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17"/>
  </p:notesMasterIdLst>
  <p:handoutMasterIdLst>
    <p:handoutMasterId r:id="rId18"/>
  </p:handoutMasterIdLst>
  <p:sldIdLst>
    <p:sldId id="350" r:id="rId2"/>
    <p:sldId id="522" r:id="rId3"/>
    <p:sldId id="500" r:id="rId4"/>
    <p:sldId id="526" r:id="rId5"/>
    <p:sldId id="605" r:id="rId6"/>
    <p:sldId id="528" r:id="rId7"/>
    <p:sldId id="606" r:id="rId8"/>
    <p:sldId id="529" r:id="rId9"/>
    <p:sldId id="530" r:id="rId10"/>
    <p:sldId id="535" r:id="rId11"/>
    <p:sldId id="463" r:id="rId12"/>
    <p:sldId id="598" r:id="rId13"/>
    <p:sldId id="615" r:id="rId14"/>
    <p:sldId id="616" r:id="rId15"/>
    <p:sldId id="285" r:id="rId16"/>
  </p:sldIdLst>
  <p:sldSz cx="9144000" cy="6858000" type="screen4x3"/>
  <p:notesSz cx="6784975" cy="9906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FCC"/>
    <a:srgbClr val="FFCCFF"/>
    <a:srgbClr val="800080"/>
    <a:srgbClr val="3399FF"/>
    <a:srgbClr val="FF9999"/>
    <a:srgbClr val="66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1692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790"/>
    </p:cViewPr>
  </p:sorterViewPr>
  <p:notesViewPr>
    <p:cSldViewPr>
      <p:cViewPr varScale="1">
        <p:scale>
          <a:sx n="49" d="100"/>
          <a:sy n="49" d="100"/>
        </p:scale>
        <p:origin x="-1890" y="-102"/>
      </p:cViewPr>
      <p:guideLst>
        <p:guide orient="horz" pos="3120"/>
        <p:guide pos="21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4" tIns="46262" rIns="92524" bIns="462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4" tIns="46262" rIns="92524" bIns="462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4" tIns="46262" rIns="92524" bIns="462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4" tIns="46262" rIns="92524" bIns="462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1EB4C42-6878-4FA7-BE41-22D7039ACDF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9085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2524" tIns="46262" rIns="92524" bIns="46262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2524" tIns="46262" rIns="92524" bIns="46262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188B58A-CCCE-41B9-AE3B-55F89DD39743}" type="datetimeFigureOut">
              <a:rPr lang="th-TH"/>
              <a:pPr>
                <a:defRPr/>
              </a:pPr>
              <a:t>17/05/59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4" tIns="46262" rIns="92524" bIns="46262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27663" cy="4457700"/>
          </a:xfrm>
          <a:prstGeom prst="rect">
            <a:avLst/>
          </a:prstGeom>
        </p:spPr>
        <p:txBody>
          <a:bodyPr vert="horz" lIns="92524" tIns="46262" rIns="92524" bIns="46262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1638" cy="495300"/>
          </a:xfrm>
          <a:prstGeom prst="rect">
            <a:avLst/>
          </a:prstGeom>
        </p:spPr>
        <p:txBody>
          <a:bodyPr vert="horz" lIns="92524" tIns="46262" rIns="92524" bIns="46262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2524" tIns="46262" rIns="92524" bIns="46262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834E06C-EF97-4C63-B4AF-BDDA1F44E37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42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21508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/>
            <a:fld id="{F8361C55-068D-4638-8E62-9C77E45904F6}" type="slidenum">
              <a:rPr lang="th-TH" sz="1200" smtClean="0">
                <a:solidFill>
                  <a:srgbClr val="000000"/>
                </a:solidFill>
              </a:rPr>
              <a:pPr eaLnBrk="1" hangingPunct="1"/>
              <a:t>5</a:t>
            </a:fld>
            <a:endParaRPr 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2253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/>
            <a:fld id="{5E4353A6-233F-47CD-BBBD-9C27FE6F8BAE}" type="slidenum">
              <a:rPr lang="th-TH" sz="1200" smtClean="0"/>
              <a:pPr eaLnBrk="1" hangingPunct="1"/>
              <a:t>11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2355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/>
            <a:fld id="{A35CD18C-6537-4AC1-B088-332671DC1239}" type="slidenum">
              <a:rPr lang="th-TH" sz="1200" smtClean="0"/>
              <a:pPr eaLnBrk="1" hangingPunct="1"/>
              <a:t>15</a:t>
            </a:fld>
            <a:endParaRPr lang="th-TH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742D9-4E21-4E45-9B71-3A14A7BFE0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1752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7658-C8CC-424D-A57F-E2E8C047BE9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59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35B77-56C2-4A86-B0A5-057E46FAD1D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739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63B1-C3EF-4A37-88B5-EDF1D7B6DA8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00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DC05-F414-4316-BF75-CEF8F4729E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93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AF490-CDF3-468E-90C9-D0A2B921528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2960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4EBA-7FF3-4E1A-855A-06DE3612E08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847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3A8E7-7AAB-422F-BE71-75555F84F48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506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25C1D-7501-47D1-BC94-4E7239BD524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926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BA75-A442-45BD-9229-43F70A1A0CF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40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74B61-B0C1-4C86-A442-5AC68E15DA8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07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และมนมุมสี่เหลี่ยมหนึ่งมุม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สามเหลี่ยมมุมฉาก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70C0"/>
              </a:solidFill>
            </a:endParaRPr>
          </a:p>
        </p:txBody>
      </p:sp>
      <p:sp>
        <p:nvSpPr>
          <p:cNvPr id="7" name="รูปแบบอิสระ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3605-E5A1-48BC-B989-45388C51CC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22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28" name="ตัวยึดชื่อเรื่อง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9" name="ตัวยึด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259AF0F-511B-4224-892F-65A3CF16916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1033" name="กลุ่ม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5" r:id="rId2"/>
    <p:sldLayoutId id="214748400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6" r:id="rId9"/>
    <p:sldLayoutId id="2147484001" r:id="rId10"/>
    <p:sldLayoutId id="2147484002" r:id="rId11"/>
    <p:sldLayoutId id="21474840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411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411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411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1143000"/>
            <a:ext cx="8839200" cy="4038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800" b="1" kern="2200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  <a:t>การสอบแข่งขันเพื่อบรรจุและแต่งตั้ง</a:t>
            </a:r>
            <a:r>
              <a:rPr lang="th-TH" sz="4800" b="1" kern="2200" dirty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  <a:t>บุคคล</a:t>
            </a:r>
            <a:r>
              <a:rPr lang="th-TH" sz="4800" b="1" kern="2200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  <a:t>เข้ารับราชการ</a:t>
            </a:r>
            <a: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  <a:t/>
            </a:r>
            <a:b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  <a:t>เป็นข้าราชการครูและบุคลากรทางการศึกษา</a:t>
            </a:r>
            <a:b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  <a:t>ตำแหน่งครูผู้ช่วย</a:t>
            </a:r>
            <a:b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  <a:t>สังกัดสำนักงานคณะกรรมการการศึกษาขั้นพื้นฐาน</a:t>
            </a:r>
            <a:br>
              <a:rPr lang="th-TH" sz="4800" b="1" dirty="0" smtClean="0">
                <a:solidFill>
                  <a:srgbClr val="0000CC"/>
                </a:solidFill>
                <a:latin typeface="KodchiangUPC" pitchFamily="18" charset="-34"/>
                <a:cs typeface="KodchiangUPC" pitchFamily="18" charset="-34"/>
              </a:rPr>
            </a:br>
            <a:endParaRPr lang="th-TH" sz="4800" b="1" dirty="0" smtClean="0">
              <a:solidFill>
                <a:srgbClr val="0000FF"/>
              </a:solidFill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071813" y="5975350"/>
            <a:ext cx="5929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Angsana New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Angsana New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Angsana New" pitchFamily="18" charset="-34"/>
            </a:endParaRPr>
          </a:p>
        </p:txBody>
      </p:sp>
      <p:pic>
        <p:nvPicPr>
          <p:cNvPr id="5124" name="รูปภาพ 7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22860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ลูกศรขวาท้ายขีด 3"/>
          <p:cNvSpPr/>
          <p:nvPr/>
        </p:nvSpPr>
        <p:spPr>
          <a:xfrm>
            <a:off x="1800225" y="763588"/>
            <a:ext cx="3276600" cy="1905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อายุการขึ้นบัญชี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5486400" y="496888"/>
            <a:ext cx="1905000" cy="2438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2 ปี</a:t>
            </a:r>
          </a:p>
        </p:txBody>
      </p:sp>
      <p:sp>
        <p:nvSpPr>
          <p:cNvPr id="6" name="มนมุมสี่เหลี่ยมด้านเดียวกัน 5"/>
          <p:cNvSpPr/>
          <p:nvPr/>
        </p:nvSpPr>
        <p:spPr>
          <a:xfrm>
            <a:off x="1571625" y="3124200"/>
            <a:ext cx="7010400" cy="2514600"/>
          </a:xfrm>
          <a:prstGeom prst="round2Same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dchiangUPC" pitchFamily="18" charset="-34"/>
                <a:cs typeface="KodchiangUPC" pitchFamily="18" charset="-34"/>
              </a:rPr>
              <a:t>เว้นแต่  มีการประกาศขึ้นบัญชีผู้สอบแข่งขันได้</a:t>
            </a:r>
          </a:p>
          <a:p>
            <a:pPr algn="ctr">
              <a:defRPr/>
            </a:pP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dchiangUPC" pitchFamily="18" charset="-34"/>
                <a:cs typeface="KodchiangUPC" pitchFamily="18" charset="-34"/>
              </a:rPr>
              <a:t> ในคุณวุฒิ กลุ่มวิชา หรือทาง หรือสาขาวิชาเดียวกันครั้งใหม่ บัญชีเดิมเป็นอันยกเลิก</a:t>
            </a:r>
          </a:p>
        </p:txBody>
      </p:sp>
      <p:pic>
        <p:nvPicPr>
          <p:cNvPr id="14341" name="รูปภาพ 6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963613" y="542925"/>
            <a:ext cx="7875587" cy="2057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6000" b="1" dirty="0">
                <a:solidFill>
                  <a:srgbClr val="FFFFFF"/>
                </a:solidFill>
                <a:latin typeface="KodchiangUPC" pitchFamily="18" charset="-34"/>
                <a:cs typeface="KodchiangUPC" pitchFamily="18" charset="-34"/>
              </a:rPr>
              <a:t>แนวปฏิบัติการนับหน่วย</a:t>
            </a:r>
            <a:r>
              <a:rPr lang="th-TH" sz="6000" b="1" dirty="0" err="1">
                <a:solidFill>
                  <a:srgbClr val="FFFFFF"/>
                </a:solidFill>
                <a:latin typeface="KodchiangUPC" pitchFamily="18" charset="-34"/>
                <a:cs typeface="KodchiangUPC" pitchFamily="18" charset="-34"/>
              </a:rPr>
              <a:t>กิต</a:t>
            </a:r>
            <a:r>
              <a:rPr lang="th-TH" sz="4400" dirty="0">
                <a:solidFill>
                  <a:srgbClr val="FFFFFF"/>
                </a:solidFill>
                <a:latin typeface="KodchiangUPC" pitchFamily="18" charset="-34"/>
                <a:cs typeface="KodchiangUPC" pitchFamily="18" charset="-34"/>
              </a:rPr>
              <a:t>     </a:t>
            </a:r>
          </a:p>
        </p:txBody>
      </p:sp>
      <p:sp>
        <p:nvSpPr>
          <p:cNvPr id="7" name="ตัดมุมสี่เหลี่ยมด้านทแยงมุม 2"/>
          <p:cNvSpPr/>
          <p:nvPr/>
        </p:nvSpPr>
        <p:spPr>
          <a:xfrm>
            <a:off x="487363" y="3300413"/>
            <a:ext cx="8351837" cy="1752600"/>
          </a:xfrm>
          <a:prstGeom prst="snip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odchiangUPC" pitchFamily="18" charset="-34"/>
                <a:cs typeface="KodchiangUPC" pitchFamily="18" charset="-34"/>
              </a:rPr>
              <a:t>ตามหนังสือสำนักงาน ก.ค.ศ. ที่ </a:t>
            </a:r>
            <a:r>
              <a:rPr lang="th-TH" sz="48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KodchiangUPC" pitchFamily="18" charset="-34"/>
                <a:cs typeface="KodchiangUPC" pitchFamily="18" charset="-34"/>
              </a:rPr>
              <a:t>ศธ</a:t>
            </a:r>
            <a:r>
              <a:rPr lang="th-TH" sz="4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odchiangUPC" pitchFamily="18" charset="-34"/>
                <a:cs typeface="KodchiangUPC" pitchFamily="18" charset="-34"/>
              </a:rPr>
              <a:t> 0206.6/ว 7</a:t>
            </a:r>
          </a:p>
          <a:p>
            <a:pPr algn="ctr">
              <a:defRPr/>
            </a:pPr>
            <a:r>
              <a:rPr lang="th-TH" sz="4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odchiangUPC" pitchFamily="18" charset="-34"/>
                <a:cs typeface="KodchiangUPC" pitchFamily="18" charset="-34"/>
              </a:rPr>
              <a:t>ลงวันที่ 18 เมษายน 2556</a:t>
            </a:r>
          </a:p>
        </p:txBody>
      </p:sp>
      <p:pic>
        <p:nvPicPr>
          <p:cNvPr id="15364" name="รูปภาพ 4" descr="logo โปร่งใส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81000" y="1371600"/>
            <a:ext cx="8620125" cy="28956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ให้นับหน่วย</a:t>
            </a:r>
            <a:r>
              <a:rPr lang="th-TH" sz="4000" b="1" dirty="0" err="1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กิต</a:t>
            </a: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: </a:t>
            </a:r>
            <a:r>
              <a:rPr lang="th-TH" sz="36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กรณีหลักฐานการศึกษา </a:t>
            </a:r>
            <a:r>
              <a:rPr lang="th-TH" sz="36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มิได้ระบุสาขาวิชาเอก</a:t>
            </a:r>
            <a:br>
              <a:rPr lang="th-TH" sz="36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36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ที่ศึกษาไว้ หรือ ระบุไว้แตกต่างจากประกาศรับสมัคร </a:t>
            </a:r>
            <a:r>
              <a:rPr lang="th-TH" sz="36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ให้นับหน่วย</a:t>
            </a:r>
            <a:r>
              <a:rPr lang="th-TH" sz="3600" b="1" dirty="0" err="1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กิต</a:t>
            </a:r>
            <a:endParaRPr lang="th-TH" sz="3600" b="1" dirty="0">
              <a:solidFill>
                <a:srgbClr val="7030A0"/>
              </a:solidFill>
              <a:latin typeface="KodchiangUPC" pitchFamily="18" charset="-34"/>
              <a:cs typeface="KodchiangUPC" pitchFamily="18" charset="-34"/>
            </a:endParaRPr>
          </a:p>
          <a:p>
            <a:pPr>
              <a:defRPr/>
            </a:pPr>
            <a:r>
              <a:rPr lang="th-TH" sz="36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จากรายวิชาที่ศึกษาตาม </a:t>
            </a:r>
            <a:r>
              <a:rPr lang="en-US" sz="36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Transcript </a:t>
            </a:r>
            <a:r>
              <a:rPr lang="th-TH" sz="36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ทั้งหมด ดังนี้</a:t>
            </a:r>
            <a:endParaRPr lang="th-TH" sz="3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6387" name="รูปภาพ 5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417513" y="1752600"/>
            <a:ext cx="8620125" cy="28956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1. ผู้สำเร็จการศึกษาระดับปริญญาตรี หลักสูตร 4 ปี และ</a:t>
            </a:r>
            <a:b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   หลักสูตร 5 ปี ต้องศึกษาเนื้อหาวิชานั้น ๆ </a:t>
            </a:r>
          </a:p>
          <a:p>
            <a:pPr>
              <a:defRPr/>
            </a:pP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   </a:t>
            </a: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ไม่น้อยกว่า 30 หน่วย</a:t>
            </a:r>
            <a:r>
              <a:rPr lang="th-TH" sz="4000" b="1" dirty="0" err="1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กิต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7411" name="รูปภาพ 5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417513" y="1066800"/>
            <a:ext cx="8620125" cy="28956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2. ผู้สำเร็จการศึกษาระดับปริญญาตรี 2 ปี หลักสูตรต่อเนื่อง </a:t>
            </a:r>
            <a:b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   ต้องศึกษาเนื้อหาวิชานั้น ๆ ใน</a:t>
            </a: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ระดับปริญญาตรีไม่น้อยกว่า </a:t>
            </a:r>
            <a:b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   20 หน่วย</a:t>
            </a:r>
            <a:r>
              <a:rPr lang="th-TH" sz="4000" b="1" dirty="0" err="1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กิต</a:t>
            </a:r>
            <a:r>
              <a:rPr lang="th-TH" sz="4000" b="1" dirty="0">
                <a:solidFill>
                  <a:srgbClr val="7030A0"/>
                </a:solidFill>
                <a:latin typeface="KodchiangUPC" pitchFamily="18" charset="-34"/>
                <a:cs typeface="KodchiangUPC" pitchFamily="18" charset="-34"/>
              </a:rPr>
              <a:t> และ</a:t>
            </a: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ในระดับอนุปริญญาหรือเทียบเท่า </a:t>
            </a:r>
            <a:b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   ได้ไม่เกิน 10 หน่วย</a:t>
            </a:r>
            <a:r>
              <a:rPr lang="th-TH" sz="4000" b="1" dirty="0" err="1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กิต</a:t>
            </a: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4000" b="1" dirty="0">
                <a:solidFill>
                  <a:srgbClr val="00B050"/>
                </a:solidFill>
                <a:latin typeface="KodchiangUPC" pitchFamily="18" charset="-34"/>
                <a:cs typeface="KodchiangUPC" pitchFamily="18" charset="-34"/>
              </a:rPr>
              <a:t>รวมแล้วไม่น้อยกว่า 30 หน่วย</a:t>
            </a:r>
            <a:r>
              <a:rPr lang="th-TH" sz="4000" b="1" dirty="0" err="1">
                <a:solidFill>
                  <a:srgbClr val="00B050"/>
                </a:solidFill>
                <a:latin typeface="KodchiangUPC" pitchFamily="18" charset="-34"/>
                <a:cs typeface="KodchiangUPC" pitchFamily="18" charset="-34"/>
              </a:rPr>
              <a:t>กิต</a:t>
            </a:r>
            <a:endParaRPr lang="th-TH" sz="3600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8435" name="รูปภาพ 5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-236538"/>
            <a:ext cx="1143000" cy="161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5" name="วงรี 11"/>
          <p:cNvSpPr/>
          <p:nvPr/>
        </p:nvSpPr>
        <p:spPr>
          <a:xfrm>
            <a:off x="214313" y="4202113"/>
            <a:ext cx="8786812" cy="16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ทั้งนี้ แต่ละเนื้อหาวิชาที่ได้ศึกษาตาม ข้อ 1 และข้อ 2 </a:t>
            </a:r>
            <a:r>
              <a:rPr lang="th-TH" sz="36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จะต้องได้ระดับคะแนนไม่ต่ำกว่าเกรด </a:t>
            </a:r>
            <a:r>
              <a:rPr lang="en-US" sz="36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C</a:t>
            </a:r>
            <a:endParaRPr lang="th-TH" sz="3600" b="1" dirty="0">
              <a:solidFill>
                <a:srgbClr val="FF0000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459" name="WordArt 7"/>
          <p:cNvSpPr>
            <a:spLocks noChangeArrowheads="1" noChangeShapeType="1" noTextEdit="1"/>
          </p:cNvSpPr>
          <p:nvPr/>
        </p:nvSpPr>
        <p:spPr bwMode="auto">
          <a:xfrm>
            <a:off x="2590800" y="2286000"/>
            <a:ext cx="3581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latin typeface="KodchiangUPC"/>
                <a:cs typeface="KodchiangUPC"/>
              </a:rPr>
              <a:t>สวัสดี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CC"/>
              </a:solidFill>
              <a:latin typeface="KodchiangUPC"/>
              <a:cs typeface="KodchiangUPC"/>
            </a:endParaRPr>
          </a:p>
        </p:txBody>
      </p:sp>
      <p:pic>
        <p:nvPicPr>
          <p:cNvPr id="19460" name="รูปภาพ 3" descr="logo โปร่งใส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371600" y="381000"/>
            <a:ext cx="6705600" cy="3581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th-TH" sz="8000" b="1" dirty="0" smtClean="0">
                <a:solidFill>
                  <a:schemeClr val="accent4">
                    <a:lumMod val="50000"/>
                  </a:schemeClr>
                </a:solidFill>
                <a:latin typeface="KodchiangUPC" pitchFamily="18" charset="-34"/>
                <a:cs typeface="KodchiangUPC" pitchFamily="18" charset="-34"/>
              </a:rPr>
              <a:t>การสอบแข่งขัน</a:t>
            </a:r>
            <a:endParaRPr lang="th-TH" sz="8000" b="1" dirty="0">
              <a:solidFill>
                <a:schemeClr val="accent4">
                  <a:lumMod val="50000"/>
                </a:schemeClr>
              </a:solidFill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3" name="ตัดมุมสี่เหลี่ยมด้านทแยงมุม 4"/>
          <p:cNvSpPr/>
          <p:nvPr/>
        </p:nvSpPr>
        <p:spPr>
          <a:xfrm>
            <a:off x="533400" y="4114800"/>
            <a:ext cx="8001000" cy="1752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>
                <a:solidFill>
                  <a:srgbClr val="F79646">
                    <a:lumMod val="20000"/>
                    <a:lumOff val="80000"/>
                  </a:srgbClr>
                </a:solidFill>
                <a:latin typeface="KodchiangUPC" pitchFamily="18" charset="-34"/>
                <a:cs typeface="KodchiangUPC" pitchFamily="18" charset="-34"/>
              </a:rPr>
              <a:t>หนังสือสำนักงาน ก.ค.ศ. ที่ </a:t>
            </a:r>
            <a:r>
              <a:rPr lang="th-TH" sz="4400" b="1" dirty="0" err="1">
                <a:solidFill>
                  <a:srgbClr val="F79646">
                    <a:lumMod val="20000"/>
                    <a:lumOff val="80000"/>
                  </a:srgbClr>
                </a:solidFill>
                <a:latin typeface="KodchiangUPC" pitchFamily="18" charset="-34"/>
                <a:cs typeface="KodchiangUPC" pitchFamily="18" charset="-34"/>
              </a:rPr>
              <a:t>ศธ</a:t>
            </a:r>
            <a:r>
              <a:rPr lang="th-TH" sz="4400" b="1" dirty="0">
                <a:solidFill>
                  <a:srgbClr val="F79646">
                    <a:lumMod val="20000"/>
                    <a:lumOff val="80000"/>
                  </a:srgbClr>
                </a:solidFill>
                <a:latin typeface="KodchiangUPC" pitchFamily="18" charset="-34"/>
                <a:cs typeface="KodchiangUPC" pitchFamily="18" charset="-34"/>
              </a:rPr>
              <a:t> 0206.6/ว 14</a:t>
            </a:r>
          </a:p>
          <a:p>
            <a:pPr algn="ctr">
              <a:defRPr/>
            </a:pPr>
            <a:r>
              <a:rPr lang="th-TH" sz="4400" b="1" dirty="0">
                <a:solidFill>
                  <a:srgbClr val="F79646">
                    <a:lumMod val="20000"/>
                    <a:lumOff val="80000"/>
                  </a:srgbClr>
                </a:solidFill>
                <a:latin typeface="KodchiangUPC" pitchFamily="18" charset="-34"/>
                <a:cs typeface="KodchiangUPC" pitchFamily="18" charset="-34"/>
              </a:rPr>
              <a:t>ลงวันที่ 24 กรกฎาคม 2558</a:t>
            </a:r>
          </a:p>
        </p:txBody>
      </p:sp>
      <p:pic>
        <p:nvPicPr>
          <p:cNvPr id="6148" name="รูปภาพ 4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533400" y="1416050"/>
            <a:ext cx="182880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odchiangUPC" pitchFamily="18" charset="-34"/>
                <a:cs typeface="KodchiangUPC" pitchFamily="18" charset="-34"/>
              </a:rPr>
              <a:t>คุณสมบัติ</a:t>
            </a:r>
          </a:p>
          <a:p>
            <a:pPr algn="ctr">
              <a:defRPr/>
            </a:pPr>
            <a:r>
              <a:rPr lang="th-TH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odchiangUPC" pitchFamily="18" charset="-34"/>
                <a:cs typeface="KodchiangUPC" pitchFamily="18" charset="-34"/>
              </a:rPr>
              <a:t>ผู้สมัคร</a:t>
            </a:r>
            <a:endParaRPr lang="th-TH" sz="4800" b="1" dirty="0"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11" name="ลูกศรซ้าย 10"/>
          <p:cNvSpPr/>
          <p:nvPr/>
        </p:nvSpPr>
        <p:spPr>
          <a:xfrm>
            <a:off x="2836863" y="1416050"/>
            <a:ext cx="5715000" cy="182880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odchiangUPC" pitchFamily="18" charset="-34"/>
                <a:cs typeface="KodchiangUPC" pitchFamily="18" charset="-34"/>
              </a:rPr>
              <a:t>คุณสมบัติทั่วไปตามมาตรา 30</a:t>
            </a:r>
          </a:p>
        </p:txBody>
      </p:sp>
      <p:sp>
        <p:nvSpPr>
          <p:cNvPr id="12" name="ลูกศรซ้าย 11"/>
          <p:cNvSpPr/>
          <p:nvPr/>
        </p:nvSpPr>
        <p:spPr>
          <a:xfrm>
            <a:off x="2833688" y="3259138"/>
            <a:ext cx="5715000" cy="1828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400" b="1" dirty="0">
              <a:solidFill>
                <a:schemeClr val="tx1">
                  <a:lumMod val="75000"/>
                  <a:lumOff val="25000"/>
                </a:schemeClr>
              </a:solidFill>
              <a:cs typeface="+mj-cs"/>
            </a:endParaRPr>
          </a:p>
          <a:p>
            <a:pPr algn="ctr">
              <a:defRPr/>
            </a:pPr>
            <a:r>
              <a:rPr lang="th-TH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odchiangUPC" pitchFamily="18" charset="-34"/>
                <a:cs typeface="KodchiangUPC" pitchFamily="18" charset="-34"/>
              </a:rPr>
              <a:t>คุณสมบัติเฉพาะสำหรับตำแหน่ง</a:t>
            </a:r>
          </a:p>
          <a:p>
            <a:pPr algn="ctr">
              <a:defRPr/>
            </a:pPr>
            <a:endParaRPr lang="th-TH" sz="4800" b="1" dirty="0">
              <a:solidFill>
                <a:schemeClr val="tx1">
                  <a:lumMod val="75000"/>
                  <a:lumOff val="25000"/>
                </a:schemeClr>
              </a:solidFill>
              <a:cs typeface="+mj-cs"/>
            </a:endParaRPr>
          </a:p>
        </p:txBody>
      </p:sp>
      <p:pic>
        <p:nvPicPr>
          <p:cNvPr id="7173" name="รูปภาพ 4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063875" y="6072188"/>
            <a:ext cx="5929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มนมุมสี่เหลี่ยมด้านทแยงมุม 2"/>
          <p:cNvSpPr/>
          <p:nvPr/>
        </p:nvSpPr>
        <p:spPr>
          <a:xfrm>
            <a:off x="1033463" y="1066800"/>
            <a:ext cx="7543800" cy="4724400"/>
          </a:xfrm>
          <a:prstGeom prst="round2Diag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บทบาทของ </a:t>
            </a:r>
            <a:r>
              <a:rPr lang="th-TH" sz="54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สพฐ</a:t>
            </a: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. </a:t>
            </a:r>
            <a:endParaRPr lang="th-TH" b="1" dirty="0">
              <a:solidFill>
                <a:prstClr val="black">
                  <a:lumMod val="95000"/>
                  <a:lumOff val="5000"/>
                </a:prstClr>
              </a:solidFill>
              <a:latin typeface="KodchiangUPC" pitchFamily="18" charset="-34"/>
              <a:cs typeface="KodchiangUPC" pitchFamily="18" charset="-34"/>
            </a:endParaRPr>
          </a:p>
          <a:p>
            <a:pPr algn="ctr">
              <a:defRPr/>
            </a:pPr>
            <a:endParaRPr lang="th-TH" sz="2000" b="1" dirty="0">
              <a:solidFill>
                <a:prstClr val="black">
                  <a:lumMod val="95000"/>
                  <a:lumOff val="5000"/>
                </a:prstClr>
              </a:solidFill>
              <a:latin typeface="KodchiangUPC" pitchFamily="18" charset="-34"/>
              <a:cs typeface="KodchiangUPC" pitchFamily="18" charset="-34"/>
            </a:endParaRPr>
          </a:p>
          <a:p>
            <a:pPr algn="thaiDist"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กำหนดสัดส่วนจำนวนตำแหน่งว่าง</a:t>
            </a:r>
          </a:p>
          <a:p>
            <a:pPr algn="thaiDist"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กำหนด</a:t>
            </a: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วัน เวลา ในการสอบแข่งขัน</a:t>
            </a:r>
          </a:p>
          <a:p>
            <a:pPr algn="thaiDist"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กำกับ ติดตามการสอบแข่งขัน</a:t>
            </a:r>
            <a:endParaRPr lang="th-TH" sz="5400" b="1" dirty="0">
              <a:solidFill>
                <a:prstClr val="black">
                  <a:lumMod val="95000"/>
                  <a:lumOff val="5000"/>
                </a:prstClr>
              </a:solidFill>
              <a:latin typeface="KodchiangUPC" pitchFamily="18" charset="-34"/>
              <a:cs typeface="KodchiangUPC" pitchFamily="18" charset="-34"/>
            </a:endParaRPr>
          </a:p>
        </p:txBody>
      </p:sp>
      <p:pic>
        <p:nvPicPr>
          <p:cNvPr id="8195" name="รูปภาพ 3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22238"/>
            <a:ext cx="1143000" cy="161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2819400" y="6035675"/>
            <a:ext cx="5929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ำบรรยายภาพแบบลูกศรลง 3"/>
          <p:cNvSpPr/>
          <p:nvPr/>
        </p:nvSpPr>
        <p:spPr>
          <a:xfrm>
            <a:off x="1905000" y="1066800"/>
            <a:ext cx="5486400" cy="18288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สมัครสอบได้เพียงแห่งเดียว</a:t>
            </a:r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1524000" y="2935288"/>
            <a:ext cx="6553200" cy="2743200"/>
          </a:xfrm>
          <a:prstGeom prst="round2Diag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หากสมัครเกินกว่าหนึ่งแห่ง</a:t>
            </a:r>
          </a:p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จะตัดสิทธิ์การสอบแข่งขันทั้งหมด</a:t>
            </a:r>
          </a:p>
        </p:txBody>
      </p:sp>
      <p:pic>
        <p:nvPicPr>
          <p:cNvPr id="9220" name="รูปภาพ 5" descr="logo โปร่งใส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3324225" y="228600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หลักสูตร</a:t>
            </a:r>
            <a:endParaRPr lang="th-TH" sz="4000" dirty="0">
              <a:solidFill>
                <a:prstClr val="white"/>
              </a:solidFill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8" name="รูปห้าเหลี่ยม 7"/>
          <p:cNvSpPr/>
          <p:nvPr/>
        </p:nvSpPr>
        <p:spPr>
          <a:xfrm>
            <a:off x="798513" y="1447800"/>
            <a:ext cx="7964487" cy="2362200"/>
          </a:xfrm>
          <a:prstGeom prst="homePlate">
            <a:avLst/>
          </a:prstGeom>
          <a:solidFill>
            <a:srgbClr val="EFFF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3200" b="1" dirty="0">
              <a:solidFill>
                <a:srgbClr val="4F81BD">
                  <a:lumMod val="75000"/>
                </a:srgbClr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100" b="1" dirty="0">
              <a:solidFill>
                <a:srgbClr val="4F81BD">
                  <a:lumMod val="75000"/>
                </a:srgbClr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1000" b="1" u="sng" dirty="0">
              <a:solidFill>
                <a:srgbClr val="002060"/>
              </a:solidFill>
              <a:latin typeface="TH SarabunPSK" pitchFamily="34" charset="-34"/>
              <a:cs typeface="Angsana New"/>
            </a:endParaRPr>
          </a:p>
          <a:p>
            <a:pPr>
              <a:defRPr/>
            </a:pPr>
            <a:r>
              <a:rPr lang="th-TH" sz="3200" b="1" u="sng" dirty="0">
                <a:solidFill>
                  <a:srgbClr val="002060"/>
                </a:solidFill>
                <a:latin typeface="KodchiangUPC" pitchFamily="18" charset="-34"/>
                <a:cs typeface="KodchiangUPC" pitchFamily="18" charset="-34"/>
              </a:rPr>
              <a:t>ภาค ก</a:t>
            </a:r>
            <a:r>
              <a:rPr lang="th-TH" sz="3200" b="1" dirty="0">
                <a:solidFill>
                  <a:srgbClr val="002060"/>
                </a:solidFill>
                <a:latin typeface="KodchiangUPC" pitchFamily="18" charset="-34"/>
                <a:cs typeface="KodchiangUPC" pitchFamily="18" charset="-34"/>
              </a:rPr>
              <a:t>  ความรอบรู้ ความสามารถทั่วไป และ</a:t>
            </a:r>
            <a:r>
              <a:rPr lang="th-TH" sz="32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ความรู้ความเข้าใจ</a:t>
            </a:r>
            <a:br>
              <a:rPr lang="th-TH" sz="32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32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          เกี่ยวกับคุณธรรม จริยธรรมและอุดมการณ์ของความเป็นครู </a:t>
            </a:r>
            <a:br>
              <a:rPr lang="th-TH" sz="32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32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          มาตรฐานวิชาชีพทางการศึกษา และมาตรฐานการศึกษา</a:t>
            </a:r>
            <a:br>
              <a:rPr lang="th-TH" sz="32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32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          ขั้นพื้นฐาน  (150 คะแนน)  </a:t>
            </a:r>
          </a:p>
          <a:p>
            <a:pPr>
              <a:defRPr/>
            </a:pPr>
            <a:endParaRPr lang="th-TH" sz="3200" b="1" dirty="0">
              <a:solidFill>
                <a:srgbClr val="4F81BD">
                  <a:lumMod val="75000"/>
                </a:srgbClr>
              </a:solidFill>
              <a:latin typeface="TH SarabunPSK" pitchFamily="34" charset="-34"/>
              <a:cs typeface="Angsana New"/>
            </a:endParaRP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785813" y="3810000"/>
            <a:ext cx="7877175" cy="1981200"/>
          </a:xfrm>
          <a:prstGeom prst="homePlate">
            <a:avLst/>
          </a:prstGeom>
          <a:solidFill>
            <a:srgbClr val="FEF7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3200" b="1" u="sng" dirty="0">
                <a:solidFill>
                  <a:srgbClr val="002060"/>
                </a:solidFill>
                <a:latin typeface="KodchiangUPC" pitchFamily="18" charset="-34"/>
                <a:cs typeface="KodchiangUPC" pitchFamily="18" charset="-34"/>
              </a:rPr>
              <a:t>ภาค ข</a:t>
            </a:r>
            <a:r>
              <a:rPr lang="th-TH" sz="3200" b="1" dirty="0">
                <a:solidFill>
                  <a:srgbClr val="002060"/>
                </a:solidFill>
                <a:latin typeface="KodchiangUPC" pitchFamily="18" charset="-34"/>
                <a:cs typeface="KodchiangUPC" pitchFamily="18" charset="-34"/>
              </a:rPr>
              <a:t>  ความรู้ความสามารถที่ใช้เฉพาะตำแหน่ง (150 คะแนน)</a:t>
            </a:r>
          </a:p>
          <a:p>
            <a:pPr>
              <a:defRPr/>
            </a:pPr>
            <a:endParaRPr lang="th-TH" sz="3200" b="1" dirty="0">
              <a:solidFill>
                <a:srgbClr val="002060"/>
              </a:solidFill>
              <a:latin typeface="KodchiangUPC" pitchFamily="18" charset="-34"/>
              <a:cs typeface="KodchiangUPC" pitchFamily="18" charset="-34"/>
            </a:endParaRPr>
          </a:p>
          <a:p>
            <a:pPr>
              <a:defRPr/>
            </a:pPr>
            <a:r>
              <a:rPr lang="th-TH" sz="3200" b="1" u="sng" dirty="0">
                <a:solidFill>
                  <a:srgbClr val="002060"/>
                </a:solidFill>
                <a:latin typeface="KodchiangUPC" pitchFamily="18" charset="-34"/>
                <a:cs typeface="KodchiangUPC" pitchFamily="18" charset="-34"/>
              </a:rPr>
              <a:t>ภาค ค</a:t>
            </a:r>
            <a:r>
              <a:rPr lang="th-TH" sz="3200" b="1" dirty="0">
                <a:solidFill>
                  <a:srgbClr val="002060"/>
                </a:solidFill>
                <a:latin typeface="KodchiangUPC" pitchFamily="18" charset="-34"/>
                <a:cs typeface="KodchiangUPC" pitchFamily="18" charset="-34"/>
              </a:rPr>
              <a:t>  ความเหมาะกับตำแหน่งและวิชาชีพ (50 คะแนน)</a:t>
            </a:r>
          </a:p>
          <a:p>
            <a:pPr>
              <a:defRPr/>
            </a:pPr>
            <a:endParaRPr lang="th-TH" sz="2400" b="1" dirty="0">
              <a:solidFill>
                <a:srgbClr val="4F81BD">
                  <a:lumMod val="75000"/>
                </a:srgbClr>
              </a:solidFill>
              <a:latin typeface="TH SarabunPSK" pitchFamily="34" charset="-34"/>
              <a:cs typeface="Angsana New"/>
            </a:endParaRPr>
          </a:p>
        </p:txBody>
      </p:sp>
      <p:pic>
        <p:nvPicPr>
          <p:cNvPr id="10245" name="รูปภาพ 4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มนมุมสี่เหลี่ยมด้านทแยงมุม 2"/>
          <p:cNvSpPr/>
          <p:nvPr/>
        </p:nvSpPr>
        <p:spPr>
          <a:xfrm>
            <a:off x="214313" y="457200"/>
            <a:ext cx="8764587" cy="5713413"/>
          </a:xfrm>
          <a:prstGeom prst="round2Diag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800" b="1" dirty="0">
                <a:solidFill>
                  <a:prstClr val="black">
                    <a:lumMod val="95000"/>
                    <a:lumOff val="5000"/>
                  </a:prstClr>
                </a:solidFill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th-TH" sz="48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บทบาทของ </a:t>
            </a:r>
            <a:r>
              <a:rPr lang="th-TH" sz="4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กศจ</a:t>
            </a:r>
            <a:r>
              <a:rPr lang="th-TH" sz="48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</a:rPr>
              <a:t>.</a:t>
            </a:r>
            <a:endParaRPr lang="th-TH" sz="2400" b="1" dirty="0">
              <a:solidFill>
                <a:prstClr val="black">
                  <a:lumMod val="95000"/>
                  <a:lumOff val="5000"/>
                </a:prstClr>
              </a:solidFill>
              <a:latin typeface="KodchiangUPC" pitchFamily="18" charset="-34"/>
              <a:cs typeface="KodchiangUPC" pitchFamily="18" charset="-34"/>
            </a:endParaRPr>
          </a:p>
          <a:p>
            <a:pPr algn="thaiDist"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</a:t>
            </a:r>
            <a:r>
              <a:rPr lang="th-TH" sz="4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กำหนดกลุ่มวิชา หรือทาง หรือสาขาวิชาเอก</a:t>
            </a:r>
          </a:p>
          <a:p>
            <a:pPr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</a:t>
            </a:r>
            <a:r>
              <a:rPr lang="th-TH" sz="44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รวมกลุ่มกันในพื้นที่เขตตรวจราชการของ</a:t>
            </a:r>
          </a:p>
          <a:p>
            <a:pPr marL="623888">
              <a:defRPr/>
            </a:pPr>
            <a:r>
              <a:rPr lang="th-TH" sz="44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กระทรวงศึกษาธิการดำเนินการให้สถาบันอุดมศึกษา</a:t>
            </a:r>
          </a:p>
          <a:p>
            <a:pPr marL="623888">
              <a:defRPr/>
            </a:pPr>
            <a:r>
              <a:rPr lang="th-TH" sz="4400" b="1" dirty="0">
                <a:solidFill>
                  <a:schemeClr val="tx1"/>
                </a:solidFill>
                <a:latin typeface="KodchiangUPC" pitchFamily="18" charset="-34"/>
                <a:cs typeface="KodchiangUPC" pitchFamily="18" charset="-34"/>
              </a:rPr>
              <a:t>ที่เห็นสมควรเป็นผู้ดำเนินการเกี่ยวกับการออกข้อสอบ </a:t>
            </a:r>
          </a:p>
          <a:p>
            <a:pPr algn="thaiDist">
              <a:defRPr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</a:t>
            </a:r>
            <a:r>
              <a:rPr lang="th-TH" sz="4400" b="1" dirty="0">
                <a:solidFill>
                  <a:prstClr val="black">
                    <a:lumMod val="95000"/>
                    <a:lumOff val="5000"/>
                  </a:prstClr>
                </a:solidFill>
                <a:latin typeface="KodchiangUPC" pitchFamily="18" charset="-34"/>
                <a:cs typeface="KodchiangUPC" pitchFamily="18" charset="-34"/>
                <a:sym typeface="Wingdings 2"/>
              </a:rPr>
              <a:t>กำหนดองค์ประกอบและคะแนนการประเมิน ภาค ค   </a:t>
            </a:r>
            <a:endParaRPr lang="th-TH" sz="4400" b="1" dirty="0">
              <a:solidFill>
                <a:prstClr val="black">
                  <a:lumMod val="95000"/>
                  <a:lumOff val="5000"/>
                </a:prstClr>
              </a:solidFill>
              <a:latin typeface="KodchiangUPC" pitchFamily="18" charset="-34"/>
              <a:cs typeface="KodchiangUPC" pitchFamily="18" charset="-34"/>
            </a:endParaRPr>
          </a:p>
        </p:txBody>
      </p:sp>
      <p:pic>
        <p:nvPicPr>
          <p:cNvPr id="11267" name="รูปภาพ 3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514600" y="1000125"/>
            <a:ext cx="43434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เกณฑ์การตัดสิน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490538" y="2743200"/>
            <a:ext cx="8077200" cy="2590800"/>
          </a:xfrm>
          <a:prstGeom prst="roundRect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ต้องได้คะแนนภาค ก  ภาค ข และ ภาค ค </a:t>
            </a:r>
            <a:br>
              <a:rPr lang="th-TH" sz="44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4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แต่ละภาค</a:t>
            </a:r>
          </a:p>
          <a:p>
            <a:pPr algn="ctr">
              <a:defRPr/>
            </a:pPr>
            <a:r>
              <a:rPr lang="th-TH" sz="44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ไม่ต่ำกว่าร้อยละ 60 จึงจะเป็นผู้สอบแข่งขันได้</a:t>
            </a:r>
          </a:p>
        </p:txBody>
      </p:sp>
      <p:pic>
        <p:nvPicPr>
          <p:cNvPr id="12292" name="รูปภาพ 5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1676400" y="914400"/>
            <a:ext cx="5791200" cy="1600200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>
                <a:solidFill>
                  <a:prstClr val="white"/>
                </a:solidFill>
                <a:latin typeface="KodchiangUPC" pitchFamily="18" charset="-34"/>
                <a:cs typeface="KodchiangUPC" pitchFamily="18" charset="-34"/>
              </a:rPr>
              <a:t>การประกาศรายชื่อผู้สอบได้</a:t>
            </a:r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457200" y="2743200"/>
            <a:ext cx="8229600" cy="2743200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ให้ประกาศรายชื่อผู้สอบแข่งขันได้เฉพาะผู้ที่ได้คะแนน</a:t>
            </a:r>
            <a:b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แต่ละภาคไม่ต่ำกว่าร้อยละหกสิบ โดยให้เรียงลำดับที่</a:t>
            </a:r>
            <a:b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ผู้ที่ได้คะแนนรวมจากมากไปหาน้อย แยกตามกลุ่มวิชา </a:t>
            </a:r>
            <a:b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หรือทาง หรือสาขาวิชาเอก</a:t>
            </a:r>
            <a:endParaRPr lang="en-US" sz="4000" b="1" dirty="0">
              <a:solidFill>
                <a:srgbClr val="FF0000"/>
              </a:solidFill>
              <a:latin typeface="KodchiangUPC" pitchFamily="18" charset="-34"/>
              <a:cs typeface="KodchiangUPC" pitchFamily="18" charset="-34"/>
            </a:endParaRPr>
          </a:p>
        </p:txBody>
      </p:sp>
      <p:pic>
        <p:nvPicPr>
          <p:cNvPr id="13316" name="รูปภาพ 5" descr="logo โปร่งใส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4450"/>
            <a:ext cx="1143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3071813" y="6072188"/>
            <a:ext cx="5929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สำนักงานคณะกรรมการข้าราชการครูและบุคลากรทางการศึกษา</a:t>
            </a:r>
          </a:p>
          <a:p>
            <a:pPr algn="r" eaLnBrk="1" hangingPunct="1"/>
            <a:r>
              <a:rPr lang="en-US" sz="1800" b="1">
                <a:solidFill>
                  <a:srgbClr val="003E1C"/>
                </a:solidFill>
                <a:latin typeface="KodchiangUPC" pitchFamily="18" charset="-34"/>
                <a:cs typeface="KodchiangUPC" pitchFamily="18" charset="-34"/>
              </a:rPr>
              <a:t>www.otepc.go.th</a:t>
            </a:r>
            <a:endParaRPr lang="th-TH" sz="1800" b="1">
              <a:solidFill>
                <a:srgbClr val="003E1C"/>
              </a:solidFill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ก.ค.ศ. ครั้งที่ 8 ปี 2558</Template>
  <TotalTime>4880</TotalTime>
  <Words>431</Words>
  <Application>Microsoft Office PowerPoint</Application>
  <PresentationFormat>นำเสนอทางหน้าจอ (4:3)</PresentationFormat>
  <Paragraphs>83</Paragraphs>
  <Slides>15</Slides>
  <Notes>3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9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25" baseType="lpstr">
      <vt:lpstr>Arial</vt:lpstr>
      <vt:lpstr>Angsana New</vt:lpstr>
      <vt:lpstr>Calibri</vt:lpstr>
      <vt:lpstr>Cordia New</vt:lpstr>
      <vt:lpstr>Constantia</vt:lpstr>
      <vt:lpstr>Browallia New</vt:lpstr>
      <vt:lpstr>Wingdings 2</vt:lpstr>
      <vt:lpstr>KodchiangUPC</vt:lpstr>
      <vt:lpstr>TH SarabunPSK</vt:lpstr>
      <vt:lpstr>ไหลเวียน</vt:lpstr>
      <vt:lpstr>การสอบแข่งขันเพื่อบรรจุและแต่งตั้งบุคคลเข้ารับราชการ เป็นข้าราชการครูและบุคลากรทางการศึกษา ตำแหน่งครูผู้ช่วย สังกัดสำนักงานคณะกรรมการการศึกษาขั้นพื้นฐาน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SIAM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SIAM</dc:creator>
  <cp:lastModifiedBy>Dell</cp:lastModifiedBy>
  <cp:revision>439</cp:revision>
  <cp:lastPrinted>2016-05-02T05:08:40Z</cp:lastPrinted>
  <dcterms:created xsi:type="dcterms:W3CDTF">2006-07-30T15:41:38Z</dcterms:created>
  <dcterms:modified xsi:type="dcterms:W3CDTF">2016-05-17T00:59:37Z</dcterms:modified>
</cp:coreProperties>
</file>