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1724" r:id="rId2"/>
    <p:sldId id="1793" r:id="rId3"/>
    <p:sldId id="1749" r:id="rId4"/>
    <p:sldId id="1736" r:id="rId5"/>
    <p:sldId id="1738" r:id="rId6"/>
    <p:sldId id="1739" r:id="rId7"/>
    <p:sldId id="1778" r:id="rId8"/>
    <p:sldId id="1750" r:id="rId9"/>
    <p:sldId id="1779" r:id="rId10"/>
    <p:sldId id="1741" r:id="rId11"/>
    <p:sldId id="1780" r:id="rId12"/>
    <p:sldId id="1781" r:id="rId13"/>
    <p:sldId id="1751" r:id="rId14"/>
    <p:sldId id="1782" r:id="rId15"/>
    <p:sldId id="1752" r:id="rId16"/>
    <p:sldId id="1753" r:id="rId17"/>
    <p:sldId id="1754" r:id="rId18"/>
    <p:sldId id="1755" r:id="rId19"/>
    <p:sldId id="1783" r:id="rId20"/>
    <p:sldId id="1756" r:id="rId21"/>
    <p:sldId id="1784" r:id="rId22"/>
    <p:sldId id="1757" r:id="rId23"/>
    <p:sldId id="1785" r:id="rId24"/>
    <p:sldId id="1764" r:id="rId25"/>
    <p:sldId id="1786" r:id="rId26"/>
    <p:sldId id="1765" r:id="rId27"/>
    <p:sldId id="1787" r:id="rId28"/>
    <p:sldId id="1791" r:id="rId29"/>
    <p:sldId id="1767" r:id="rId30"/>
    <p:sldId id="1788" r:id="rId31"/>
    <p:sldId id="1792" r:id="rId32"/>
    <p:sldId id="1768" r:id="rId33"/>
    <p:sldId id="1789" r:id="rId34"/>
    <p:sldId id="1769" r:id="rId35"/>
    <p:sldId id="1790" r:id="rId36"/>
    <p:sldId id="1773" r:id="rId37"/>
    <p:sldId id="1774" r:id="rId38"/>
    <p:sldId id="1772" r:id="rId39"/>
    <p:sldId id="1770" r:id="rId40"/>
    <p:sldId id="1771" r:id="rId41"/>
    <p:sldId id="1775" r:id="rId42"/>
    <p:sldId id="1776" r:id="rId43"/>
    <p:sldId id="1777" r:id="rId44"/>
  </p:sldIdLst>
  <p:sldSz cx="9144000" cy="6858000" type="screen4x3"/>
  <p:notesSz cx="6888163" cy="10021888"/>
  <p:embeddedFontLst>
    <p:embeddedFont>
      <p:font typeface="Angsana New" pitchFamily="18" charset="-34"/>
      <p:regular r:id="rId47"/>
      <p:bold r:id="rId48"/>
      <p:italic r:id="rId49"/>
      <p:boldItalic r:id="rId50"/>
    </p:embeddedFont>
    <p:embeddedFont>
      <p:font typeface="TH SarabunIT๙" pitchFamily="34" charset="-34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Browallia New" pitchFamily="34" charset="-34"/>
      <p:regular r:id="rId59"/>
      <p:bold r:id="rId60"/>
      <p:italic r:id="rId61"/>
      <p:boldItalic r:id="rId62"/>
    </p:embeddedFont>
    <p:embeddedFont>
      <p:font typeface="Wingdings 2" pitchFamily="18" charset="2"/>
      <p:regular r:id="rId63"/>
    </p:embeddedFont>
    <p:embeddedFont>
      <p:font typeface="Constantia" pitchFamily="18" charset="0"/>
      <p:regular r:id="rId64"/>
      <p:bold r:id="rId65"/>
      <p:italic r:id="rId66"/>
      <p:boldItalic r:id="rId67"/>
    </p:embeddedFont>
    <p:embeddedFont>
      <p:font typeface="TH SarabunPSK" pitchFamily="34" charset="-34"/>
      <p:regular r:id="rId68"/>
      <p:bold r:id="rId69"/>
      <p:italic r:id="rId70"/>
      <p:boldItalic r:id="rId71"/>
    </p:embeddedFont>
    <p:embeddedFont>
      <p:font typeface="Cordia New" pitchFamily="34" charset="-34"/>
      <p:regular r:id="rId72"/>
      <p:bold r:id="rId73"/>
      <p:italic r:id="rId74"/>
      <p:boldItalic r:id="rId7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9900"/>
    <a:srgbClr val="FFCC99"/>
    <a:srgbClr val="CCFF99"/>
    <a:srgbClr val="CCFFFF"/>
    <a:srgbClr val="EDFC24"/>
    <a:srgbClr val="E51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>
        <p:scale>
          <a:sx n="66" d="100"/>
          <a:sy n="66" d="100"/>
        </p:scale>
        <p:origin x="-17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font" Target="fonts/font2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font" Target="fonts/font27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72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75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84872" cy="501095"/>
          </a:xfrm>
          <a:prstGeom prst="rect">
            <a:avLst/>
          </a:prstGeom>
        </p:spPr>
        <p:txBody>
          <a:bodyPr vert="horz" lIns="92293" tIns="46148" rIns="92293" bIns="4614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707" y="5"/>
            <a:ext cx="2984872" cy="501095"/>
          </a:xfrm>
          <a:prstGeom prst="rect">
            <a:avLst/>
          </a:prstGeom>
        </p:spPr>
        <p:txBody>
          <a:bodyPr vert="horz" lIns="92293" tIns="46148" rIns="92293" bIns="46148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05/08/60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7" y="9519062"/>
            <a:ext cx="2984872" cy="501095"/>
          </a:xfrm>
          <a:prstGeom prst="rect">
            <a:avLst/>
          </a:prstGeom>
        </p:spPr>
        <p:txBody>
          <a:bodyPr vert="horz" lIns="92293" tIns="46148" rIns="92293" bIns="4614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707" y="9519062"/>
            <a:ext cx="2984872" cy="501095"/>
          </a:xfrm>
          <a:prstGeom prst="rect">
            <a:avLst/>
          </a:prstGeom>
        </p:spPr>
        <p:txBody>
          <a:bodyPr vert="horz" lIns="92293" tIns="46148" rIns="92293" bIns="46148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85301" cy="501095"/>
          </a:xfrm>
          <a:prstGeom prst="rect">
            <a:avLst/>
          </a:prstGeom>
        </p:spPr>
        <p:txBody>
          <a:bodyPr vert="horz" lIns="92574" tIns="46283" rIns="92574" bIns="4628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247" y="5"/>
            <a:ext cx="2985301" cy="501095"/>
          </a:xfrm>
          <a:prstGeom prst="rect">
            <a:avLst/>
          </a:prstGeom>
        </p:spPr>
        <p:txBody>
          <a:bodyPr vert="horz" lIns="92574" tIns="46283" rIns="92574" bIns="46283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05/08/60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3" rIns="92574" bIns="4628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177" y="4760404"/>
            <a:ext cx="5511824" cy="4509849"/>
          </a:xfrm>
          <a:prstGeom prst="rect">
            <a:avLst/>
          </a:prstGeom>
        </p:spPr>
        <p:txBody>
          <a:bodyPr vert="horz" lIns="92574" tIns="46283" rIns="92574" bIns="46283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519194"/>
            <a:ext cx="2985301" cy="501095"/>
          </a:xfrm>
          <a:prstGeom prst="rect">
            <a:avLst/>
          </a:prstGeom>
        </p:spPr>
        <p:txBody>
          <a:bodyPr vert="horz" lIns="92574" tIns="46283" rIns="92574" bIns="4628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247" y="9519194"/>
            <a:ext cx="2985301" cy="501095"/>
          </a:xfrm>
          <a:prstGeom prst="rect">
            <a:avLst/>
          </a:prstGeom>
        </p:spPr>
        <p:txBody>
          <a:bodyPr vert="horz" lIns="92574" tIns="46283" rIns="92574" bIns="46283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C079-3D73-4149-BBCE-E9991B855723}" type="datetime1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64F-518B-4C67-BA41-40B3B0512901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99D0-476F-42EE-B8FD-C933932D8E27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8DB6-DF81-42D9-AFA8-C51F3C1FAD74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5F6E-7E52-4494-8EEC-36EEE7A2ACBA}" type="datetime1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EDF3-7C97-425E-9365-0AA1F25203E8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1E23-E3E9-4995-BB53-FD60E7835896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913-4D8C-406B-B401-D49CC2A51B0A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1697-5C64-4724-B368-BBA8395244F7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CF2E-7FDC-489C-8444-A63CCBDAFB0C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4829-F9DA-479D-A5BD-08585CAFD1FC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93CE4-6708-43CC-872D-29DD2548C63F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05/08/60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905794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40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ดำเนินการทางวินัยของข้าราชการ</a:t>
            </a:r>
            <a:r>
              <a:rPr lang="th-TH" sz="40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ครู</a:t>
            </a:r>
          </a:p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และบุคลากรทางการ</a:t>
            </a:r>
            <a:r>
              <a:rPr lang="th-TH" sz="40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ศึกษา ตามพระราชบัญญัติ</a:t>
            </a:r>
            <a:r>
              <a:rPr lang="th-TH" sz="40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ระเบียบข้าราชการครูและบุคลากรทางการศึกษา พ.ศ. 2547 </a:t>
            </a:r>
          </a:p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ในช่วงเปลี่ยนผ่าน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620688"/>
            <a:ext cx="8229600" cy="12177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2.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การรายงานการดำเนินการทางวินัย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ของข้าราชการครูและบุคลากรทางการศึกษา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ที่สั่งแต่งตั้งคณะกรรมการสอบสวนวินัยก่อนวันที่ 3 เม.ย. 2560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80722"/>
              </p:ext>
            </p:extLst>
          </p:nvPr>
        </p:nvGraphicFramePr>
        <p:xfrm>
          <a:off x="251520" y="1916832"/>
          <a:ext cx="8640960" cy="390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60040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0"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2.1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การรายงานการดำเนินการทางวินัยอย่างร้ายแรง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64163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r>
                        <a:rPr lang="th-TH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2.1.1 เมื่อ</a:t>
                      </a: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ศึกษาธิการจังหวัดสั่งยุติเรื่องหรืองดโทษแล้ว</a:t>
                      </a:r>
                      <a:r>
                        <a:rPr kumimoji="0" lang="th-TH" sz="2000" b="1" kern="1200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หรือเมื่อ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ผู้สั่งแต่งตั้งกรรมการสอบสวนวินัยเดิมได้สั่งลงโทษภาคทัณฑ์ ตัดเงินเดือน หรือลดเงินเดือน และส่งเรื่องหรือสำนวนให้ศึกษาธิการจังหวัดแล้ว ให้ศึกษาธิการจังหวัดนำเสนอ 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พิจารณารายงานการดำเนินการทางวินัย 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พิจารณามีมติเป็นประการใดแล้ว ให้ศึกษาธิการจังหวัดดำเนินการให้เป็นไปตามมติ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แล้วรายงาน ก.ค.ศ. ต่อไป (มาตรา 104 (2))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64163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2.1.2 เมื่อศึกษาธิการจังหวัดมีคำสั่งลงโทษปลดออกหรือไล่ออกจากราชการ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หรือดำเนินการให้เป็นไปตามมติ 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แล้ว ให้ศึกษาธิการจังหวัดรายงาน ก.ค.ศ. ต่อไป (มาตรา 104 (2))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9" name="กลุ่ม 58"/>
          <p:cNvGrpSpPr/>
          <p:nvPr/>
        </p:nvGrpSpPr>
        <p:grpSpPr>
          <a:xfrm>
            <a:off x="539552" y="188640"/>
            <a:ext cx="8361312" cy="5976664"/>
            <a:chOff x="539552" y="188640"/>
            <a:chExt cx="8361312" cy="5976664"/>
          </a:xfrm>
        </p:grpSpPr>
        <p:sp>
          <p:nvSpPr>
            <p:cNvPr id="60" name="สี่เหลี่ยมผืนผ้า 59"/>
            <p:cNvSpPr/>
            <p:nvPr/>
          </p:nvSpPr>
          <p:spPr>
            <a:xfrm>
              <a:off x="539552" y="188640"/>
              <a:ext cx="8208912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การรายงานดำเนินการทางวินัยอย่างร้ายแรงกรณีแต่งตั้ง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คณะกรรมการสอบวินัยอย่าง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ร้ายแรงก่อนวันที่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1" name="สี่เหลี่ยมผืนผ้า 60"/>
            <p:cNvSpPr/>
            <p:nvPr/>
          </p:nvSpPr>
          <p:spPr>
            <a:xfrm>
              <a:off x="727956" y="3233451"/>
              <a:ext cx="1368152" cy="935012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ผู้มีอำนาจสั่งแต่งตั้ง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(ตามมาตรา 53 เดิม)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ผอ.รร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./ผอ.</a:t>
              </a: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สพท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539552" y="981820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3" name="สี่เหลี่ยมผืนผ้า 62"/>
            <p:cNvSpPr/>
            <p:nvPr/>
          </p:nvSpPr>
          <p:spPr>
            <a:xfrm>
              <a:off x="4860032" y="989443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กศจ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4" name="สี่เหลี่ยมผืนผ้า 63"/>
            <p:cNvSpPr/>
            <p:nvPr/>
          </p:nvSpPr>
          <p:spPr>
            <a:xfrm>
              <a:off x="2887080" y="3284984"/>
              <a:ext cx="1692188" cy="576064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สั่งภาคทัณฑ์/สั่งตัดเงินเดือน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/สั่งลดเงินเดือน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>
              <a:off x="2699792" y="980728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>
              <a:off x="1907704" y="9807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7" name="สี่เหลี่ยมผืนผ้า 66"/>
            <p:cNvSpPr/>
            <p:nvPr/>
          </p:nvSpPr>
          <p:spPr>
            <a:xfrm>
              <a:off x="5580112" y="2060848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ก.ค.ศ.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8" name="สี่เหลี่ยมผืนผ้า 67"/>
            <p:cNvSpPr/>
            <p:nvPr/>
          </p:nvSpPr>
          <p:spPr>
            <a:xfrm>
              <a:off x="6762890" y="981820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>
              <a:off x="2699792" y="2060848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70" name="ลูกศรเชื่อมต่อแบบตรง 69"/>
            <p:cNvCxnSpPr>
              <a:endCxn id="65" idx="1"/>
            </p:cNvCxnSpPr>
            <p:nvPr/>
          </p:nvCxnSpPr>
          <p:spPr>
            <a:xfrm>
              <a:off x="1907704" y="1214481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ลูกศรเชื่อมต่อแบบตรง 70"/>
            <p:cNvCxnSpPr/>
            <p:nvPr/>
          </p:nvCxnSpPr>
          <p:spPr>
            <a:xfrm>
              <a:off x="4067944" y="1214481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ลูกศรเชื่อมต่อแบบตรง 71"/>
            <p:cNvCxnSpPr/>
            <p:nvPr/>
          </p:nvCxnSpPr>
          <p:spPr>
            <a:xfrm>
              <a:off x="5981641" y="1230067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ตัวเชื่อมต่อตรง 72"/>
            <p:cNvCxnSpPr/>
            <p:nvPr/>
          </p:nvCxnSpPr>
          <p:spPr>
            <a:xfrm>
              <a:off x="7308304" y="1449326"/>
              <a:ext cx="0" cy="25148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ลูกศรเชื่อมต่อแบบตรง 73"/>
            <p:cNvCxnSpPr/>
            <p:nvPr/>
          </p:nvCxnSpPr>
          <p:spPr>
            <a:xfrm flipH="1">
              <a:off x="1907704" y="1700808"/>
              <a:ext cx="54006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5" name="ตัวเชื่อมต่อตรง 74"/>
            <p:cNvCxnSpPr/>
            <p:nvPr/>
          </p:nvCxnSpPr>
          <p:spPr>
            <a:xfrm>
              <a:off x="1187624" y="1916832"/>
              <a:ext cx="0" cy="35661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ลูกศรเชื่อมต่อแบบตรง 75"/>
            <p:cNvCxnSpPr/>
            <p:nvPr/>
          </p:nvCxnSpPr>
          <p:spPr>
            <a:xfrm>
              <a:off x="1187624" y="2273446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ลูกศรเชื่อมต่อแบบตรง 76"/>
            <p:cNvCxnSpPr/>
            <p:nvPr/>
          </p:nvCxnSpPr>
          <p:spPr>
            <a:xfrm>
              <a:off x="4067944" y="2276872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8" name="สี่เหลี่ยมผืนผ้า 77"/>
            <p:cNvSpPr/>
            <p:nvPr/>
          </p:nvSpPr>
          <p:spPr>
            <a:xfrm>
              <a:off x="7338954" y="2025390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79" name="ลูกศรเชื่อมต่อแบบตรง 78"/>
            <p:cNvCxnSpPr>
              <a:endCxn id="78" idx="1"/>
            </p:cNvCxnSpPr>
            <p:nvPr/>
          </p:nvCxnSpPr>
          <p:spPr>
            <a:xfrm>
              <a:off x="6700739" y="2259143"/>
              <a:ext cx="63821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0" name="สี่เหลี่ยมผืนผ้า 79"/>
            <p:cNvSpPr/>
            <p:nvPr/>
          </p:nvSpPr>
          <p:spPr>
            <a:xfrm>
              <a:off x="4065712" y="9807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นำเสนอ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1" name="สี่เหลี่ยมผืนผ้า 80"/>
            <p:cNvSpPr/>
            <p:nvPr/>
          </p:nvSpPr>
          <p:spPr>
            <a:xfrm>
              <a:off x="5937920" y="9807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2" name="สี่เหลี่ยมผืนผ้า 81"/>
            <p:cNvSpPr/>
            <p:nvPr/>
          </p:nvSpPr>
          <p:spPr>
            <a:xfrm>
              <a:off x="3851920" y="1477933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เมื่อมีมติแล้ว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3" name="สี่เหลี่ยมผืนผ้า 82"/>
            <p:cNvSpPr/>
            <p:nvPr/>
          </p:nvSpPr>
          <p:spPr>
            <a:xfrm>
              <a:off x="4355976" y="2053997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4" name="สี่เหลี่ยมผืนผ้า 83"/>
            <p:cNvSpPr/>
            <p:nvPr/>
          </p:nvSpPr>
          <p:spPr>
            <a:xfrm>
              <a:off x="6658000" y="2053997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7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5" name="สี่เหลี่ยมผืนผ้า 84"/>
            <p:cNvSpPr/>
            <p:nvPr/>
          </p:nvSpPr>
          <p:spPr>
            <a:xfrm>
              <a:off x="1547664" y="206084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6" name="สี่เหลี่ยมผืนผ้า 85"/>
            <p:cNvSpPr/>
            <p:nvPr/>
          </p:nvSpPr>
          <p:spPr>
            <a:xfrm>
              <a:off x="691952" y="4618770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5012432" y="4626393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กศจ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8" name="สี่เหลี่ยมผืนผ้า 87"/>
            <p:cNvSpPr/>
            <p:nvPr/>
          </p:nvSpPr>
          <p:spPr>
            <a:xfrm>
              <a:off x="5732512" y="5697798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ก.ค.ศ.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9" name="สี่เหลี่ยมผืนผ้า 88"/>
            <p:cNvSpPr/>
            <p:nvPr/>
          </p:nvSpPr>
          <p:spPr>
            <a:xfrm>
              <a:off x="6915290" y="4618770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0" name="สี่เหลี่ยมผืนผ้า 89"/>
            <p:cNvSpPr/>
            <p:nvPr/>
          </p:nvSpPr>
          <p:spPr>
            <a:xfrm>
              <a:off x="2852192" y="5697798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91" name="ลูกศรเชื่อมต่อแบบตรง 90"/>
            <p:cNvCxnSpPr/>
            <p:nvPr/>
          </p:nvCxnSpPr>
          <p:spPr>
            <a:xfrm>
              <a:off x="2061220" y="4851431"/>
              <a:ext cx="295121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ลูกศรเชื่อมต่อแบบตรง 91"/>
            <p:cNvCxnSpPr/>
            <p:nvPr/>
          </p:nvCxnSpPr>
          <p:spPr>
            <a:xfrm>
              <a:off x="6134041" y="4867017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ตัวเชื่อมต่อตรง 92"/>
            <p:cNvCxnSpPr/>
            <p:nvPr/>
          </p:nvCxnSpPr>
          <p:spPr>
            <a:xfrm>
              <a:off x="7460704" y="5086276"/>
              <a:ext cx="0" cy="25148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ลูกศรเชื่อมต่อแบบตรง 93"/>
            <p:cNvCxnSpPr/>
            <p:nvPr/>
          </p:nvCxnSpPr>
          <p:spPr>
            <a:xfrm flipH="1">
              <a:off x="2060104" y="5337758"/>
              <a:ext cx="54006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5" name="ตัวเชื่อมต่อตรง 94"/>
            <p:cNvCxnSpPr/>
            <p:nvPr/>
          </p:nvCxnSpPr>
          <p:spPr>
            <a:xfrm>
              <a:off x="1340024" y="5553782"/>
              <a:ext cx="0" cy="35661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ลูกศรเชื่อมต่อแบบตรง 95"/>
            <p:cNvCxnSpPr/>
            <p:nvPr/>
          </p:nvCxnSpPr>
          <p:spPr>
            <a:xfrm>
              <a:off x="1340024" y="5910396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7" name="ลูกศรเชื่อมต่อแบบตรง 96"/>
            <p:cNvCxnSpPr/>
            <p:nvPr/>
          </p:nvCxnSpPr>
          <p:spPr>
            <a:xfrm>
              <a:off x="4220344" y="5913822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8" name="สี่เหลี่ยมผืนผ้า 97"/>
            <p:cNvSpPr/>
            <p:nvPr/>
          </p:nvSpPr>
          <p:spPr>
            <a:xfrm>
              <a:off x="7491354" y="5662340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99" name="ลูกศรเชื่อมต่อแบบตรง 98"/>
            <p:cNvCxnSpPr>
              <a:endCxn id="98" idx="1"/>
            </p:cNvCxnSpPr>
            <p:nvPr/>
          </p:nvCxnSpPr>
          <p:spPr>
            <a:xfrm>
              <a:off x="6853139" y="5896093"/>
              <a:ext cx="63821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0" name="สี่เหลี่ยมผืนผ้า 99"/>
            <p:cNvSpPr/>
            <p:nvPr/>
          </p:nvSpPr>
          <p:spPr>
            <a:xfrm>
              <a:off x="2915816" y="45811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นำเสนอ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1" name="สี่เหลี่ยมผืนผ้า 100"/>
            <p:cNvSpPr/>
            <p:nvPr/>
          </p:nvSpPr>
          <p:spPr>
            <a:xfrm>
              <a:off x="6090320" y="461767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2" name="สี่เหลี่ยมผืนผ้า 101"/>
            <p:cNvSpPr/>
            <p:nvPr/>
          </p:nvSpPr>
          <p:spPr>
            <a:xfrm>
              <a:off x="4004320" y="5114883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เมื่อมีมติแล้ว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3" name="สี่เหลี่ยมผืนผ้า 102"/>
            <p:cNvSpPr/>
            <p:nvPr/>
          </p:nvSpPr>
          <p:spPr>
            <a:xfrm>
              <a:off x="4508376" y="5690947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7. 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4" name="สี่เหลี่ยมผืนผ้า 103"/>
            <p:cNvSpPr/>
            <p:nvPr/>
          </p:nvSpPr>
          <p:spPr>
            <a:xfrm>
              <a:off x="6810400" y="5690947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8.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5" name="สี่เหลี่ยมผืนผ้า 104"/>
            <p:cNvSpPr/>
            <p:nvPr/>
          </p:nvSpPr>
          <p:spPr>
            <a:xfrm>
              <a:off x="1700064" y="569779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6" name="สี่เหลี่ยมผืนผ้า 105"/>
            <p:cNvSpPr/>
            <p:nvPr/>
          </p:nvSpPr>
          <p:spPr>
            <a:xfrm>
              <a:off x="2060104" y="342214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107" name="ลูกศรเชื่อมต่อแบบตรง 106"/>
            <p:cNvCxnSpPr/>
            <p:nvPr/>
          </p:nvCxnSpPr>
          <p:spPr>
            <a:xfrm>
              <a:off x="2096108" y="3655902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ตัวเชื่อมต่อตรง 107"/>
            <p:cNvCxnSpPr/>
            <p:nvPr/>
          </p:nvCxnSpPr>
          <p:spPr>
            <a:xfrm>
              <a:off x="3536268" y="3861048"/>
              <a:ext cx="0" cy="4320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9" name="ตัวเชื่อมต่อตรง 108"/>
            <p:cNvCxnSpPr/>
            <p:nvPr/>
          </p:nvCxnSpPr>
          <p:spPr>
            <a:xfrm flipH="1">
              <a:off x="1412032" y="4293096"/>
              <a:ext cx="212423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ลูกศรเชื่อมต่อแบบตรง 109"/>
            <p:cNvCxnSpPr/>
            <p:nvPr/>
          </p:nvCxnSpPr>
          <p:spPr>
            <a:xfrm>
              <a:off x="1412032" y="4293096"/>
              <a:ext cx="0" cy="32458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1" name="สี่เหลี่ยมผืนผ้า 110"/>
            <p:cNvSpPr/>
            <p:nvPr/>
          </p:nvSpPr>
          <p:spPr>
            <a:xfrm>
              <a:off x="2123728" y="4070221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ส่งเรื่องหรือสำนวน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112" name="ตัวเชื่อมต่อตรง 111"/>
            <p:cNvCxnSpPr/>
            <p:nvPr/>
          </p:nvCxnSpPr>
          <p:spPr>
            <a:xfrm>
              <a:off x="611560" y="2996952"/>
              <a:ext cx="79208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657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12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539552" y="476672"/>
            <a:ext cx="8208912" cy="4151078"/>
            <a:chOff x="539552" y="188640"/>
            <a:chExt cx="8208912" cy="4151078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539552" y="188640"/>
              <a:ext cx="8208912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การรายงานดำเนินการทางวินัยอย่างร้ายแรงกรณีแต่งตั้ง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คณะกรรมการสอบวินัยอย่าง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ร้ายแรงก่อนวันที่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2602190" y="2564904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679819" y="2753208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กศจ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4784275" y="2657486"/>
              <a:ext cx="1368152" cy="701259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มีคำสั่งลงโทษปลดออกหรือไล่ออกจากราชการ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หรือดำเนินการตามติ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6978849" y="2795517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ก.ค.ศ.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26" name="ลูกศรเชื่อมต่อแบบตรง 25"/>
            <p:cNvCxnSpPr/>
            <p:nvPr/>
          </p:nvCxnSpPr>
          <p:spPr>
            <a:xfrm>
              <a:off x="1805443" y="3008116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ลูกศรเชื่อมต่อแบบตรง 26"/>
            <p:cNvCxnSpPr/>
            <p:nvPr/>
          </p:nvCxnSpPr>
          <p:spPr>
            <a:xfrm>
              <a:off x="3970342" y="3008116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ลูกศรเชื่อมต่อแบบตรง 27"/>
            <p:cNvCxnSpPr/>
            <p:nvPr/>
          </p:nvCxnSpPr>
          <p:spPr>
            <a:xfrm>
              <a:off x="6160811" y="3008116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9" name="สี่เหลี่ยมผืนผ้า 28"/>
            <p:cNvSpPr/>
            <p:nvPr/>
          </p:nvSpPr>
          <p:spPr>
            <a:xfrm>
              <a:off x="6834898" y="3872212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7448571" y="3399002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200" b="1" kern="0" spc="-80" dirty="0">
                  <a:solidFill>
                    <a:sysClr val="windowText" lastClr="000000"/>
                  </a:solidFill>
                  <a:latin typeface="TH SarabunIT๙" pitchFamily="34" charset="-34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1" name="สี่เหลี่ยมผืนผ้า 30"/>
            <p:cNvSpPr/>
            <p:nvPr/>
          </p:nvSpPr>
          <p:spPr>
            <a:xfrm>
              <a:off x="6160811" y="279910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2" name="สี่เหลี่ยมผืนผ้า 31"/>
            <p:cNvSpPr/>
            <p:nvPr/>
          </p:nvSpPr>
          <p:spPr>
            <a:xfrm>
              <a:off x="3992187" y="279910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1615923" y="2777683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เมื่อมีมติแล้ว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34" name="ลูกศรเชื่อมต่อแบบตรง 33"/>
            <p:cNvCxnSpPr/>
            <p:nvPr/>
          </p:nvCxnSpPr>
          <p:spPr>
            <a:xfrm>
              <a:off x="7520579" y="3220714"/>
              <a:ext cx="0" cy="6480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759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13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44957"/>
              </p:ext>
            </p:extLst>
          </p:nvPr>
        </p:nvGraphicFramePr>
        <p:xfrm>
          <a:off x="323528" y="1268760"/>
          <a:ext cx="864096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8170">
                <a:tc>
                  <a:txBody>
                    <a:bodyPr/>
                    <a:lstStyle/>
                    <a:p>
                      <a:pPr algn="thaiDist"/>
                      <a:r>
                        <a:rPr kumimoji="0"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2 </a:t>
                      </a:r>
                      <a:r>
                        <a:rPr kumimoji="0" lang="th-TH" sz="2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การรายงานการดำเนินการทางวินัยไม่ร้ายแรง เมื่อผู้สั่งแต่งตั้งคณะกรรมการสอบสวนวินัย</a:t>
                      </a:r>
                      <a:r>
                        <a:rPr kumimoji="0" lang="en-US" sz="2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en-US" sz="2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พิจารณาตามอำนาจหน้าที่ โดยสั่งยุติเรื่องหรืองดโทษ หรือลงโทษภาคทัณฑ์ ตัดเงินเดือน หรือลดเงินเดือน  แล้วแต่กรณี แล้ว ให้ดำเนินการดังนี้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4666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	</a:t>
                      </a:r>
                      <a:r>
                        <a:rPr lang="th-TH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2.2.1 กรณีผู้อำนวยการสถานศึกษาเป็นผู้สั่งแต่งตั้งคณะกรรมการสอบสวน ให้รายงานผู้อำนวยการสำนักงานเขตพื้นที่การศึกษา เมื่อผู้อำนวยการสำนักงานเขตพื้นที่การศึกษาพิจารณาตามอำนาจหน้าที่แล้ว ให้รายงานไปยังศึกษาธิการจังหวัดเพื่อตรวจสอบสำนวนแล้วนำเสนอความเห็นให้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 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พิจารณามีมติประการใดและ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ได้มีการดำเนินการตามมติดังกล่าวแล้ว ให้ศึกษาธิการจังหวัดรายงานการดำเนินการทางวินัยต่อหัวหน้าส่วนราชการ (</a:t>
                      </a:r>
                      <a:r>
                        <a:rPr kumimoji="0" lang="th-TH" sz="2000" b="1" kern="1200" spc="-100" baseline="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สพฐ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.)</a:t>
                      </a:r>
                      <a:b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พิจารณาต่อไป (มาตรา 104 (1)) 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	</a:t>
                      </a:r>
                      <a:r>
                        <a:rPr lang="th-TH" sz="2000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2.2.2 กรณีผู้อำนวยการสำนักงานเขตพื้นที่การศึกษาเป็นผู้สั่งแต่งตั้งคณะกรรมการสอบสวน ให้รายงานไปยังศึกษาธิการจังหวัดเพื่อตรวจสอบสำนวนแล้วนำเสนอความเห็นให้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 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พิจารณามีมติประการใด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และได้มีการดำเนินการตามมติดังกล่าวแล้ว ให้ศึกษาธิการจังหวัดรายงานการดำเนินการทางวินัยต่อหัวหน้าส่วนราชการ (</a:t>
                      </a:r>
                      <a:r>
                        <a:rPr kumimoji="0" lang="th-TH" sz="2000" b="1" kern="1200" spc="-100" baseline="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สพฐ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.)</a:t>
                      </a:r>
                      <a:b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พิจารณาต่อไป (มาตรา 104 (1)) 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14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49" name="กลุ่ม 48"/>
          <p:cNvGrpSpPr/>
          <p:nvPr/>
        </p:nvGrpSpPr>
        <p:grpSpPr>
          <a:xfrm>
            <a:off x="323528" y="188640"/>
            <a:ext cx="8475778" cy="5706361"/>
            <a:chOff x="323528" y="188640"/>
            <a:chExt cx="8475778" cy="5706361"/>
          </a:xfrm>
        </p:grpSpPr>
        <p:sp>
          <p:nvSpPr>
            <p:cNvPr id="50" name="สี่เหลี่ยมผืนผ้า 49"/>
            <p:cNvSpPr/>
            <p:nvPr/>
          </p:nvSpPr>
          <p:spPr>
            <a:xfrm>
              <a:off x="539552" y="188640"/>
              <a:ext cx="8208912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การรายงานดำเนินการทางวินัยไม่ร้ายแรงกรณีแต่งตั้ง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วินัยไม่ร้ายแรงก่อนวันที่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1" name="สี่เหลี่ยมผืนผ้า 50"/>
            <p:cNvSpPr/>
            <p:nvPr/>
          </p:nvSpPr>
          <p:spPr>
            <a:xfrm>
              <a:off x="7380312" y="4293096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2" name="สี่เหลี่ยมผืนผ้า 51"/>
            <p:cNvSpPr/>
            <p:nvPr/>
          </p:nvSpPr>
          <p:spPr>
            <a:xfrm>
              <a:off x="3738423" y="4303003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กศจ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3" name="สี่เหลี่ยมผืนผ้า 52"/>
            <p:cNvSpPr/>
            <p:nvPr/>
          </p:nvSpPr>
          <p:spPr>
            <a:xfrm>
              <a:off x="3202255" y="1124744"/>
              <a:ext cx="1988890" cy="701259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สั่งลงโทษภาคทัณฑ์ ตัดเงินเดือน หรือลดเงินเดือน/สั่งยุติเรื่องหรืองดโทษ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4" name="สี่เหลี่ยมผืนผ้า 53"/>
            <p:cNvSpPr/>
            <p:nvPr/>
          </p:nvSpPr>
          <p:spPr>
            <a:xfrm>
              <a:off x="3666415" y="5430920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เลขา </a:t>
              </a: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สพฐ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5" name="สี่เหลี่ยมผืนผ้า 54"/>
            <p:cNvSpPr/>
            <p:nvPr/>
          </p:nvSpPr>
          <p:spPr>
            <a:xfrm>
              <a:off x="1824857" y="4329646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6" name="สี่เหลี่ยมผืนผ้า 55"/>
            <p:cNvSpPr/>
            <p:nvPr/>
          </p:nvSpPr>
          <p:spPr>
            <a:xfrm>
              <a:off x="323528" y="952716"/>
              <a:ext cx="1872208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ผู้สั่งแต่งตั้งคณะกรรมการสอบสวน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ผอ.รร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./ผอ.</a:t>
              </a: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สพท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7" name="สี่เหลี่ยมผืนผ้า 56"/>
            <p:cNvSpPr/>
            <p:nvPr/>
          </p:nvSpPr>
          <p:spPr>
            <a:xfrm>
              <a:off x="5152188" y="2109784"/>
              <a:ext cx="1036663" cy="576064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ผอ.รร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8" name="สี่เหลี่ยมผืนผ้า 57"/>
            <p:cNvSpPr/>
            <p:nvPr/>
          </p:nvSpPr>
          <p:spPr>
            <a:xfrm>
              <a:off x="7524891" y="2132856"/>
              <a:ext cx="1036663" cy="576064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</a:t>
              </a: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สพท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9" name="สี่เหลี่ยมผืนผ้า 58"/>
            <p:cNvSpPr/>
            <p:nvPr/>
          </p:nvSpPr>
          <p:spPr>
            <a:xfrm>
              <a:off x="7287138" y="3282352"/>
              <a:ext cx="1512168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พิจารณาตามอำนาจหน้าที่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0" name="สี่เหลี่ยมผืนผ้า 59"/>
            <p:cNvSpPr/>
            <p:nvPr/>
          </p:nvSpPr>
          <p:spPr>
            <a:xfrm>
              <a:off x="5364088" y="4303003"/>
              <a:ext cx="1512168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เพื่อตรวจสอบสำนวนและเสนอความเห็น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61" name="ลูกศรเชื่อมต่อแบบตรง 60"/>
            <p:cNvCxnSpPr/>
            <p:nvPr/>
          </p:nvCxnSpPr>
          <p:spPr>
            <a:xfrm>
              <a:off x="2195736" y="1484784"/>
              <a:ext cx="100651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ลูกศรเชื่อมต่อแบบตรง 61"/>
            <p:cNvCxnSpPr/>
            <p:nvPr/>
          </p:nvCxnSpPr>
          <p:spPr>
            <a:xfrm>
              <a:off x="6188851" y="2420888"/>
              <a:ext cx="133604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3" name="สี่เหลี่ยมผืนผ้า 62"/>
            <p:cNvSpPr/>
            <p:nvPr/>
          </p:nvSpPr>
          <p:spPr>
            <a:xfrm>
              <a:off x="6444208" y="219801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64" name="ลูกศรเชื่อมต่อแบบตรง 63"/>
            <p:cNvCxnSpPr/>
            <p:nvPr/>
          </p:nvCxnSpPr>
          <p:spPr>
            <a:xfrm>
              <a:off x="8028384" y="2708920"/>
              <a:ext cx="0" cy="57343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5" name="สี่เหลี่ยมผืนผ้า 64"/>
            <p:cNvSpPr/>
            <p:nvPr/>
          </p:nvSpPr>
          <p:spPr>
            <a:xfrm>
              <a:off x="7954144" y="284608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66" name="ตัวเชื่อมต่อตรง 65"/>
            <p:cNvCxnSpPr/>
            <p:nvPr/>
          </p:nvCxnSpPr>
          <p:spPr>
            <a:xfrm>
              <a:off x="5191145" y="1412776"/>
              <a:ext cx="175711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ตัวเชื่อมต่อตรง 66"/>
            <p:cNvCxnSpPr/>
            <p:nvPr/>
          </p:nvCxnSpPr>
          <p:spPr>
            <a:xfrm>
              <a:off x="5796136" y="1772816"/>
              <a:ext cx="223224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8" name="ตัวเชื่อมต่อตรง 67"/>
            <p:cNvCxnSpPr/>
            <p:nvPr/>
          </p:nvCxnSpPr>
          <p:spPr>
            <a:xfrm>
              <a:off x="6948264" y="1420222"/>
              <a:ext cx="0" cy="35259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9" name="ตัวเชื่อมต่อตรง 68"/>
            <p:cNvCxnSpPr/>
            <p:nvPr/>
          </p:nvCxnSpPr>
          <p:spPr>
            <a:xfrm>
              <a:off x="5796136" y="1772816"/>
              <a:ext cx="0" cy="3369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ตัวเชื่อมต่อตรง 69"/>
            <p:cNvCxnSpPr/>
            <p:nvPr/>
          </p:nvCxnSpPr>
          <p:spPr>
            <a:xfrm>
              <a:off x="8028384" y="1772816"/>
              <a:ext cx="0" cy="3369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1" name="สี่เหลี่ยมผืนผ้า 70"/>
            <p:cNvSpPr/>
            <p:nvPr/>
          </p:nvSpPr>
          <p:spPr>
            <a:xfrm>
              <a:off x="5580112" y="1117893"/>
              <a:ext cx="2087116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พิจารณาว่าใครเป็นผู้สั่งแต่งตั้งคณะกรรมการสอบสวน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72" name="สี่เหลี่ยมผืนผ้า 71"/>
            <p:cNvSpPr/>
            <p:nvPr/>
          </p:nvSpPr>
          <p:spPr>
            <a:xfrm>
              <a:off x="2322195" y="126190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73" name="ลูกศรเชื่อมต่อแบบตรง 72"/>
            <p:cNvCxnSpPr/>
            <p:nvPr/>
          </p:nvCxnSpPr>
          <p:spPr>
            <a:xfrm>
              <a:off x="8043222" y="3734761"/>
              <a:ext cx="0" cy="57343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4" name="สี่เหลี่ยมผืนผ้า 73"/>
            <p:cNvSpPr/>
            <p:nvPr/>
          </p:nvSpPr>
          <p:spPr>
            <a:xfrm>
              <a:off x="7954144" y="378904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75" name="ลูกศรเชื่อมต่อแบบตรง 74"/>
            <p:cNvCxnSpPr>
              <a:endCxn id="60" idx="3"/>
            </p:cNvCxnSpPr>
            <p:nvPr/>
          </p:nvCxnSpPr>
          <p:spPr>
            <a:xfrm flipH="1">
              <a:off x="6876256" y="4536756"/>
              <a:ext cx="50405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ลูกศรเชื่อมต่อแบบตรง 75"/>
            <p:cNvCxnSpPr>
              <a:stCxn id="60" idx="1"/>
              <a:endCxn id="52" idx="3"/>
            </p:cNvCxnSpPr>
            <p:nvPr/>
          </p:nvCxnSpPr>
          <p:spPr>
            <a:xfrm flipH="1">
              <a:off x="4860032" y="4536756"/>
              <a:ext cx="50405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ลูกศรเชื่อมต่อแบบตรง 76"/>
            <p:cNvCxnSpPr/>
            <p:nvPr/>
          </p:nvCxnSpPr>
          <p:spPr>
            <a:xfrm flipH="1">
              <a:off x="3234367" y="4536756"/>
              <a:ext cx="50405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ตัวเชื่อมต่อตรง 77"/>
            <p:cNvCxnSpPr/>
            <p:nvPr/>
          </p:nvCxnSpPr>
          <p:spPr>
            <a:xfrm>
              <a:off x="2411760" y="4797152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ลูกศรเชื่อมต่อแบบตรง 78"/>
            <p:cNvCxnSpPr/>
            <p:nvPr/>
          </p:nvCxnSpPr>
          <p:spPr>
            <a:xfrm>
              <a:off x="2411760" y="5013176"/>
              <a:ext cx="496855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0" name="สี่เหลี่ยมผืนผ้า 79"/>
            <p:cNvSpPr/>
            <p:nvPr/>
          </p:nvSpPr>
          <p:spPr>
            <a:xfrm>
              <a:off x="6802016" y="428624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1" name="สี่เหลี่ยมผืนผ้า 80"/>
            <p:cNvSpPr/>
            <p:nvPr/>
          </p:nvSpPr>
          <p:spPr>
            <a:xfrm>
              <a:off x="4716016" y="4293096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นำเสนอ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2" name="สี่เหลี่ยมผืนผ้า 81"/>
            <p:cNvSpPr/>
            <p:nvPr/>
          </p:nvSpPr>
          <p:spPr>
            <a:xfrm>
              <a:off x="3131840" y="4293096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3" name="สี่เหลี่ยมผืนผ้า 82"/>
            <p:cNvSpPr/>
            <p:nvPr/>
          </p:nvSpPr>
          <p:spPr>
            <a:xfrm>
              <a:off x="4641776" y="479030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เมื่อมีมติแล้ว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84" name="ตัวเชื่อมต่อตรง 83"/>
            <p:cNvCxnSpPr/>
            <p:nvPr/>
          </p:nvCxnSpPr>
          <p:spPr>
            <a:xfrm>
              <a:off x="7380312" y="5228108"/>
              <a:ext cx="0" cy="4331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5" name="สี่เหลี่ยมผืนผ้า 84"/>
            <p:cNvSpPr/>
            <p:nvPr/>
          </p:nvSpPr>
          <p:spPr>
            <a:xfrm>
              <a:off x="5411270" y="5409766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6" name="สี่เหลี่ยมผืนผ้า 85"/>
            <p:cNvSpPr/>
            <p:nvPr/>
          </p:nvSpPr>
          <p:spPr>
            <a:xfrm>
              <a:off x="1666594" y="5427495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87" name="ลูกศรเชื่อมต่อแบบตรง 86"/>
            <p:cNvCxnSpPr>
              <a:endCxn id="85" idx="3"/>
            </p:cNvCxnSpPr>
            <p:nvPr/>
          </p:nvCxnSpPr>
          <p:spPr>
            <a:xfrm flipH="1">
              <a:off x="6779422" y="5643519"/>
              <a:ext cx="60089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ลูกศรเชื่อมต่อแบบตรง 87"/>
            <p:cNvCxnSpPr/>
            <p:nvPr/>
          </p:nvCxnSpPr>
          <p:spPr>
            <a:xfrm flipH="1">
              <a:off x="4810380" y="5643218"/>
              <a:ext cx="60089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9" name="ลูกศรเชื่อมต่อแบบตรง 88"/>
            <p:cNvCxnSpPr/>
            <p:nvPr/>
          </p:nvCxnSpPr>
          <p:spPr>
            <a:xfrm flipH="1">
              <a:off x="3059832" y="5661248"/>
              <a:ext cx="60089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0" name="สี่เหลี่ยมผืนผ้า 89"/>
            <p:cNvSpPr/>
            <p:nvPr/>
          </p:nvSpPr>
          <p:spPr>
            <a:xfrm>
              <a:off x="4716016" y="5373216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1" name="สี่เหลี่ยมผืนผ้า 90"/>
            <p:cNvSpPr/>
            <p:nvPr/>
          </p:nvSpPr>
          <p:spPr>
            <a:xfrm>
              <a:off x="6730008" y="5373216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2" name="สี่เหลี่ยมผืนผ้า 91"/>
            <p:cNvSpPr/>
            <p:nvPr/>
          </p:nvSpPr>
          <p:spPr>
            <a:xfrm>
              <a:off x="2987824" y="5373216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35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35153"/>
              </p:ext>
            </p:extLst>
          </p:nvPr>
        </p:nvGraphicFramePr>
        <p:xfrm>
          <a:off x="395536" y="1196752"/>
          <a:ext cx="8640960" cy="141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endParaRPr lang="th-TH" sz="28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95295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2.3 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กรณีเรื่องรายงานการดำเนินการทางวินัยที่อยู่ระหว่างการพิจารณาของ </a:t>
                      </a:r>
                      <a:r>
                        <a:rPr kumimoji="0"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เมื่อ </a:t>
                      </a:r>
                      <a:r>
                        <a:rPr kumimoji="0"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.มีมติเป็นประการใดแล้ว ให้ศึกษาธิการจังหวัดดำเนินการให้เป็นไปตามมตินั้น</a:t>
                      </a:r>
                      <a:endParaRPr lang="th-TH" sz="2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16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404664"/>
            <a:ext cx="8136904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ประเด็น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 2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endParaRPr lang="th-TH" b="1" dirty="0" smtClean="0">
              <a:solidFill>
                <a:schemeClr val="accent5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การดำเนินการและการรายงานดำเนินการทางวินัยอย่างร้ายแรงหรือไม่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ร้ายแรง</a:t>
            </a:r>
          </a:p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ข้าราชการ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ครูและ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บุคลากรทางการศึกษา </a:t>
            </a:r>
            <a:endParaRPr lang="th-TH" b="1" dirty="0" smtClean="0">
              <a:solidFill>
                <a:schemeClr val="accent5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u="sng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ตั้งแต่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วันที่คำสั่งหัวหน้าคณะรักษาความสงบแห่งชาติ ที่ 19/2560 </a:t>
            </a:r>
            <a:endParaRPr lang="th-TH" b="1" dirty="0" smtClean="0">
              <a:solidFill>
                <a:schemeClr val="accent5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ลงวันที่ 3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เมษายน พ.ศ. 2560 ใช้บังคับแล้ว</a:t>
            </a:r>
            <a:endParaRPr lang="th-TH" b="1" dirty="0" smtClean="0">
              <a:solidFill>
                <a:schemeClr val="accent5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1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17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771104"/>
            <a:ext cx="8229600" cy="12177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การดำเนินการทางวินัย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ของข้าราชการครูและบุคลากรทางการศึกษา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ตั้งแต่วันที่ 3 เม.ย. 2560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36950"/>
              </p:ext>
            </p:extLst>
          </p:nvPr>
        </p:nvGraphicFramePr>
        <p:xfrm>
          <a:off x="251520" y="1988840"/>
          <a:ext cx="8640960" cy="2413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1 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ตั้งแต่วันที่ 3 เมษายน 2560 เป็นต้นไป หากผู้อำนวยการสถานศึกษาหรือผู้อำนวยการสำนักงานเขตพื้นที่การศึกษาได้สั่งแต่งตั้งคณะกรรมการสอบสวนวินัยอย่างร้ายแรงข้าราชการครูและบุคลากรทางการศึกษาในสังกัดเขตพื้นที่การศึกษาในจังหวัดไปแล้ว ให้เพิกถอนคำสั่งดังกล่าวแล้วรายงานข้อมูลพร้อมเอกสารหลักฐานให้ศึกษาธิการจังหวัดเพื่อพิจารณาสั่งแต่งตั้งคณะกรรมการสอบสวนทางวินัยอย่างร้ายแรงต่อไป</a:t>
                      </a:r>
                      <a:endParaRPr lang="th-TH" sz="2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0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72732"/>
              </p:ext>
            </p:extLst>
          </p:nvPr>
        </p:nvGraphicFramePr>
        <p:xfrm>
          <a:off x="395536" y="1196752"/>
          <a:ext cx="8640960" cy="522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60040">
                <a:tc>
                  <a:txBody>
                    <a:bodyPr/>
                    <a:lstStyle/>
                    <a:p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1.2 กรณีมีมูลอันเป็นความผิดวินัยอย่างร้ายแรง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5295">
                <a:tc>
                  <a:txBody>
                    <a:bodyPr/>
                    <a:lstStyle/>
                    <a:p>
                      <a:pPr algn="thaiDist"/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1.2.1 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ในสังกัดสำนักงานเขตพื้นที่การศึกษา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ศึกษาธิการจังหวัดเป็นผู้มีอำนาจสั่งแต่งตั้งคณะกรรมการสอบสวนวินัยอย่างร้ายแรง ตามมาตรา 98 วรรคสอง และเมื่อสอบสวนแล้วเสร็จ ให้ดำเนินการดังนี้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5295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) หากศึกษาธิการจังหวัดและคณะกรรมการสอบสวนเห็นว่า 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      - ควรยุติเรื่องหรืองดโทษ ให้ศึกษาธิการจังหวัดสั่งยุติเรื่องหรืองดโทษ </a:t>
                      </a: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แล้วรายงาน</a:t>
                      </a:r>
                      <a:b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การดำเนินการทางวินัยต่อไป 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      - ควรสั่งลงโทษภาคทัณฑ์ ตัดเงินเดือน หรือลดเงินเดือน ให้ศึกษาธิการจังหวัด ส่งเรื่อง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ให้ผู้อำนวยการสถานศึกษาหรือผู้อำนวยการสำนักงานเขตพื้นที่การศึกษา แล้วแต่กรณี สั่งลงโทษภาคทัณฑ์ ตัดเงินเดือน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หรือลดเงินเดือน  แล้วส่งเรื่องหรือสำนวนให้ศึกษาธิการจังหวัดเพื่อรายงานการดำเนินการทางวินัยต่อไป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5295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(2) 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หากศึกษาธิการจังหวัดหรือคณะกรรมการสอบสวน หรือศึกษาธิการจังหวัดและคณะกรรมการสอบสวน</a:t>
                      </a:r>
                      <a:b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เห็นว่าเป็นกรณีความผิดวินัยอย่างร้ายแรง ให้ศึกษาธิการจังหวัดมีความเห็นเรื่องโทษว่าสมควรลงโทษปลดออกหรือ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ไล่ออกจากราชการ แล้วเสนอเรื่องให้ </a:t>
                      </a:r>
                      <a:r>
                        <a:rPr kumimoji="0" lang="th-TH" sz="2000" b="1" kern="1200" spc="-100" baseline="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พิจารณามีมติตามมาตรา 100 วรรคสี่ (2) และเมื่อ </a:t>
                      </a:r>
                      <a:r>
                        <a:rPr kumimoji="0" lang="th-TH" sz="2000" b="1" kern="1200" spc="-100" baseline="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มีมติเป็นประการใดแล้ว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ให้ศึกษาธิการจังหวัดสั่งลงโทษหรือดำเนินการให้เป็นไปตามมตินั้น แล้วรายงานการดำเนินการทางวินัยต่อไป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19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74" name="กลุ่ม 73"/>
          <p:cNvGrpSpPr/>
          <p:nvPr/>
        </p:nvGrpSpPr>
        <p:grpSpPr>
          <a:xfrm>
            <a:off x="179512" y="188640"/>
            <a:ext cx="8575804" cy="6343555"/>
            <a:chOff x="28644" y="188640"/>
            <a:chExt cx="8575804" cy="6343555"/>
          </a:xfrm>
        </p:grpSpPr>
        <p:cxnSp>
          <p:nvCxnSpPr>
            <p:cNvPr id="75" name="ลูกศรเชื่อมต่อแบบตรง 74"/>
            <p:cNvCxnSpPr/>
            <p:nvPr/>
          </p:nvCxnSpPr>
          <p:spPr>
            <a:xfrm flipV="1">
              <a:off x="7452320" y="2438617"/>
              <a:ext cx="0" cy="55833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6" name="สี่เหลี่ยมผืนผ้า 75"/>
            <p:cNvSpPr/>
            <p:nvPr/>
          </p:nvSpPr>
          <p:spPr>
            <a:xfrm>
              <a:off x="683568" y="188640"/>
              <a:ext cx="7920880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การดำเนินการทางวินัยอย่างร้ายแรงกรณีแต่งตั้ง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คณะกรรมการสอบวินัยอย่าง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ร้ายแรงตั้งแต่วันที่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77" name="สี่เหลี่ยมผืนผ้า 76"/>
            <p:cNvSpPr/>
            <p:nvPr/>
          </p:nvSpPr>
          <p:spPr>
            <a:xfrm>
              <a:off x="2771800" y="1279518"/>
              <a:ext cx="1368152" cy="935012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ผู้มีอำนาจสั่งแต่งตั้ง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(ตามมาตรา 53 เดิม)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ผอ.รร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./ผอ.</a:t>
              </a: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สพท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78" name="สี่เหลี่ยมผืนผ้า 77"/>
            <p:cNvSpPr/>
            <p:nvPr/>
          </p:nvSpPr>
          <p:spPr>
            <a:xfrm>
              <a:off x="4422950" y="2823472"/>
              <a:ext cx="1368152" cy="9350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79" name="สี่เหลี่ยมผืนผ้า 78"/>
            <p:cNvSpPr/>
            <p:nvPr/>
          </p:nvSpPr>
          <p:spPr>
            <a:xfrm>
              <a:off x="6588224" y="2996952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สอบสวนแล้วเสร็จ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0" name="สี่เหลี่ยมผืนผ้า 79"/>
            <p:cNvSpPr/>
            <p:nvPr/>
          </p:nvSpPr>
          <p:spPr>
            <a:xfrm>
              <a:off x="2771800" y="3901599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1" name="สี่เหลี่ยมผืนผ้า 80"/>
            <p:cNvSpPr/>
            <p:nvPr/>
          </p:nvSpPr>
          <p:spPr>
            <a:xfrm>
              <a:off x="5713044" y="4077072"/>
              <a:ext cx="2448272" cy="641221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ศึกษาธิการจังหวัดและคณะกรรมการสอบสวน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 ยุติเรื่องหรืองดโทษ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2" name="สี่เหลี่ยมผืนผ้า 81"/>
            <p:cNvSpPr/>
            <p:nvPr/>
          </p:nvSpPr>
          <p:spPr>
            <a:xfrm>
              <a:off x="5652120" y="1398076"/>
              <a:ext cx="2448272" cy="64122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ศึกษาธิการจังหวัดและคณะกรรมการสอบสวน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เห็นควรลงโทษภาคทัณฑ์ ตัดเงินเดือน หรือลดเงินเดือน</a:t>
              </a:r>
            </a:p>
          </p:txBody>
        </p:sp>
        <p:sp>
          <p:nvSpPr>
            <p:cNvPr id="83" name="สี่เหลี่ยมผืนผ้า 82"/>
            <p:cNvSpPr/>
            <p:nvPr/>
          </p:nvSpPr>
          <p:spPr>
            <a:xfrm>
              <a:off x="5704660" y="5445224"/>
              <a:ext cx="2448272" cy="641221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ศึกษาธิการจังหวัดหรือคณะกรรมการสอบสวน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หรือศึกษาธิการจังหวัดและคณะกรรมการสอบสวน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เห็นว่าเป็นการกระทำผิดวินัยอย่างร้ายแรง</a:t>
              </a:r>
            </a:p>
          </p:txBody>
        </p:sp>
        <p:sp>
          <p:nvSpPr>
            <p:cNvPr id="84" name="สี่เหลี่ยมผืนผ้า 83"/>
            <p:cNvSpPr/>
            <p:nvPr/>
          </p:nvSpPr>
          <p:spPr>
            <a:xfrm>
              <a:off x="323528" y="76470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รายงานการดำเนินการทางวินัย</a:t>
              </a:r>
            </a:p>
          </p:txBody>
        </p:sp>
        <p:sp>
          <p:nvSpPr>
            <p:cNvPr id="85" name="สี่เหลี่ยมผืนผ้า 84"/>
            <p:cNvSpPr/>
            <p:nvPr/>
          </p:nvSpPr>
          <p:spPr>
            <a:xfrm rot="20073371">
              <a:off x="3481423" y="349731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แต่งตั้ง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6" name="สี่เหลี่ยมผืนผ้า 85"/>
            <p:cNvSpPr/>
            <p:nvPr/>
          </p:nvSpPr>
          <p:spPr>
            <a:xfrm>
              <a:off x="5796136" y="291809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4788024" y="2143734"/>
              <a:ext cx="136815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เสนอสำนวนการสอบสวนต่อ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8" name="สี่เหลี่ยมผืนผ้า 87"/>
            <p:cNvSpPr/>
            <p:nvPr/>
          </p:nvSpPr>
          <p:spPr>
            <a:xfrm>
              <a:off x="707828" y="5340637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กศจ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9" name="สี่เหลี่ยมผืนผ้า 88"/>
            <p:cNvSpPr/>
            <p:nvPr/>
          </p:nvSpPr>
          <p:spPr>
            <a:xfrm>
              <a:off x="2735796" y="548177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พิจารณาสั่งสำนวน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ตามข้อ 40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0" name="สี่เหลี่ยมผืนผ้า 89"/>
            <p:cNvSpPr/>
            <p:nvPr/>
          </p:nvSpPr>
          <p:spPr>
            <a:xfrm>
              <a:off x="3347864" y="494116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1" name="สี่เหลี่ยมผืนผ้า 90"/>
            <p:cNvSpPr/>
            <p:nvPr/>
          </p:nvSpPr>
          <p:spPr>
            <a:xfrm>
              <a:off x="937248" y="1484784"/>
              <a:ext cx="1260140" cy="50405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สั่งภาคทัณฑ์/สั่งตัดเงินเดือน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/สั่งลดเงินเดือน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2" name="สี่เหลี่ยมผืนผ้า 91"/>
            <p:cNvSpPr/>
            <p:nvPr/>
          </p:nvSpPr>
          <p:spPr>
            <a:xfrm>
              <a:off x="539552" y="3429000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3" name="สี่เหลี่ยมผืนผ้า 92"/>
            <p:cNvSpPr/>
            <p:nvPr/>
          </p:nvSpPr>
          <p:spPr>
            <a:xfrm>
              <a:off x="683568" y="6064689"/>
              <a:ext cx="1170130" cy="467506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มีความเห็นเรื่องโทษ</a:t>
              </a:r>
            </a:p>
          </p:txBody>
        </p:sp>
        <p:cxnSp>
          <p:nvCxnSpPr>
            <p:cNvPr id="94" name="ลูกศรเชื่อมต่อแบบตรง 93"/>
            <p:cNvCxnSpPr/>
            <p:nvPr/>
          </p:nvCxnSpPr>
          <p:spPr>
            <a:xfrm flipV="1">
              <a:off x="3563888" y="3447276"/>
              <a:ext cx="864096" cy="43643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5" name="ลูกศรเชื่อมต่อแบบตรง 94"/>
            <p:cNvCxnSpPr/>
            <p:nvPr/>
          </p:nvCxnSpPr>
          <p:spPr>
            <a:xfrm>
              <a:off x="5761775" y="3206125"/>
              <a:ext cx="8264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6" name="ตัวเชื่อมต่อตรง 95"/>
            <p:cNvCxnSpPr/>
            <p:nvPr/>
          </p:nvCxnSpPr>
          <p:spPr>
            <a:xfrm flipV="1">
              <a:off x="3347864" y="2431766"/>
              <a:ext cx="4104456" cy="685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ลูกศรเชื่อมต่อแบบตรง 96"/>
            <p:cNvCxnSpPr/>
            <p:nvPr/>
          </p:nvCxnSpPr>
          <p:spPr>
            <a:xfrm>
              <a:off x="3347864" y="2438617"/>
              <a:ext cx="0" cy="144508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ลูกศรเชื่อมต่อแบบตรง 97"/>
            <p:cNvCxnSpPr/>
            <p:nvPr/>
          </p:nvCxnSpPr>
          <p:spPr>
            <a:xfrm>
              <a:off x="3419872" y="4842276"/>
              <a:ext cx="0" cy="6029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ลูกศรเชื่อมต่อแบบตรง 98"/>
            <p:cNvCxnSpPr/>
            <p:nvPr/>
          </p:nvCxnSpPr>
          <p:spPr>
            <a:xfrm flipH="1">
              <a:off x="8100392" y="1700808"/>
              <a:ext cx="44313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ลูกศรเชื่อมต่อแบบตรง 99"/>
            <p:cNvCxnSpPr/>
            <p:nvPr/>
          </p:nvCxnSpPr>
          <p:spPr>
            <a:xfrm flipH="1">
              <a:off x="8161316" y="5805264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ลูกศรเชื่อมต่อแบบตรง 100"/>
            <p:cNvCxnSpPr/>
            <p:nvPr/>
          </p:nvCxnSpPr>
          <p:spPr>
            <a:xfrm flipH="1">
              <a:off x="8161316" y="4365104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ตัวเชื่อมต่อตรง 101"/>
            <p:cNvCxnSpPr/>
            <p:nvPr/>
          </p:nvCxnSpPr>
          <p:spPr>
            <a:xfrm>
              <a:off x="8543524" y="1700808"/>
              <a:ext cx="0" cy="46085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ตัวเชื่อมต่อตรง 102"/>
            <p:cNvCxnSpPr/>
            <p:nvPr/>
          </p:nvCxnSpPr>
          <p:spPr>
            <a:xfrm flipH="1">
              <a:off x="3419872" y="6309320"/>
              <a:ext cx="512365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ตัวเชื่อมต่อตรง 103"/>
            <p:cNvCxnSpPr/>
            <p:nvPr/>
          </p:nvCxnSpPr>
          <p:spPr>
            <a:xfrm>
              <a:off x="3419872" y="5949280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5" name="สี่เหลี่ยมผืนผ้า 104"/>
            <p:cNvSpPr/>
            <p:nvPr/>
          </p:nvSpPr>
          <p:spPr>
            <a:xfrm>
              <a:off x="5076056" y="6237312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 หากมีกรณีดังต่อไปนี้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106" name="ลูกศรเชื่อมต่อแบบตรง 105"/>
            <p:cNvCxnSpPr>
              <a:stCxn id="83" idx="1"/>
              <a:endCxn id="80" idx="3"/>
            </p:cNvCxnSpPr>
            <p:nvPr/>
          </p:nvCxnSpPr>
          <p:spPr>
            <a:xfrm flipH="1" flipV="1">
              <a:off x="4139952" y="4369105"/>
              <a:ext cx="1564708" cy="139673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107" name="ลูกศรเชื่อมต่อแบบตรง 106"/>
            <p:cNvCxnSpPr/>
            <p:nvPr/>
          </p:nvCxnSpPr>
          <p:spPr>
            <a:xfrm flipH="1">
              <a:off x="4139952" y="4365104"/>
              <a:ext cx="1573092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ลูกศรเชื่อมต่อแบบตรง 107"/>
            <p:cNvCxnSpPr/>
            <p:nvPr/>
          </p:nvCxnSpPr>
          <p:spPr>
            <a:xfrm flipH="1">
              <a:off x="4139952" y="1718686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109" name="ลูกศรเชื่อมต่อแบบตรง 108"/>
            <p:cNvCxnSpPr/>
            <p:nvPr/>
          </p:nvCxnSpPr>
          <p:spPr>
            <a:xfrm flipH="1">
              <a:off x="2197388" y="1762058"/>
              <a:ext cx="57441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110" name="ตัวเชื่อมต่อตรง 109"/>
            <p:cNvCxnSpPr/>
            <p:nvPr/>
          </p:nvCxnSpPr>
          <p:spPr>
            <a:xfrm>
              <a:off x="2197388" y="1916832"/>
              <a:ext cx="21437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111" name="ตัวเชื่อมต่อตรง 110"/>
            <p:cNvCxnSpPr/>
            <p:nvPr/>
          </p:nvCxnSpPr>
          <p:spPr>
            <a:xfrm>
              <a:off x="2411760" y="1916832"/>
              <a:ext cx="0" cy="15121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112" name="ตัวเชื่อมต่อตรง 111"/>
            <p:cNvCxnSpPr/>
            <p:nvPr/>
          </p:nvCxnSpPr>
          <p:spPr>
            <a:xfrm>
              <a:off x="2420761" y="3429000"/>
              <a:ext cx="71107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ตัวเชื่อมต่อตรง 112"/>
            <p:cNvCxnSpPr/>
            <p:nvPr/>
          </p:nvCxnSpPr>
          <p:spPr>
            <a:xfrm flipH="1">
              <a:off x="1187624" y="4365104"/>
              <a:ext cx="1593178" cy="400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" name="ตัวเชื่อมต่อตรง 113"/>
            <p:cNvCxnSpPr/>
            <p:nvPr/>
          </p:nvCxnSpPr>
          <p:spPr>
            <a:xfrm flipV="1">
              <a:off x="1187624" y="3901599"/>
              <a:ext cx="0" cy="46859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5" name="สี่เหลี่ยมผืนผ้า 114"/>
            <p:cNvSpPr/>
            <p:nvPr/>
          </p:nvSpPr>
          <p:spPr>
            <a:xfrm>
              <a:off x="467544" y="4509120"/>
              <a:ext cx="1368152" cy="320611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สั่งลงโทษ/ดำเนินการตามมติ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116" name="ลูกศรเชื่อมต่อแบบตรง 115"/>
            <p:cNvCxnSpPr>
              <a:endCxn id="93" idx="3"/>
            </p:cNvCxnSpPr>
            <p:nvPr/>
          </p:nvCxnSpPr>
          <p:spPr>
            <a:xfrm flipH="1">
              <a:off x="1853698" y="4836611"/>
              <a:ext cx="918102" cy="14618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117" name="ลูกศรเชื่อมต่อแบบตรง 116"/>
            <p:cNvCxnSpPr/>
            <p:nvPr/>
          </p:nvCxnSpPr>
          <p:spPr>
            <a:xfrm flipV="1">
              <a:off x="1259632" y="5765835"/>
              <a:ext cx="0" cy="29885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118" name="ลูกศรเชื่อมต่อแบบตรง 117"/>
            <p:cNvCxnSpPr/>
            <p:nvPr/>
          </p:nvCxnSpPr>
          <p:spPr>
            <a:xfrm flipV="1">
              <a:off x="1691680" y="4669425"/>
              <a:ext cx="1080120" cy="6712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119" name="ลูกศรเชื่อมต่อแบบตรง 118"/>
            <p:cNvCxnSpPr/>
            <p:nvPr/>
          </p:nvCxnSpPr>
          <p:spPr>
            <a:xfrm flipH="1">
              <a:off x="1829437" y="4653136"/>
              <a:ext cx="942363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120" name="ตัวเชื่อมต่อตรง 119"/>
            <p:cNvCxnSpPr/>
            <p:nvPr/>
          </p:nvCxnSpPr>
          <p:spPr>
            <a:xfrm flipH="1">
              <a:off x="323528" y="4653136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21" name="ลูกศรเชื่อมต่อแบบตรง 120"/>
            <p:cNvCxnSpPr/>
            <p:nvPr/>
          </p:nvCxnSpPr>
          <p:spPr>
            <a:xfrm flipV="1">
              <a:off x="323528" y="1232210"/>
              <a:ext cx="0" cy="342092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122" name="ลูกศรเชื่อมต่อแบบตรง 121"/>
            <p:cNvCxnSpPr/>
            <p:nvPr/>
          </p:nvCxnSpPr>
          <p:spPr>
            <a:xfrm>
              <a:off x="3131840" y="3429000"/>
              <a:ext cx="0" cy="45893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123" name="ลูกศรเชื่อมต่อแบบตรง 122"/>
            <p:cNvCxnSpPr/>
            <p:nvPr/>
          </p:nvCxnSpPr>
          <p:spPr>
            <a:xfrm flipV="1">
              <a:off x="539552" y="1232210"/>
              <a:ext cx="0" cy="219679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24" name="ตัวเชื่อมต่อตรง 123"/>
            <p:cNvCxnSpPr/>
            <p:nvPr/>
          </p:nvCxnSpPr>
          <p:spPr>
            <a:xfrm flipH="1">
              <a:off x="2123728" y="4077072"/>
              <a:ext cx="65257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125" name="ตัวเชื่อมต่อตรง 124"/>
            <p:cNvCxnSpPr/>
            <p:nvPr/>
          </p:nvCxnSpPr>
          <p:spPr>
            <a:xfrm flipV="1">
              <a:off x="2123728" y="2817478"/>
              <a:ext cx="0" cy="12595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126" name="ตัวเชื่อมต่อตรง 125"/>
            <p:cNvCxnSpPr/>
            <p:nvPr/>
          </p:nvCxnSpPr>
          <p:spPr>
            <a:xfrm flipH="1">
              <a:off x="827584" y="2817478"/>
              <a:ext cx="1296144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127" name="ลูกศรเชื่อมต่อแบบตรง 126"/>
            <p:cNvCxnSpPr/>
            <p:nvPr/>
          </p:nvCxnSpPr>
          <p:spPr>
            <a:xfrm flipV="1">
              <a:off x="827584" y="1232210"/>
              <a:ext cx="0" cy="158526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sp>
          <p:nvSpPr>
            <p:cNvPr id="128" name="สี่เหลี่ยมผืนผ้า 127"/>
            <p:cNvSpPr/>
            <p:nvPr/>
          </p:nvSpPr>
          <p:spPr>
            <a:xfrm>
              <a:off x="4499992" y="1479319"/>
              <a:ext cx="722312" cy="29349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ส่งเรื่องให้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29" name="สี่เหลี่ยมผืนผ้า 128"/>
            <p:cNvSpPr/>
            <p:nvPr/>
          </p:nvSpPr>
          <p:spPr>
            <a:xfrm>
              <a:off x="2121496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0" name="สี่เหลี่ยมผืนผ้า 129"/>
            <p:cNvSpPr/>
            <p:nvPr/>
          </p:nvSpPr>
          <p:spPr>
            <a:xfrm rot="16200000">
              <a:off x="1995430" y="2357744"/>
              <a:ext cx="98353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ส่งเรื่องหรือสำนวน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1" name="สี่เหลี่ยมผืนผ้า 130"/>
            <p:cNvSpPr/>
            <p:nvPr/>
          </p:nvSpPr>
          <p:spPr>
            <a:xfrm>
              <a:off x="1187624" y="256490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4..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2" name="สี่เหลี่ยมผืนผ้า 131"/>
            <p:cNvSpPr/>
            <p:nvPr/>
          </p:nvSpPr>
          <p:spPr>
            <a:xfrm rot="16200000">
              <a:off x="102962" y="234657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3" name="สี่เหลี่ยมผืนผ้า 132"/>
            <p:cNvSpPr/>
            <p:nvPr/>
          </p:nvSpPr>
          <p:spPr>
            <a:xfrm>
              <a:off x="1340024" y="414222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4" name="สี่เหลี่ยมผืนผ้า 133"/>
            <p:cNvSpPr/>
            <p:nvPr/>
          </p:nvSpPr>
          <p:spPr>
            <a:xfrm rot="16200000">
              <a:off x="-185070" y="234657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5" name="สี่เหลี่ยมผืนผ้า 134"/>
            <p:cNvSpPr/>
            <p:nvPr/>
          </p:nvSpPr>
          <p:spPr>
            <a:xfrm rot="18120240">
              <a:off x="2121496" y="536636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6" name="สี่เหลี่ยมผืนผ้า 135"/>
            <p:cNvSpPr/>
            <p:nvPr/>
          </p:nvSpPr>
          <p:spPr>
            <a:xfrm>
              <a:off x="1185392" y="579841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เสนอเรื่อง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7" name="สี่เหลี่ยมผืนผ้า 136"/>
            <p:cNvSpPr/>
            <p:nvPr/>
          </p:nvSpPr>
          <p:spPr>
            <a:xfrm rot="19677657">
              <a:off x="1738247" y="483719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8" name="สี่เหลี่ยมผืนผ้า 137"/>
            <p:cNvSpPr/>
            <p:nvPr/>
          </p:nvSpPr>
          <p:spPr>
            <a:xfrm>
              <a:off x="1977480" y="443026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9" name="สี่เหลี่ยมผืนผ้า 138"/>
            <p:cNvSpPr/>
            <p:nvPr/>
          </p:nvSpPr>
          <p:spPr>
            <a:xfrm rot="2464421">
              <a:off x="4535065" y="4847674"/>
              <a:ext cx="107876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เมื่อมีความเห็นแล้ว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40" name="สี่เหลี่ยมผืนผ้า 139"/>
            <p:cNvSpPr/>
            <p:nvPr/>
          </p:nvSpPr>
          <p:spPr>
            <a:xfrm>
              <a:off x="4427984" y="4077072"/>
              <a:ext cx="107876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เมื่อมีความเห็นแล้ว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41" name="สี่เหลี่ยมผืนผ้า 140"/>
            <p:cNvSpPr/>
            <p:nvPr/>
          </p:nvSpPr>
          <p:spPr>
            <a:xfrm>
              <a:off x="3131840" y="692944"/>
              <a:ext cx="3168352" cy="4318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สังกัดสำนักงานเขตพื้นที่การศึกษา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00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844824"/>
            <a:ext cx="8136904" cy="3024336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ข้อ 13 คำสั่ง หน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4400" b="1" dirty="0" err="1" smtClean="0"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ที่ ๑๙/๒๕๖๐</a:t>
            </a: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56784" cy="1584176"/>
          </a:xfrm>
        </p:spPr>
        <p:txBody>
          <a:bodyPr>
            <a:normAutofit/>
          </a:bodyPr>
          <a:lstStyle/>
          <a:p>
            <a:pPr marL="0" indent="857250" algn="ctr"/>
            <a:r>
              <a:rPr lang="th-TH" sz="4000" b="1" u="sng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</a:t>
            </a:r>
            <a:endParaRPr lang="th-TH" sz="4000" b="1" u="sng" dirty="0" smtClean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71600" y="256490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   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การบรรจุและแต่งตั้งข้าราชการครูและบุคลากรทางการศึกษาในจังหวัด หรือกรุงเทพมหานคร           ตามมาตรา ๕๓ (๓) และ (๔) แห่ง พ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บ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ระเบียบข้าราชการครูและบุคลากรทางการศึกษา พ.ศ. ๒๕๔๗    ให้ศึกษาธิการจังหวัด โดยความเห็นชอบของ </a:t>
            </a:r>
            <a:r>
              <a:rPr lang="th-TH" sz="3600" b="1" dirty="0" err="1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กศจ.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     เป็นผู้มีอำนาจสั่งบรรจุและแต่งตั้ง</a:t>
            </a:r>
            <a:endParaRPr lang="th-TH" sz="36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54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89349"/>
              </p:ext>
            </p:extLst>
          </p:nvPr>
        </p:nvGraphicFramePr>
        <p:xfrm>
          <a:off x="395536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409086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45012">
                <a:tc>
                  <a:txBody>
                    <a:bodyPr/>
                    <a:lstStyle/>
                    <a:p>
                      <a:pPr algn="thaiDist"/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1.2.2 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ในสังกัดสำนักงานศึกษาธิการจังหวัด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ปลัดกระทรวงศึกษาธิการเป็นผู้มีอำนาจสั่งแต่งตั้งคณะกรรมการสอบสวนวินัยอย่างร้ายแรง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และเมื่อสอบสวนแล้วเสร็จ ให้ดำเนินการดังนี้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16970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) กรณีปลัดกระทรวงศึกษาธิการและคณะกรรมการสอบสวนเห็นว่า 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     -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ควรยุติเรื่องหรืองดโทษ ให้ปลัดกระทรวงศึกษาธิการสั่งยุติเรื่องหรืองดโทษ </a:t>
                      </a: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แล้วรายงาน</a:t>
                      </a:r>
                      <a:b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การดำเนินการทางวินัยต่อไป 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     - ควรสั่งลงโทษภาคทัณฑ์ ตัดเงินเดือน หรือลดเงินเดือน ให้ปลัดกระทรวงศึกษาธิการ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สั่งลงโทษภาคทัณฑ์ ตัดเงินเดือน หรือลดเงินเดือน แล้วรายงานการดำเนินการทางวินัยต่อไป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69492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(2) กรณีปลัดกระทรวงศึกษาธิการหรือคณะกรรมการสอบสวน หรือปลัดกระทรวงศึกษาธิการและ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คณะกรรมการสอบสวน เห็นว่าเป็นกรณีความผิดวินัยอย่างร้ายแรง ให้ปลัดกระทรวงศึกษาธิการมีความเห็นเรื่องโทษว่าสมควรลงโทษปลดออกหรือไล่ออกจากราชการ แล้วเสนอเรื่องให้ อ.ก.ค.ศ. ที่ ก.ค.ศ. ตั้ง พิจารณามีมติตามมาตรา 100 วรรคสี่ (2) และเมื่อ อ.ก.ค.ศ. ที่ ก.ค.ศ. ตั้ง มีมติเป็นประการใดแล้ว ให้ปลัดกระทรวงศึกษาธิการสั่งลงโทษหรือดำเนินการให้เป็นไปตามมตินั้น แล้วรายงานการดำเนินการทางวินัยต่อไป</a:t>
                      </a:r>
                      <a:endParaRPr lang="th-TH" sz="2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07504" y="188640"/>
            <a:ext cx="8575804" cy="6343555"/>
            <a:chOff x="28644" y="188640"/>
            <a:chExt cx="8575804" cy="6343555"/>
          </a:xfrm>
        </p:grpSpPr>
        <p:cxnSp>
          <p:nvCxnSpPr>
            <p:cNvPr id="6" name="ลูกศรเชื่อมต่อแบบตรง 5"/>
            <p:cNvCxnSpPr/>
            <p:nvPr/>
          </p:nvCxnSpPr>
          <p:spPr>
            <a:xfrm flipV="1">
              <a:off x="7452320" y="2438617"/>
              <a:ext cx="0" cy="55833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" name="สี่เหลี่ยมผืนผ้า 6"/>
            <p:cNvSpPr/>
            <p:nvPr/>
          </p:nvSpPr>
          <p:spPr>
            <a:xfrm>
              <a:off x="683568" y="188640"/>
              <a:ext cx="7920880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การดำเนินการทางวินัยอย่างร้ายแรงกรณีแต่งตั้ง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คณะกรรมการสอบวินัยอย่าง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ร้ายแรงตั้งแต่วันที่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422950" y="2823472"/>
              <a:ext cx="1368152" cy="9350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6588224" y="2996952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สอบสวนแล้วเสร็จ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771800" y="3901599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5713044" y="4077072"/>
              <a:ext cx="2448272" cy="641221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 และคณะกรรมการสอบสวน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 ยุติเรื่องหรืองดโทษ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5652120" y="1398076"/>
              <a:ext cx="2448272" cy="64122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 และคณะกรรมการสอบสวน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เห็นควรลงโทษภาคทัณฑ์ ตัดเงินเดือน หรือลดเงินเดือน</a:t>
              </a: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5704660" y="5445224"/>
              <a:ext cx="2448272" cy="641221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 หรือคณะกรรมการสอบสวน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หรือ</a:t>
              </a:r>
              <a:r>
                <a:rPr kumimoji="0" lang="th-TH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 </a:t>
              </a: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และคณะกรรมการสอบสวน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เห็นว่าเป็นการกระทำผิดวินัยอย่างร้ายแรง</a:t>
              </a: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323528" y="76470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รายงานการดำเนินการทางวินัย</a:t>
              </a: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 rot="20073371">
              <a:off x="3481423" y="349731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แต่งตั้ง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796136" y="291809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4788024" y="2143734"/>
              <a:ext cx="136815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เสนอสำนวนการสอบสวนต่อ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707828" y="5340637"/>
              <a:ext cx="1199876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อ.ก.ค.ศ. ที่ ก.ค.ศ. ตั้ง</a:t>
              </a:r>
              <a:endParaRPr kumimoji="0" lang="th-TH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2735796" y="548177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พิจารณาสั่งสำนวน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ตามข้อ 40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3347864" y="494116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2879812" y="1484784"/>
              <a:ext cx="1260140" cy="50405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สั่งภาคทัณฑ์/สั่งตัดเงินเดือน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/สั่งลดเงินเดือน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539552" y="3429000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683568" y="6064689"/>
              <a:ext cx="1170130" cy="467506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มีความเห็นเรื่องโทษ</a:t>
              </a:r>
            </a:p>
          </p:txBody>
        </p:sp>
        <p:cxnSp>
          <p:nvCxnSpPr>
            <p:cNvPr id="24" name="ลูกศรเชื่อมต่อแบบตรง 23"/>
            <p:cNvCxnSpPr/>
            <p:nvPr/>
          </p:nvCxnSpPr>
          <p:spPr>
            <a:xfrm flipV="1">
              <a:off x="3563888" y="3447276"/>
              <a:ext cx="864096" cy="43643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ลูกศรเชื่อมต่อแบบตรง 24"/>
            <p:cNvCxnSpPr/>
            <p:nvPr/>
          </p:nvCxnSpPr>
          <p:spPr>
            <a:xfrm>
              <a:off x="5761775" y="3206125"/>
              <a:ext cx="8264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ตัวเชื่อมต่อตรง 25"/>
            <p:cNvCxnSpPr/>
            <p:nvPr/>
          </p:nvCxnSpPr>
          <p:spPr>
            <a:xfrm flipV="1">
              <a:off x="3347864" y="2431766"/>
              <a:ext cx="4104456" cy="685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" name="ลูกศรเชื่อมต่อแบบตรง 26"/>
            <p:cNvCxnSpPr/>
            <p:nvPr/>
          </p:nvCxnSpPr>
          <p:spPr>
            <a:xfrm>
              <a:off x="3347864" y="2438617"/>
              <a:ext cx="0" cy="144508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ลูกศรเชื่อมต่อแบบตรง 27"/>
            <p:cNvCxnSpPr/>
            <p:nvPr/>
          </p:nvCxnSpPr>
          <p:spPr>
            <a:xfrm>
              <a:off x="3419872" y="4842276"/>
              <a:ext cx="0" cy="6029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ลูกศรเชื่อมต่อแบบตรง 28"/>
            <p:cNvCxnSpPr/>
            <p:nvPr/>
          </p:nvCxnSpPr>
          <p:spPr>
            <a:xfrm flipH="1">
              <a:off x="8100392" y="1700808"/>
              <a:ext cx="44313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ลูกศรเชื่อมต่อแบบตรง 29"/>
            <p:cNvCxnSpPr/>
            <p:nvPr/>
          </p:nvCxnSpPr>
          <p:spPr>
            <a:xfrm flipH="1">
              <a:off x="8161316" y="5805264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ลูกศรเชื่อมต่อแบบตรง 30"/>
            <p:cNvCxnSpPr/>
            <p:nvPr/>
          </p:nvCxnSpPr>
          <p:spPr>
            <a:xfrm flipH="1">
              <a:off x="8161316" y="4365104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8543524" y="1700808"/>
              <a:ext cx="0" cy="46085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ตัวเชื่อมต่อตรง 32"/>
            <p:cNvCxnSpPr/>
            <p:nvPr/>
          </p:nvCxnSpPr>
          <p:spPr>
            <a:xfrm flipH="1">
              <a:off x="3419872" y="6309320"/>
              <a:ext cx="512365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3419872" y="5949280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5" name="สี่เหลี่ยมผืนผ้า 34"/>
            <p:cNvSpPr/>
            <p:nvPr/>
          </p:nvSpPr>
          <p:spPr>
            <a:xfrm>
              <a:off x="5076056" y="6237312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 หากมีกรณีดังต่อไปนี้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36" name="ลูกศรเชื่อมต่อแบบตรง 35"/>
            <p:cNvCxnSpPr>
              <a:stCxn id="13" idx="1"/>
              <a:endCxn id="10" idx="3"/>
            </p:cNvCxnSpPr>
            <p:nvPr/>
          </p:nvCxnSpPr>
          <p:spPr>
            <a:xfrm flipH="1" flipV="1">
              <a:off x="4139952" y="4369105"/>
              <a:ext cx="1564708" cy="139673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ลูกศรเชื่อมต่อแบบตรง 36"/>
            <p:cNvCxnSpPr/>
            <p:nvPr/>
          </p:nvCxnSpPr>
          <p:spPr>
            <a:xfrm flipH="1">
              <a:off x="4139952" y="4365104"/>
              <a:ext cx="1573092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ลูกศรเชื่อมต่อแบบตรง 37"/>
            <p:cNvCxnSpPr/>
            <p:nvPr/>
          </p:nvCxnSpPr>
          <p:spPr>
            <a:xfrm flipH="1">
              <a:off x="4139952" y="1718686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ลูกศรเชื่อมต่อแบบตรง 38"/>
            <p:cNvCxnSpPr/>
            <p:nvPr/>
          </p:nvCxnSpPr>
          <p:spPr>
            <a:xfrm flipH="1">
              <a:off x="1475656" y="1700808"/>
              <a:ext cx="1404156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ตัวเชื่อมต่อตรง 39"/>
            <p:cNvCxnSpPr/>
            <p:nvPr/>
          </p:nvCxnSpPr>
          <p:spPr>
            <a:xfrm flipH="1">
              <a:off x="1187624" y="4365104"/>
              <a:ext cx="1593178" cy="400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" name="ตัวเชื่อมต่อตรง 40"/>
            <p:cNvCxnSpPr/>
            <p:nvPr/>
          </p:nvCxnSpPr>
          <p:spPr>
            <a:xfrm flipV="1">
              <a:off x="1187624" y="3901599"/>
              <a:ext cx="0" cy="46859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2" name="สี่เหลี่ยมผืนผ้า 41"/>
            <p:cNvSpPr/>
            <p:nvPr/>
          </p:nvSpPr>
          <p:spPr>
            <a:xfrm>
              <a:off x="467544" y="4509120"/>
              <a:ext cx="1368152" cy="320611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สั่งลงโทษ/ดำเนินการตามมติ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43" name="ลูกศรเชื่อมต่อแบบตรง 42"/>
            <p:cNvCxnSpPr>
              <a:endCxn id="23" idx="3"/>
            </p:cNvCxnSpPr>
            <p:nvPr/>
          </p:nvCxnSpPr>
          <p:spPr>
            <a:xfrm flipH="1">
              <a:off x="1853698" y="4836611"/>
              <a:ext cx="918102" cy="14618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ลูกศรเชื่อมต่อแบบตรง 43"/>
            <p:cNvCxnSpPr/>
            <p:nvPr/>
          </p:nvCxnSpPr>
          <p:spPr>
            <a:xfrm flipV="1">
              <a:off x="1259632" y="5765835"/>
              <a:ext cx="0" cy="29885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ลูกศรเชื่อมต่อแบบตรง 44"/>
            <p:cNvCxnSpPr/>
            <p:nvPr/>
          </p:nvCxnSpPr>
          <p:spPr>
            <a:xfrm flipV="1">
              <a:off x="1691680" y="4669425"/>
              <a:ext cx="1080120" cy="6712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ลูกศรเชื่อมต่อแบบตรง 45"/>
            <p:cNvCxnSpPr/>
            <p:nvPr/>
          </p:nvCxnSpPr>
          <p:spPr>
            <a:xfrm flipH="1">
              <a:off x="1829437" y="4653136"/>
              <a:ext cx="942363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ตัวเชื่อมต่อตรง 46"/>
            <p:cNvCxnSpPr/>
            <p:nvPr/>
          </p:nvCxnSpPr>
          <p:spPr>
            <a:xfrm flipH="1">
              <a:off x="323528" y="4653136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48" name="ลูกศรเชื่อมต่อแบบตรง 47"/>
            <p:cNvCxnSpPr/>
            <p:nvPr/>
          </p:nvCxnSpPr>
          <p:spPr>
            <a:xfrm flipV="1">
              <a:off x="323528" y="1232210"/>
              <a:ext cx="0" cy="342092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ลูกศรเชื่อมต่อแบบตรง 48"/>
            <p:cNvCxnSpPr/>
            <p:nvPr/>
          </p:nvCxnSpPr>
          <p:spPr>
            <a:xfrm flipV="1">
              <a:off x="539552" y="1232210"/>
              <a:ext cx="0" cy="219679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ลูกศรเชื่อมต่อแบบตรง 49"/>
            <p:cNvCxnSpPr/>
            <p:nvPr/>
          </p:nvCxnSpPr>
          <p:spPr>
            <a:xfrm flipH="1" flipV="1">
              <a:off x="1466478" y="1246662"/>
              <a:ext cx="9178" cy="45414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sp>
          <p:nvSpPr>
            <p:cNvPr id="51" name="สี่เหลี่ยมผืนผ้า 50"/>
            <p:cNvSpPr/>
            <p:nvPr/>
          </p:nvSpPr>
          <p:spPr>
            <a:xfrm>
              <a:off x="4425752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2" name="สี่เหลี่ยมผืนผ้า 51"/>
            <p:cNvSpPr/>
            <p:nvPr/>
          </p:nvSpPr>
          <p:spPr>
            <a:xfrm>
              <a:off x="1689448" y="147373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3" name="สี่เหลี่ยมผืนผ้า 52"/>
            <p:cNvSpPr/>
            <p:nvPr/>
          </p:nvSpPr>
          <p:spPr>
            <a:xfrm rot="16200000">
              <a:off x="102962" y="234657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4" name="สี่เหลี่ยมผืนผ้า 53"/>
            <p:cNvSpPr/>
            <p:nvPr/>
          </p:nvSpPr>
          <p:spPr>
            <a:xfrm>
              <a:off x="1340024" y="414222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5" name="สี่เหลี่ยมผืนผ้า 54"/>
            <p:cNvSpPr/>
            <p:nvPr/>
          </p:nvSpPr>
          <p:spPr>
            <a:xfrm rot="16200000">
              <a:off x="-185070" y="234657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6" name="สี่เหลี่ยมผืนผ้า 55"/>
            <p:cNvSpPr/>
            <p:nvPr/>
          </p:nvSpPr>
          <p:spPr>
            <a:xfrm rot="18120240">
              <a:off x="2121496" y="536636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7" name="สี่เหลี่ยมผืนผ้า 56"/>
            <p:cNvSpPr/>
            <p:nvPr/>
          </p:nvSpPr>
          <p:spPr>
            <a:xfrm>
              <a:off x="1185392" y="579841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เสนอเรื่อง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8" name="สี่เหลี่ยมผืนผ้า 57"/>
            <p:cNvSpPr/>
            <p:nvPr/>
          </p:nvSpPr>
          <p:spPr>
            <a:xfrm rot="19677657">
              <a:off x="1738247" y="483719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9" name="สี่เหลี่ยมผืนผ้า 58"/>
            <p:cNvSpPr/>
            <p:nvPr/>
          </p:nvSpPr>
          <p:spPr>
            <a:xfrm>
              <a:off x="1977480" y="443026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0" name="สี่เหลี่ยมผืนผ้า 59"/>
            <p:cNvSpPr/>
            <p:nvPr/>
          </p:nvSpPr>
          <p:spPr>
            <a:xfrm rot="2464421">
              <a:off x="4535065" y="4847674"/>
              <a:ext cx="107876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เมื่อมีความเห็นแล้ว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1" name="สี่เหลี่ยมผืนผ้า 60"/>
            <p:cNvSpPr/>
            <p:nvPr/>
          </p:nvSpPr>
          <p:spPr>
            <a:xfrm>
              <a:off x="4427984" y="4077072"/>
              <a:ext cx="107876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เมื่อมีความเห็นแล้ว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3131840" y="692944"/>
              <a:ext cx="3168352" cy="4318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สังกัดสำนักงานศึกษาธิการจังหวัด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02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22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98017"/>
              </p:ext>
            </p:extLst>
          </p:nvPr>
        </p:nvGraphicFramePr>
        <p:xfrm>
          <a:off x="395536" y="1196752"/>
          <a:ext cx="8640960" cy="32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288032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2976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1.3 กรณีมีมูลอันเป็นความผิดวินัยไม่ร้ายแรง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5337">
                <a:tc>
                  <a:txBody>
                    <a:bodyPr/>
                    <a:lstStyle/>
                    <a:p>
                      <a:pPr algn="thaiDist"/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1.3.1 </a:t>
                      </a:r>
                      <a:r>
                        <a:rPr kumimoji="0" lang="th-TH" sz="2000" b="1" u="sng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ในสังกัดสำนักงานเขตพื้นที่การศึกษา</a:t>
                      </a:r>
                      <a:r>
                        <a:rPr kumimoji="0" lang="en-US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ผู้อำนวยการสถานศึกษาหรือผู้อำนวยการสำนักงานเขตพื้นที่</a:t>
                      </a:r>
                      <a:b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การศึกษา แล้วแต่กรณี เป็นผู้มีอำนาจสั่งแต่งตั้งคณะกรรมการสอบสวนวินัยไม่ร้ายแรง เมื่อสอบสวนแล้วเสร็จ ให้เสนอสำนวน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การสอบสวนต่อผู้สั่งแต่งตั้งคณะกรรมการสอบสวนเพื่อพิจารณาตามอำนาจหน้าที่ หากผู้สั่งแต่งตั้งคณะกรรมการสอบสวนเห็นว่า 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- ควรยุติเรื่องหรืองดโทษ ให้ผู้สั่งแต่งตั้งคณะกรรมการสอบสวนสั่งยุติเรื่องหรืองดโทษ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แล้วรายงานการดำเนินการทางวินัยต่อไป 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- ควรสั่งลงโทษภาคทัณฑ์ ตัดเงินเดือน หรือลดเงินเดือน ให้ผู้มีอำนาจสั่งลงโทษ สั่งลงโทษ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ภาคทัณฑ์ ตัดเงินเดือน หรือลดเงินเดือน แล้วรายงานการดำเนินการทางวินัยต่อไป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3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23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467544" y="188640"/>
            <a:ext cx="8280920" cy="6552728"/>
            <a:chOff x="323528" y="188640"/>
            <a:chExt cx="8280920" cy="6552728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683568" y="188640"/>
              <a:ext cx="7920880" cy="6552728"/>
              <a:chOff x="683568" y="188640"/>
              <a:chExt cx="7920880" cy="6552728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683568" y="188640"/>
                <a:ext cx="7920880" cy="4318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การดำเนินการทางวินัยไม่ร้ายแรงกรณีแต่งตั้ง</a:t>
                </a:r>
                <a:r>
                  <a:rPr kumimoji="0" lang="th-TH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</a:t>
                </a: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วินัยไม่ร้ายแรงตั้งแต่วันที่ 3 เม.ย. 60</a:t>
                </a:r>
                <a:endPara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2771800" y="1279518"/>
                <a:ext cx="1368152" cy="935012"/>
              </a:xfrm>
              <a:prstGeom prst="rect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ผู้มีอำนาจสั่งแต่งตั้ง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คณะกรรมการสอบสวน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(</a:t>
                </a:r>
                <a:r>
                  <a:rPr kumimoji="0" lang="th-TH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ผอ.รร</a:t>
                </a:r>
                <a:r>
                  <a:rPr kumimoji="0" lang="th-TH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./ผอ.</a:t>
                </a: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สพท</a:t>
                </a: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.)</a:t>
                </a: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4966401" y="1279518"/>
                <a:ext cx="1368152" cy="93501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คณะกรรมการสอบสวน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7175372" y="1545914"/>
                <a:ext cx="1368152" cy="467506"/>
              </a:xfrm>
              <a:prstGeom prst="rect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สอบสวนแล้วเสร็จ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3923928" y="4293096"/>
                <a:ext cx="2448272" cy="641221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ผู้สั่งแต่งตั้งคณะกรรมการสอบสวน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เห็นควร ยุติเรื่องหรืองดโทษ</a:t>
                </a:r>
                <a:endParaRPr kumimoji="0" lang="th-TH" sz="13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3" name="สี่เหลี่ยมผืนผ้า 12"/>
              <p:cNvSpPr/>
              <p:nvPr/>
            </p:nvSpPr>
            <p:spPr>
              <a:xfrm>
                <a:off x="683568" y="4299948"/>
                <a:ext cx="2448272" cy="64122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ผู้สั่งแต่งตั้งคณะกรรมการสอบสวน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300" b="1" i="0" u="none" strike="noStrike" kern="0" cap="none" spc="-10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เห็นควรลงโทษภาคทัณฑ์ ตัดเงินเดือน หรือลดเงินเดือน</a:t>
                </a:r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2735796" y="2817478"/>
                <a:ext cx="1368152" cy="827546"/>
              </a:xfrm>
              <a:prstGeom prst="rect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ตรวจสอบความถูกต้อง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ของสำนวนการสอบสวน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และพิจารณาสั่งสำนวน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ตามข้อ 40</a:t>
                </a:r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2843808" y="6273862"/>
                <a:ext cx="1368152" cy="467506"/>
              </a:xfrm>
              <a:prstGeom prst="rect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รายงานการดำเนินการทางวินัย</a:t>
                </a:r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4209728" y="1484784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1. แต่งตั้ง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6372200" y="1484784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2.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5004048" y="692696"/>
                <a:ext cx="136815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3. เสนอสำนวนการสอบสวนต่อ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9" name="สี่เหลี่ยมผืนผ้า 18"/>
              <p:cNvSpPr/>
              <p:nvPr/>
            </p:nvSpPr>
            <p:spPr>
              <a:xfrm>
                <a:off x="1223628" y="5301208"/>
                <a:ext cx="1260140" cy="50405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สั่งภาคทัณฑ์/สั่งตัดเงินเดือน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/สั่งลดเงินเดือน</a:t>
                </a:r>
                <a:endParaRPr kumimoji="0" lang="th-TH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0" name="สี่เหลี่ยมผืนผ้า 19"/>
              <p:cNvSpPr/>
              <p:nvPr/>
            </p:nvSpPr>
            <p:spPr>
              <a:xfrm>
                <a:off x="4499992" y="5337758"/>
                <a:ext cx="1368152" cy="467506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สั่งยุติเรื่อง/สั่งงดโทษ</a:t>
                </a:r>
                <a:endParaRPr kumimoji="0" lang="th-TH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21" name="ลูกศรเชื่อมต่อแบบตรง 20"/>
              <p:cNvCxnSpPr/>
              <p:nvPr/>
            </p:nvCxnSpPr>
            <p:spPr>
              <a:xfrm>
                <a:off x="4139952" y="1772816"/>
                <a:ext cx="82644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ลูกศรเชื่อมต่อแบบตรง 21"/>
              <p:cNvCxnSpPr/>
              <p:nvPr/>
            </p:nvCxnSpPr>
            <p:spPr>
              <a:xfrm>
                <a:off x="6337839" y="1772816"/>
                <a:ext cx="82644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3455876" y="980728"/>
                <a:ext cx="421246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ลูกศรเชื่อมต่อแบบตรง 23"/>
              <p:cNvCxnSpPr/>
              <p:nvPr/>
            </p:nvCxnSpPr>
            <p:spPr>
              <a:xfrm flipV="1">
                <a:off x="7668344" y="987579"/>
                <a:ext cx="0" cy="55833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ลูกศรเชื่อมต่อแบบตรง 24"/>
              <p:cNvCxnSpPr>
                <a:endCxn id="9" idx="0"/>
              </p:cNvCxnSpPr>
              <p:nvPr/>
            </p:nvCxnSpPr>
            <p:spPr>
              <a:xfrm>
                <a:off x="3455876" y="987579"/>
                <a:ext cx="0" cy="2919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ลูกศรเชื่อมต่อแบบตรง 25"/>
              <p:cNvCxnSpPr/>
              <p:nvPr/>
            </p:nvCxnSpPr>
            <p:spPr>
              <a:xfrm>
                <a:off x="3419872" y="2214530"/>
                <a:ext cx="0" cy="6029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ลูกศรเชื่อมต่อแบบตรง 26"/>
              <p:cNvCxnSpPr>
                <a:stCxn id="14" idx="2"/>
                <a:endCxn id="13" idx="0"/>
              </p:cNvCxnSpPr>
              <p:nvPr/>
            </p:nvCxnSpPr>
            <p:spPr>
              <a:xfrm flipH="1">
                <a:off x="1907704" y="3645024"/>
                <a:ext cx="1512168" cy="65492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" name="ลูกศรเชื่อมต่อแบบตรง 27"/>
              <p:cNvCxnSpPr>
                <a:stCxn id="14" idx="2"/>
                <a:endCxn id="12" idx="0"/>
              </p:cNvCxnSpPr>
              <p:nvPr/>
            </p:nvCxnSpPr>
            <p:spPr>
              <a:xfrm>
                <a:off x="3419872" y="3645024"/>
                <a:ext cx="1728192" cy="64807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ลูกศรเชื่อมต่อแบบตรง 28"/>
              <p:cNvCxnSpPr>
                <a:stCxn id="13" idx="2"/>
              </p:cNvCxnSpPr>
              <p:nvPr/>
            </p:nvCxnSpPr>
            <p:spPr>
              <a:xfrm>
                <a:off x="1907704" y="4941168"/>
                <a:ext cx="0" cy="36004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ลูกศรเชื่อมต่อแบบตรง 29"/>
              <p:cNvCxnSpPr/>
              <p:nvPr/>
            </p:nvCxnSpPr>
            <p:spPr>
              <a:xfrm>
                <a:off x="5220072" y="4941168"/>
                <a:ext cx="0" cy="39659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ลูกศรเชื่อมต่อแบบตรง 30"/>
              <p:cNvCxnSpPr>
                <a:stCxn id="19" idx="2"/>
                <a:endCxn id="15" idx="0"/>
              </p:cNvCxnSpPr>
              <p:nvPr/>
            </p:nvCxnSpPr>
            <p:spPr>
              <a:xfrm>
                <a:off x="1853698" y="5805264"/>
                <a:ext cx="1674186" cy="46859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ลูกศรเชื่อมต่อแบบตรง 31"/>
              <p:cNvCxnSpPr>
                <a:stCxn id="20" idx="2"/>
                <a:endCxn id="15" idx="0"/>
              </p:cNvCxnSpPr>
              <p:nvPr/>
            </p:nvCxnSpPr>
            <p:spPr>
              <a:xfrm flipH="1">
                <a:off x="3527884" y="5805264"/>
                <a:ext cx="1656184" cy="46859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3347864" y="2348880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4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4" name="สี่เหลี่ยมผืนผ้า 33"/>
              <p:cNvSpPr/>
              <p:nvPr/>
            </p:nvSpPr>
            <p:spPr>
              <a:xfrm rot="1149134">
                <a:off x="3991331" y="3724242"/>
                <a:ext cx="808029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5. พิจารณาแล้ว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5" name="สี่เหลี่ยมผืนผ้า 34"/>
              <p:cNvSpPr/>
              <p:nvPr/>
            </p:nvSpPr>
            <p:spPr>
              <a:xfrm rot="20154096">
                <a:off x="2082797" y="3725127"/>
                <a:ext cx="808029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5. พิจารณาแล้ว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6" name="สี่เหลี่ยมผืนผ้า 35"/>
              <p:cNvSpPr/>
              <p:nvPr/>
            </p:nvSpPr>
            <p:spPr>
              <a:xfrm>
                <a:off x="1835696" y="494116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6.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7" name="สี่เหลี่ยมผืนผ้า 36"/>
              <p:cNvSpPr/>
              <p:nvPr/>
            </p:nvSpPr>
            <p:spPr>
              <a:xfrm>
                <a:off x="5145832" y="494116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6.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8" name="สี่เหลี่ยมผืนผ้า 37"/>
              <p:cNvSpPr/>
              <p:nvPr/>
            </p:nvSpPr>
            <p:spPr>
              <a:xfrm rot="1021600">
                <a:off x="2382184" y="5832546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7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9" name="สี่เหลี่ยมผืนผ้า 38"/>
              <p:cNvSpPr/>
              <p:nvPr/>
            </p:nvSpPr>
            <p:spPr>
              <a:xfrm rot="20747542">
                <a:off x="3849688" y="5858297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7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</p:grpSp>
        <p:sp>
          <p:nvSpPr>
            <p:cNvPr id="7" name="สี่เหลี่ยมผืนผ้า 6"/>
            <p:cNvSpPr/>
            <p:nvPr/>
          </p:nvSpPr>
          <p:spPr>
            <a:xfrm>
              <a:off x="323528" y="758101"/>
              <a:ext cx="2700300" cy="29463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สังกัดสำนักงานเขตพื้นที่การศึกษา</a:t>
              </a:r>
              <a:endPara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95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24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09277"/>
              </p:ext>
            </p:extLst>
          </p:nvPr>
        </p:nvGraphicFramePr>
        <p:xfrm>
          <a:off x="395536" y="1196752"/>
          <a:ext cx="864096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60040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15337">
                <a:tc>
                  <a:txBody>
                    <a:bodyPr/>
                    <a:lstStyle/>
                    <a:p>
                      <a:pPr algn="thaiDist"/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1.3.2 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ในสังกัดสำนักงานศึกษาธิการจังหวัด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ศึกษาธิการจังหวัดเป็นผู้มีอำนาจสั่งแต่งตั้งคณะกรรมการสอบสวนวินัยไม่ร้ายแรง เมื่อสอบสวนแล้วเสร็จ  ให้เสนอสำนวนการสอบสวนต่อศึกษาธิการจังหวัด เพื่อพิจารณาตามอำนาจหน้าที่ หากศึกษาธิการจังหวัด เห็นว่า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	- ควรยุติเรื่อง หรืองดโทษ ให้ศึกษาธิการจังหวัด สั่งยุติเรื่องหรืองดโทษ แล้วรายงาน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การดำเนินการทางวินัยต่อไป</a:t>
                      </a:r>
                      <a:endParaRPr lang="th-TH" sz="2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-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ควรสั่งลงโทษภาคทัณฑ์ ตัดเงินเดือน หรือลดเงินเดือน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ขณะที่เป็นช่วงเปลี่ยนผ่าน ซึ่งกฎ ก.ค.ศ.</a:t>
                      </a:r>
                      <a:b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ว่าด้วยอำนาจการลงโทษภาคทัณฑ์ ตัดเงินเดือน หรือลดขั้นเงินเดือน พ.ศ. 2549 ยังไม่ได้กำหนดอำนาจในการสั่งลงโทษของศึกษาธิการจังหวัดไว้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ให้ศึกษาธิการจังหวัดเสนอสำนวนการสอบสวนพร้อมความเห็นว่าสมควรลงโทษสถานใด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ต่อปลัดกระทรวงศึกษาธิการเพื่อสั่งลงโทษ ภาคทัณฑ์ ตัดเงินเดือน หรือลดเงินเดือน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ไปพลางก่อน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เมื่อปลัดกระทรวงศึกษาธิการสั่งลงโทษแล้ว ให้รายงานการดำเนินการทางวินัยต่อไป</a:t>
                      </a:r>
                      <a:endParaRPr lang="th-TH" sz="2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89" name="กลุ่ม 88"/>
          <p:cNvGrpSpPr/>
          <p:nvPr/>
        </p:nvGrpSpPr>
        <p:grpSpPr>
          <a:xfrm>
            <a:off x="323528" y="188640"/>
            <a:ext cx="8280920" cy="6552728"/>
            <a:chOff x="323528" y="188640"/>
            <a:chExt cx="8280920" cy="6552728"/>
          </a:xfrm>
        </p:grpSpPr>
        <p:grpSp>
          <p:nvGrpSpPr>
            <p:cNvPr id="90" name="กลุ่ม 89"/>
            <p:cNvGrpSpPr/>
            <p:nvPr/>
          </p:nvGrpSpPr>
          <p:grpSpPr>
            <a:xfrm>
              <a:off x="323528" y="188640"/>
              <a:ext cx="8280920" cy="6552728"/>
              <a:chOff x="323528" y="188640"/>
              <a:chExt cx="8280920" cy="6552728"/>
            </a:xfrm>
          </p:grpSpPr>
          <p:grpSp>
            <p:nvGrpSpPr>
              <p:cNvPr id="92" name="กลุ่ม 91"/>
              <p:cNvGrpSpPr/>
              <p:nvPr/>
            </p:nvGrpSpPr>
            <p:grpSpPr>
              <a:xfrm>
                <a:off x="323528" y="188640"/>
                <a:ext cx="8280920" cy="6552728"/>
                <a:chOff x="323528" y="188640"/>
                <a:chExt cx="8280920" cy="6552728"/>
              </a:xfrm>
            </p:grpSpPr>
            <p:grpSp>
              <p:nvGrpSpPr>
                <p:cNvPr id="101" name="กลุ่ม 100"/>
                <p:cNvGrpSpPr/>
                <p:nvPr/>
              </p:nvGrpSpPr>
              <p:grpSpPr>
                <a:xfrm>
                  <a:off x="683568" y="188640"/>
                  <a:ext cx="7920880" cy="6552728"/>
                  <a:chOff x="683568" y="188640"/>
                  <a:chExt cx="7920880" cy="6552728"/>
                </a:xfrm>
              </p:grpSpPr>
              <p:sp>
                <p:nvSpPr>
                  <p:cNvPr id="103" name="สี่เหลี่ยมผืนผ้า 102"/>
                  <p:cNvSpPr/>
                  <p:nvPr/>
                </p:nvSpPr>
                <p:spPr>
                  <a:xfrm>
                    <a:off x="683568" y="188640"/>
                    <a:ext cx="7920880" cy="431800"/>
                  </a:xfrm>
                  <a:prstGeom prst="rect">
                    <a:avLst/>
                  </a:prstGeom>
                  <a:solidFill>
                    <a:srgbClr val="9BBB59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การดำเนินการทางวินัยไม่ร้ายแรงกรณีแต่งตั้ง</a:t>
                    </a:r>
                    <a:r>
                      <a:rPr kumimoji="0" lang="th-TH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คณะกรรมการสอบ</a:t>
                    </a:r>
                    <a:r>
                      <a:rPr kumimoji="0" lang="th-TH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วินัยไม่ร้ายแรงตั้งแต่วันที่ 3 เม.ย. 60</a:t>
                    </a:r>
                    <a:endParaRPr kumimoji="0" lang="th-TH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04" name="สี่เหลี่ยมผืนผ้า 103"/>
                  <p:cNvSpPr/>
                  <p:nvPr/>
                </p:nvSpPr>
                <p:spPr>
                  <a:xfrm>
                    <a:off x="2771800" y="1279518"/>
                    <a:ext cx="1368152" cy="935012"/>
                  </a:xfrm>
                  <a:prstGeom prst="rect">
                    <a:avLst/>
                  </a:prstGeom>
                  <a:solidFill>
                    <a:srgbClr val="F7964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ศึกษาธิการจังหวัด</a:t>
                    </a:r>
                  </a:p>
                </p:txBody>
              </p:sp>
              <p:sp>
                <p:nvSpPr>
                  <p:cNvPr id="105" name="สี่เหลี่ยมผืนผ้า 104"/>
                  <p:cNvSpPr/>
                  <p:nvPr/>
                </p:nvSpPr>
                <p:spPr>
                  <a:xfrm>
                    <a:off x="4966401" y="1279518"/>
                    <a:ext cx="1368152" cy="935012"/>
                  </a:xfrm>
                  <a:prstGeom prst="rect">
                    <a:avLst/>
                  </a:prstGeom>
                  <a:solidFill>
                    <a:srgbClr val="4F81BD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คณะกรรมการสอบสวน</a:t>
                    </a:r>
                    <a:endParaRPr kumimoji="0" lang="th-TH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06" name="สี่เหลี่ยมผืนผ้า 105"/>
                  <p:cNvSpPr/>
                  <p:nvPr/>
                </p:nvSpPr>
                <p:spPr>
                  <a:xfrm>
                    <a:off x="7175372" y="1545914"/>
                    <a:ext cx="1368152" cy="467506"/>
                  </a:xfrm>
                  <a:prstGeom prst="rect">
                    <a:avLst/>
                  </a:prstGeom>
                  <a:solidFill>
                    <a:srgbClr val="4BACC6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สอบสวนแล้วเสร็จ</a:t>
                    </a:r>
                    <a:endParaRPr kumimoji="0" lang="th-TH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07" name="สี่เหลี่ยมผืนผ้า 106"/>
                  <p:cNvSpPr/>
                  <p:nvPr/>
                </p:nvSpPr>
                <p:spPr>
                  <a:xfrm>
                    <a:off x="3923928" y="4293096"/>
                    <a:ext cx="2448272" cy="641221"/>
                  </a:xfrm>
                  <a:prstGeom prst="rect">
                    <a:avLst/>
                  </a:prstGeom>
                  <a:solidFill>
                    <a:srgbClr val="8064A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ผู้สั่งแต่งตั้งคณะกรรมการสอบสวน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เห็นควร ยุติเรื่องหรืองดโทษ</a:t>
                    </a:r>
                    <a:endParaRPr kumimoji="0" lang="th-TH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08" name="สี่เหลี่ยมผืนผ้า 107"/>
                  <p:cNvSpPr/>
                  <p:nvPr/>
                </p:nvSpPr>
                <p:spPr>
                  <a:xfrm>
                    <a:off x="683568" y="4299948"/>
                    <a:ext cx="2448272" cy="641220"/>
                  </a:xfrm>
                  <a:prstGeom prst="rect">
                    <a:avLst/>
                  </a:prstGeom>
                  <a:solidFill>
                    <a:srgbClr val="9BBB59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ผู้สั่งแต่งตั้งคณะกรรมการสอบสวน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300" b="1" i="0" u="none" strike="noStrike" kern="0" cap="none" spc="-10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เห็นควรลงโทษภาคทัณฑ์ ตัดเงินเดือน หรือลดเงินเดือน</a:t>
                    </a:r>
                  </a:p>
                </p:txBody>
              </p:sp>
              <p:sp>
                <p:nvSpPr>
                  <p:cNvPr id="109" name="สี่เหลี่ยมผืนผ้า 108"/>
                  <p:cNvSpPr/>
                  <p:nvPr/>
                </p:nvSpPr>
                <p:spPr>
                  <a:xfrm>
                    <a:off x="2735796" y="2817478"/>
                    <a:ext cx="1368152" cy="827546"/>
                  </a:xfrm>
                  <a:prstGeom prst="rect">
                    <a:avLst/>
                  </a:prstGeom>
                  <a:solidFill>
                    <a:srgbClr val="4BACC6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ตรวจสอบความถูกต้อง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ของสำนวนการสอบสวน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และพิจารณาสั่งสำนวน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ตามข้อ 40</a:t>
                    </a:r>
                  </a:p>
                </p:txBody>
              </p:sp>
              <p:sp>
                <p:nvSpPr>
                  <p:cNvPr id="110" name="สี่เหลี่ยมผืนผ้า 109"/>
                  <p:cNvSpPr/>
                  <p:nvPr/>
                </p:nvSpPr>
                <p:spPr>
                  <a:xfrm>
                    <a:off x="7020272" y="6273862"/>
                    <a:ext cx="1368152" cy="467506"/>
                  </a:xfrm>
                  <a:prstGeom prst="rect">
                    <a:avLst/>
                  </a:prstGeom>
                  <a:solidFill>
                    <a:srgbClr val="4BACC6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รายงานการดำเนินการทางวินัย</a:t>
                    </a:r>
                  </a:p>
                </p:txBody>
              </p:sp>
              <p:sp>
                <p:nvSpPr>
                  <p:cNvPr id="111" name="สี่เหลี่ยมผืนผ้า 110"/>
                  <p:cNvSpPr/>
                  <p:nvPr/>
                </p:nvSpPr>
                <p:spPr>
                  <a:xfrm>
                    <a:off x="4209728" y="1484784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1. แต่งตั้ง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12" name="สี่เหลี่ยมผืนผ้า 111"/>
                  <p:cNvSpPr/>
                  <p:nvPr/>
                </p:nvSpPr>
                <p:spPr>
                  <a:xfrm>
                    <a:off x="6372200" y="1484784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2. ดำเนินการ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13" name="สี่เหลี่ยมผืนผ้า 112"/>
                  <p:cNvSpPr/>
                  <p:nvPr/>
                </p:nvSpPr>
                <p:spPr>
                  <a:xfrm>
                    <a:off x="5004048" y="692696"/>
                    <a:ext cx="136815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3. เสนอสำนวนการสอบสวนต่อ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14" name="สี่เหลี่ยมผืนผ้า 113"/>
                  <p:cNvSpPr/>
                  <p:nvPr/>
                </p:nvSpPr>
                <p:spPr>
                  <a:xfrm>
                    <a:off x="1223628" y="5301208"/>
                    <a:ext cx="1260140" cy="504056"/>
                  </a:xfrm>
                  <a:prstGeom prst="rect">
                    <a:avLst/>
                  </a:prstGeom>
                  <a:solidFill>
                    <a:srgbClr val="9BBB59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เสนอสำนวนการสอบสวนพร้อมความเห็นสมควรลงโทษสถานใด</a:t>
                    </a:r>
                    <a:endParaRPr kumimoji="0" lang="th-TH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15" name="สี่เหลี่ยมผืนผ้า 114"/>
                  <p:cNvSpPr/>
                  <p:nvPr/>
                </p:nvSpPr>
                <p:spPr>
                  <a:xfrm>
                    <a:off x="4499992" y="5337758"/>
                    <a:ext cx="1368152" cy="467506"/>
                  </a:xfrm>
                  <a:prstGeom prst="rect">
                    <a:avLst/>
                  </a:prstGeom>
                  <a:solidFill>
                    <a:srgbClr val="8064A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สั่งยุติเรื่อง/สั่งงดโทษ</a:t>
                    </a:r>
                    <a:endParaRPr kumimoji="0" lang="th-TH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cxnSp>
                <p:nvCxnSpPr>
                  <p:cNvPr id="116" name="ลูกศรเชื่อมต่อแบบตรง 115"/>
                  <p:cNvCxnSpPr/>
                  <p:nvPr/>
                </p:nvCxnSpPr>
                <p:spPr>
                  <a:xfrm>
                    <a:off x="4139952" y="1772816"/>
                    <a:ext cx="826449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17" name="ลูกศรเชื่อมต่อแบบตรง 116"/>
                  <p:cNvCxnSpPr/>
                  <p:nvPr/>
                </p:nvCxnSpPr>
                <p:spPr>
                  <a:xfrm>
                    <a:off x="6337839" y="1772816"/>
                    <a:ext cx="826449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18" name="ตัวเชื่อมต่อตรง 117"/>
                  <p:cNvCxnSpPr/>
                  <p:nvPr/>
                </p:nvCxnSpPr>
                <p:spPr>
                  <a:xfrm>
                    <a:off x="3455876" y="980728"/>
                    <a:ext cx="4212468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ลูกศรเชื่อมต่อแบบตรง 118"/>
                  <p:cNvCxnSpPr/>
                  <p:nvPr/>
                </p:nvCxnSpPr>
                <p:spPr>
                  <a:xfrm flipV="1">
                    <a:off x="7668344" y="987579"/>
                    <a:ext cx="0" cy="558335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0" name="ลูกศรเชื่อมต่อแบบตรง 119"/>
                  <p:cNvCxnSpPr>
                    <a:endCxn id="104" idx="0"/>
                  </p:cNvCxnSpPr>
                  <p:nvPr/>
                </p:nvCxnSpPr>
                <p:spPr>
                  <a:xfrm>
                    <a:off x="3455876" y="987579"/>
                    <a:ext cx="0" cy="291939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1" name="ลูกศรเชื่อมต่อแบบตรง 120"/>
                  <p:cNvCxnSpPr/>
                  <p:nvPr/>
                </p:nvCxnSpPr>
                <p:spPr>
                  <a:xfrm>
                    <a:off x="3419872" y="2214530"/>
                    <a:ext cx="0" cy="60294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2" name="ลูกศรเชื่อมต่อแบบตรง 121"/>
                  <p:cNvCxnSpPr>
                    <a:stCxn id="109" idx="2"/>
                    <a:endCxn id="108" idx="0"/>
                  </p:cNvCxnSpPr>
                  <p:nvPr/>
                </p:nvCxnSpPr>
                <p:spPr>
                  <a:xfrm flipH="1">
                    <a:off x="1907704" y="3645024"/>
                    <a:ext cx="1512168" cy="654924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3" name="ลูกศรเชื่อมต่อแบบตรง 122"/>
                  <p:cNvCxnSpPr>
                    <a:stCxn id="109" idx="2"/>
                    <a:endCxn id="107" idx="0"/>
                  </p:cNvCxnSpPr>
                  <p:nvPr/>
                </p:nvCxnSpPr>
                <p:spPr>
                  <a:xfrm>
                    <a:off x="3419872" y="3645024"/>
                    <a:ext cx="1728192" cy="648072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4" name="ลูกศรเชื่อมต่อแบบตรง 123"/>
                  <p:cNvCxnSpPr>
                    <a:stCxn id="108" idx="2"/>
                  </p:cNvCxnSpPr>
                  <p:nvPr/>
                </p:nvCxnSpPr>
                <p:spPr>
                  <a:xfrm>
                    <a:off x="1907704" y="4941168"/>
                    <a:ext cx="0" cy="36004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5" name="ลูกศรเชื่อมต่อแบบตรง 124"/>
                  <p:cNvCxnSpPr/>
                  <p:nvPr/>
                </p:nvCxnSpPr>
                <p:spPr>
                  <a:xfrm>
                    <a:off x="5220072" y="4941168"/>
                    <a:ext cx="0" cy="39659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26" name="สี่เหลี่ยมผืนผ้า 125"/>
                  <p:cNvSpPr/>
                  <p:nvPr/>
                </p:nvSpPr>
                <p:spPr>
                  <a:xfrm>
                    <a:off x="3347864" y="2348880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4</a:t>
                    </a: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. ดำเนินการ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27" name="สี่เหลี่ยมผืนผ้า 126"/>
                  <p:cNvSpPr/>
                  <p:nvPr/>
                </p:nvSpPr>
                <p:spPr>
                  <a:xfrm rot="1149134">
                    <a:off x="3991331" y="3724242"/>
                    <a:ext cx="808029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5. พิจารณาแล้ว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28" name="สี่เหลี่ยมผืนผ้า 127"/>
                  <p:cNvSpPr/>
                  <p:nvPr/>
                </p:nvSpPr>
                <p:spPr>
                  <a:xfrm rot="20154096">
                    <a:off x="2082797" y="3725127"/>
                    <a:ext cx="808029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5. พิจารณาแล้ว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29" name="สี่เหลี่ยมผืนผ้า 128"/>
                  <p:cNvSpPr/>
                  <p:nvPr/>
                </p:nvSpPr>
                <p:spPr>
                  <a:xfrm>
                    <a:off x="1835696" y="4941168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6. มีความเห็น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30" name="สี่เหลี่ยมผืนผ้า 129"/>
                  <p:cNvSpPr/>
                  <p:nvPr/>
                </p:nvSpPr>
                <p:spPr>
                  <a:xfrm>
                    <a:off x="5145832" y="4941168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6. ดำเนินการ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31" name="สี่เหลี่ยมผืนผ้า 130"/>
                  <p:cNvSpPr/>
                  <p:nvPr/>
                </p:nvSpPr>
                <p:spPr>
                  <a:xfrm>
                    <a:off x="5721896" y="6165304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1200" b="1" kern="0" spc="-80" dirty="0">
                        <a:solidFill>
                          <a:sysClr val="windowText" lastClr="000000"/>
                        </a:solidFill>
                        <a:latin typeface="TH SarabunIT๙" pitchFamily="34" charset="-34"/>
                        <a:cs typeface="TH SarabunIT๙" pitchFamily="34" charset="-34"/>
                      </a:rPr>
                      <a:t>9</a:t>
                    </a: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. ดำเนินการ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  <p:sp>
                <p:nvSpPr>
                  <p:cNvPr id="132" name="สี่เหลี่ยมผืนผ้า 131"/>
                  <p:cNvSpPr/>
                  <p:nvPr/>
                </p:nvSpPr>
                <p:spPr>
                  <a:xfrm rot="1173519">
                    <a:off x="6011044" y="5917662"/>
                    <a:ext cx="722312" cy="2948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200" b="1" i="0" u="none" strike="noStrike" kern="0" cap="none" spc="-8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7</a:t>
                    </a:r>
                    <a:r>
                      <a:rPr kumimoji="0" lang="th-TH" sz="1200" b="1" i="0" u="none" strike="noStrike" kern="0" cap="none" spc="-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IT๙" pitchFamily="34" charset="-34"/>
                        <a:ea typeface="+mn-ea"/>
                        <a:cs typeface="TH SarabunIT๙" pitchFamily="34" charset="-34"/>
                      </a:rPr>
                      <a:t>. ดำเนินการ</a:t>
                    </a:r>
                    <a:endParaRPr kumimoji="0" lang="th-TH" sz="1200" b="1" i="0" u="none" strike="noStrike" kern="0" cap="none" spc="-8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endParaRPr>
                  </a:p>
                </p:txBody>
              </p:sp>
            </p:grpSp>
            <p:sp>
              <p:nvSpPr>
                <p:cNvPr id="102" name="สี่เหลี่ยมผืนผ้า 101"/>
                <p:cNvSpPr/>
                <p:nvPr/>
              </p:nvSpPr>
              <p:spPr>
                <a:xfrm>
                  <a:off x="323528" y="758101"/>
                  <a:ext cx="2700300" cy="294635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IT๙" pitchFamily="34" charset="-34"/>
                      <a:ea typeface="+mn-ea"/>
                      <a:cs typeface="TH SarabunIT๙" pitchFamily="34" charset="-34"/>
                    </a:rPr>
                    <a:t>สังกัดสำนักงานศึกษาธิการจังหวัด</a:t>
                  </a:r>
                  <a:endParaRPr kumimoji="0" lang="th-TH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endParaRPr>
                </a:p>
              </p:txBody>
            </p:sp>
          </p:grpSp>
          <p:cxnSp>
            <p:nvCxnSpPr>
              <p:cNvPr id="93" name="ลูกศรเชื่อมต่อแบบตรง 92"/>
              <p:cNvCxnSpPr>
                <a:stCxn id="115" idx="2"/>
              </p:cNvCxnSpPr>
              <p:nvPr/>
            </p:nvCxnSpPr>
            <p:spPr>
              <a:xfrm>
                <a:off x="5184068" y="5805264"/>
                <a:ext cx="1836204" cy="57606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4" name="สี่เหลี่ยมผืนผ้า 93"/>
              <p:cNvSpPr/>
              <p:nvPr/>
            </p:nvSpPr>
            <p:spPr>
              <a:xfrm>
                <a:off x="4319972" y="6093296"/>
                <a:ext cx="1260140" cy="50405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สั่งภาคทัณฑ์/สั่งตัดเงินเดือน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/สั่งลดเงินเดือน</a:t>
                </a:r>
                <a:endParaRPr kumimoji="0" lang="th-TH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95" name="สี่เหลี่ยมผืนผ้า 94"/>
              <p:cNvSpPr/>
              <p:nvPr/>
            </p:nvSpPr>
            <p:spPr>
              <a:xfrm>
                <a:off x="2195736" y="6093296"/>
                <a:ext cx="1260140" cy="504056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ปลัด ศธ.</a:t>
                </a:r>
                <a:endPara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96" name="ตัวเชื่อมต่อตรง 95"/>
              <p:cNvCxnSpPr/>
              <p:nvPr/>
            </p:nvCxnSpPr>
            <p:spPr>
              <a:xfrm>
                <a:off x="1907704" y="5805264"/>
                <a:ext cx="0" cy="47831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7" name="ลูกศรเชื่อมต่อแบบตรง 96"/>
              <p:cNvCxnSpPr/>
              <p:nvPr/>
            </p:nvCxnSpPr>
            <p:spPr>
              <a:xfrm>
                <a:off x="1907704" y="6283578"/>
                <a:ext cx="288032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8" name="สี่เหลี่ยมผืนผ้า 97"/>
              <p:cNvSpPr/>
              <p:nvPr/>
            </p:nvSpPr>
            <p:spPr>
              <a:xfrm>
                <a:off x="1259632" y="6014437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7.  นำเสนอความเห็น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99" name="สี่เหลี่ยมผืนผ้า 98"/>
              <p:cNvSpPr/>
              <p:nvPr/>
            </p:nvSpPr>
            <p:spPr>
              <a:xfrm>
                <a:off x="3504844" y="608302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200" b="1" kern="0" spc="-80" dirty="0">
                    <a:solidFill>
                      <a:sysClr val="windowText" lastClr="000000"/>
                    </a:solidFill>
                    <a:latin typeface="TH SarabunIT๙" pitchFamily="34" charset="-34"/>
                    <a:cs typeface="TH SarabunIT๙" pitchFamily="34" charset="-34"/>
                  </a:rPr>
                  <a:t>8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100" name="ลูกศรเชื่อมต่อแบบตรง 99"/>
              <p:cNvCxnSpPr/>
              <p:nvPr/>
            </p:nvCxnSpPr>
            <p:spPr>
              <a:xfrm>
                <a:off x="3455876" y="6381328"/>
                <a:ext cx="86409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91" name="ลูกศรเชื่อมต่อแบบตรง 90"/>
            <p:cNvCxnSpPr/>
            <p:nvPr/>
          </p:nvCxnSpPr>
          <p:spPr>
            <a:xfrm>
              <a:off x="5580112" y="6381328"/>
              <a:ext cx="144016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648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771104"/>
            <a:ext cx="8229600" cy="12177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2.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การรายงานการดำเนินการทางวินัย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ของข้าราชการครูและบุคลากรทางการศึกษา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ตั้งแต่วันที่ 3 เม.ย. 2560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27505"/>
              </p:ext>
            </p:extLst>
          </p:nvPr>
        </p:nvGraphicFramePr>
        <p:xfrm>
          <a:off x="395536" y="1988840"/>
          <a:ext cx="864096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267674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7674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2.1 การรายงานการดำเนินการทางวินัยอย่างร้ายแรง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638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2.1.1 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กรณีสังกัดสำนักงานเขตพื้นที่การศึกษา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0914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(1) เมื่อศึกษาธิการจังหวัดสั่งยุติเรื่องหรืองดโทษแล้ว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หรือเมื่อ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ผู้อำนวยการสถานศึกษาหรือ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ผู้อำนวยการสำนักงานเขตพื้นที่การศึกษา แล้วแต่กรณี สั่งลงโทษภาคทัณฑ์ ตัดเงินเดือน หรือลดเงินเดือน และส่งเรื่องหรือสำนวน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ให้ศึกษาธิการจังหวัดแล้ว ให้ศึกษาธิการจังหวัดนำเสนอ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พิจารณารายงานการดำเนินการทางวินัยเมื่อ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มีมติเป็นประการใดแล้ว ให้ศึกษาธิการจังหวัดดำเนินการให้เป็นไปตามมติ </a:t>
                      </a:r>
                      <a:r>
                        <a:rPr kumimoji="0" lang="th-TH" sz="2000" b="1" kern="1200" spc="-60" baseline="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แล้วรายงาน ก.ค.ศ. ต่อไป (มาตรา 104 (2))</a:t>
                      </a:r>
                      <a:endParaRPr lang="th-TH" sz="2000" b="1" spc="-60" baseline="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8549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(2) เมื่อศึกษาธิการจังหวัดมีคำสั่งลงโทษปลดออกหรือไล่ออกจากราชการ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หรือ</a:t>
                      </a:r>
                      <a:r>
                        <a:rPr kumimoji="0" lang="th-TH" sz="20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ดำเนินการ</a:t>
                      </a:r>
                      <a:br>
                        <a:rPr kumimoji="0" lang="th-TH" sz="20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ให้เป็นไปตามมติ </a:t>
                      </a:r>
                      <a:r>
                        <a:rPr kumimoji="0" lang="th-TH" sz="2000" b="1" kern="1200" spc="-1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แล้ว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ให้ศึกษาธิการจังหวัดรายงาน ก.ค.ศ. ต่อไป (มาตรา 104 (2))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031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27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467544" y="44624"/>
            <a:ext cx="8361312" cy="5976664"/>
            <a:chOff x="539552" y="188640"/>
            <a:chExt cx="8361312" cy="5976664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539552" y="188640"/>
              <a:ext cx="8361312" cy="5976664"/>
              <a:chOff x="539552" y="188640"/>
              <a:chExt cx="8361312" cy="5976664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539552" y="188640"/>
                <a:ext cx="8208912" cy="4318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การรายงานดำเนินการทางวินัยอย่างร้ายแรงกรณีแต่งตั้ง</a:t>
                </a:r>
                <a:r>
                  <a:rPr kumimoji="0" lang="th-TH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คณะกรรมการสอบวินัยอย่าง</a:t>
                </a: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ร้ายแรงตั้งแต่วันที่ 3 เม.ย. 60</a:t>
                </a:r>
                <a:endPara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727956" y="3233451"/>
                <a:ext cx="1368152" cy="935012"/>
              </a:xfrm>
              <a:prstGeom prst="rect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ผอ.รร</a:t>
                </a: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./ผอ.</a:t>
                </a: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สพท</a:t>
                </a: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539552" y="981820"/>
                <a:ext cx="1368152" cy="935012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ศึกษาธิการจังหวัด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4860032" y="989443"/>
                <a:ext cx="1121609" cy="46750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กศจ</a:t>
                </a: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2887080" y="3284984"/>
                <a:ext cx="1692188" cy="576064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สั่งภาคทัณฑ์/สั่งตัดเงินเดือน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/สั่งลดเงินเดือน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3" name="สี่เหลี่ยมผืนผ้า 12"/>
              <p:cNvSpPr/>
              <p:nvPr/>
            </p:nvSpPr>
            <p:spPr>
              <a:xfrm>
                <a:off x="2699792" y="980728"/>
                <a:ext cx="1368152" cy="467506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สั่งยุติเรื่อง/สั่งงดโทษ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1907704" y="98072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1.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580112" y="2060848"/>
                <a:ext cx="1121609" cy="425197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ก.ค.ศ.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6762890" y="981820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2699792" y="2060848"/>
                <a:ext cx="1368152" cy="467506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ดำเนินการตามมติ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18" name="ลูกศรเชื่อมต่อแบบตรง 17"/>
              <p:cNvCxnSpPr>
                <a:endCxn id="13" idx="1"/>
              </p:cNvCxnSpPr>
              <p:nvPr/>
            </p:nvCxnSpPr>
            <p:spPr>
              <a:xfrm>
                <a:off x="1907704" y="1214481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9" name="ลูกศรเชื่อมต่อแบบตรง 18"/>
              <p:cNvCxnSpPr/>
              <p:nvPr/>
            </p:nvCxnSpPr>
            <p:spPr>
              <a:xfrm>
                <a:off x="4067944" y="1214481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0" name="ลูกศรเชื่อมต่อแบบตรง 19"/>
              <p:cNvCxnSpPr/>
              <p:nvPr/>
            </p:nvCxnSpPr>
            <p:spPr>
              <a:xfrm>
                <a:off x="5981641" y="1230067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7308304" y="1449326"/>
                <a:ext cx="0" cy="25148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ลูกศรเชื่อมต่อแบบตรง 21"/>
              <p:cNvCxnSpPr/>
              <p:nvPr/>
            </p:nvCxnSpPr>
            <p:spPr>
              <a:xfrm flipH="1">
                <a:off x="1907704" y="1700808"/>
                <a:ext cx="54006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1187624" y="1916832"/>
                <a:ext cx="0" cy="35661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ลูกศรเชื่อมต่อแบบตรง 23"/>
              <p:cNvCxnSpPr/>
              <p:nvPr/>
            </p:nvCxnSpPr>
            <p:spPr>
              <a:xfrm>
                <a:off x="1187624" y="2273446"/>
                <a:ext cx="151216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ลูกศรเชื่อมต่อแบบตรง 24"/>
              <p:cNvCxnSpPr/>
              <p:nvPr/>
            </p:nvCxnSpPr>
            <p:spPr>
              <a:xfrm>
                <a:off x="4067944" y="2276872"/>
                <a:ext cx="151216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7338954" y="2025390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27" name="ลูกศรเชื่อมต่อแบบตรง 26"/>
              <p:cNvCxnSpPr>
                <a:endCxn id="26" idx="1"/>
              </p:cNvCxnSpPr>
              <p:nvPr/>
            </p:nvCxnSpPr>
            <p:spPr>
              <a:xfrm>
                <a:off x="6700739" y="2259143"/>
                <a:ext cx="638215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8" name="สี่เหลี่ยมผืนผ้า 27"/>
              <p:cNvSpPr/>
              <p:nvPr/>
            </p:nvSpPr>
            <p:spPr>
              <a:xfrm>
                <a:off x="4065712" y="98072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2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นำเสนอ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5937920" y="98072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3. 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0" name="สี่เหลี่ยมผืนผ้า 29"/>
              <p:cNvSpPr/>
              <p:nvPr/>
            </p:nvSpPr>
            <p:spPr>
              <a:xfrm>
                <a:off x="3851920" y="1477933"/>
                <a:ext cx="1152128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4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เมื่อมีมติแล้ว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4355976" y="2053997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6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2" name="สี่เหลี่ยมผืนผ้า 31"/>
              <p:cNvSpPr/>
              <p:nvPr/>
            </p:nvSpPr>
            <p:spPr>
              <a:xfrm>
                <a:off x="6658000" y="2053997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7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1547664" y="206084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5.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4" name="สี่เหลี่ยมผืนผ้า 33"/>
              <p:cNvSpPr/>
              <p:nvPr/>
            </p:nvSpPr>
            <p:spPr>
              <a:xfrm>
                <a:off x="691952" y="4618770"/>
                <a:ext cx="1368152" cy="935012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ศึกษาธิการจังหวัด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5" name="สี่เหลี่ยมผืนผ้า 34"/>
              <p:cNvSpPr/>
              <p:nvPr/>
            </p:nvSpPr>
            <p:spPr>
              <a:xfrm>
                <a:off x="5012432" y="4626393"/>
                <a:ext cx="1121609" cy="46750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กศจ</a:t>
                </a: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6" name="สี่เหลี่ยมผืนผ้า 35"/>
              <p:cNvSpPr/>
              <p:nvPr/>
            </p:nvSpPr>
            <p:spPr>
              <a:xfrm>
                <a:off x="5732512" y="5697798"/>
                <a:ext cx="1121609" cy="425197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ก.ค.ศ.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7" name="สี่เหลี่ยมผืนผ้า 36"/>
              <p:cNvSpPr/>
              <p:nvPr/>
            </p:nvSpPr>
            <p:spPr>
              <a:xfrm>
                <a:off x="6915290" y="4618770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8" name="สี่เหลี่ยมผืนผ้า 37"/>
              <p:cNvSpPr/>
              <p:nvPr/>
            </p:nvSpPr>
            <p:spPr>
              <a:xfrm>
                <a:off x="2852192" y="5697798"/>
                <a:ext cx="1368152" cy="467506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ดำเนินการตามมติ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39" name="ลูกศรเชื่อมต่อแบบตรง 38"/>
              <p:cNvCxnSpPr/>
              <p:nvPr/>
            </p:nvCxnSpPr>
            <p:spPr>
              <a:xfrm>
                <a:off x="2061220" y="4851431"/>
                <a:ext cx="295121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0" name="ลูกศรเชื่อมต่อแบบตรง 39"/>
              <p:cNvCxnSpPr/>
              <p:nvPr/>
            </p:nvCxnSpPr>
            <p:spPr>
              <a:xfrm>
                <a:off x="6134041" y="4867017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1" name="ตัวเชื่อมต่อตรง 40"/>
              <p:cNvCxnSpPr/>
              <p:nvPr/>
            </p:nvCxnSpPr>
            <p:spPr>
              <a:xfrm>
                <a:off x="7460704" y="5086276"/>
                <a:ext cx="0" cy="25148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ลูกศรเชื่อมต่อแบบตรง 41"/>
              <p:cNvCxnSpPr/>
              <p:nvPr/>
            </p:nvCxnSpPr>
            <p:spPr>
              <a:xfrm flipH="1">
                <a:off x="2060104" y="5337758"/>
                <a:ext cx="54006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3" name="ตัวเชื่อมต่อตรง 42"/>
              <p:cNvCxnSpPr/>
              <p:nvPr/>
            </p:nvCxnSpPr>
            <p:spPr>
              <a:xfrm>
                <a:off x="1340024" y="5553782"/>
                <a:ext cx="0" cy="35661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ลูกศรเชื่อมต่อแบบตรง 43"/>
              <p:cNvCxnSpPr/>
              <p:nvPr/>
            </p:nvCxnSpPr>
            <p:spPr>
              <a:xfrm>
                <a:off x="1340024" y="5910396"/>
                <a:ext cx="151216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5" name="ลูกศรเชื่อมต่อแบบตรง 44"/>
              <p:cNvCxnSpPr/>
              <p:nvPr/>
            </p:nvCxnSpPr>
            <p:spPr>
              <a:xfrm>
                <a:off x="4220344" y="5913822"/>
                <a:ext cx="151216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6" name="สี่เหลี่ยมผืนผ้า 45"/>
              <p:cNvSpPr/>
              <p:nvPr/>
            </p:nvSpPr>
            <p:spPr>
              <a:xfrm>
                <a:off x="7491354" y="5662340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47" name="ลูกศรเชื่อมต่อแบบตรง 46"/>
              <p:cNvCxnSpPr>
                <a:endCxn id="46" idx="1"/>
              </p:cNvCxnSpPr>
              <p:nvPr/>
            </p:nvCxnSpPr>
            <p:spPr>
              <a:xfrm>
                <a:off x="6853139" y="5896093"/>
                <a:ext cx="638215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8" name="สี่เหลี่ยมผืนผ้า 47"/>
              <p:cNvSpPr/>
              <p:nvPr/>
            </p:nvSpPr>
            <p:spPr>
              <a:xfrm>
                <a:off x="2915816" y="458112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3. นำเสนอ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49" name="สี่เหลี่ยมผืนผ้า 48"/>
              <p:cNvSpPr/>
              <p:nvPr/>
            </p:nvSpPr>
            <p:spPr>
              <a:xfrm>
                <a:off x="6090320" y="461767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4. 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50" name="สี่เหลี่ยมผืนผ้า 49"/>
              <p:cNvSpPr/>
              <p:nvPr/>
            </p:nvSpPr>
            <p:spPr>
              <a:xfrm>
                <a:off x="4004320" y="5114883"/>
                <a:ext cx="1152128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5. เมื่อมีมติแล้ว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51" name="สี่เหลี่ยมผืนผ้า 50"/>
              <p:cNvSpPr/>
              <p:nvPr/>
            </p:nvSpPr>
            <p:spPr>
              <a:xfrm>
                <a:off x="4508376" y="5690947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7. 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52" name="สี่เหลี่ยมผืนผ้า 51"/>
              <p:cNvSpPr/>
              <p:nvPr/>
            </p:nvSpPr>
            <p:spPr>
              <a:xfrm>
                <a:off x="6810400" y="5690947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8. 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53" name="สี่เหลี่ยมผืนผ้า 52"/>
              <p:cNvSpPr/>
              <p:nvPr/>
            </p:nvSpPr>
            <p:spPr>
              <a:xfrm>
                <a:off x="1700064" y="5697798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6.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54" name="สี่เหลี่ยมผืนผ้า 53"/>
              <p:cNvSpPr/>
              <p:nvPr/>
            </p:nvSpPr>
            <p:spPr>
              <a:xfrm>
                <a:off x="2060104" y="3422149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1.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55" name="ลูกศรเชื่อมต่อแบบตรง 54"/>
              <p:cNvCxnSpPr/>
              <p:nvPr/>
            </p:nvCxnSpPr>
            <p:spPr>
              <a:xfrm>
                <a:off x="2096108" y="3655902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6" name="ตัวเชื่อมต่อตรง 55"/>
              <p:cNvCxnSpPr/>
              <p:nvPr/>
            </p:nvCxnSpPr>
            <p:spPr>
              <a:xfrm>
                <a:off x="3536268" y="3861048"/>
                <a:ext cx="0" cy="43204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7" name="ตัวเชื่อมต่อตรง 56"/>
              <p:cNvCxnSpPr/>
              <p:nvPr/>
            </p:nvCxnSpPr>
            <p:spPr>
              <a:xfrm flipH="1">
                <a:off x="1412032" y="4293096"/>
                <a:ext cx="212423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8" name="ลูกศรเชื่อมต่อแบบตรง 57"/>
              <p:cNvCxnSpPr/>
              <p:nvPr/>
            </p:nvCxnSpPr>
            <p:spPr>
              <a:xfrm>
                <a:off x="1412032" y="4293096"/>
                <a:ext cx="0" cy="32458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9" name="สี่เหลี่ยมผืนผ้า 58"/>
              <p:cNvSpPr/>
              <p:nvPr/>
            </p:nvSpPr>
            <p:spPr>
              <a:xfrm>
                <a:off x="2123728" y="4070221"/>
                <a:ext cx="1152128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2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ส่งเรื่องหรือสำนวน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60" name="ตัวเชื่อมต่อตรง 59"/>
              <p:cNvCxnSpPr/>
              <p:nvPr/>
            </p:nvCxnSpPr>
            <p:spPr>
              <a:xfrm>
                <a:off x="611560" y="2996952"/>
                <a:ext cx="79208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7" name="สี่เหลี่ยมผืนผ้า 6"/>
            <p:cNvSpPr/>
            <p:nvPr/>
          </p:nvSpPr>
          <p:spPr>
            <a:xfrm>
              <a:off x="539552" y="695997"/>
              <a:ext cx="1881708" cy="14731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สังกัดสำนักงานเขตพื้นที่การศึกษา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9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28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39552" y="502058"/>
            <a:ext cx="8208912" cy="4151078"/>
            <a:chOff x="539552" y="188640"/>
            <a:chExt cx="8208912" cy="4151078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539552" y="188640"/>
              <a:ext cx="8208912" cy="4151078"/>
              <a:chOff x="539552" y="188640"/>
              <a:chExt cx="8208912" cy="4151078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539552" y="188640"/>
                <a:ext cx="8208912" cy="4318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การรายงานดำเนินการทางวินัยอย่างร้ายแรงกรณีแต่งตั้ง</a:t>
                </a:r>
                <a:r>
                  <a:rPr kumimoji="0" lang="th-TH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คณะกรรมการสอบวินัยอย่าง</a:t>
                </a: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ร้ายแรงตั้งแต่วันที่ 3 เม.ย. 60</a:t>
                </a:r>
                <a:endPara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2602190" y="2564904"/>
                <a:ext cx="1368152" cy="935012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ศึกษาธิการจังหวัด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679819" y="2753208"/>
                <a:ext cx="1121609" cy="46750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กศจ</a:t>
                </a: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4784275" y="2657486"/>
                <a:ext cx="1368152" cy="701259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มีคำสั่งลงโทษปลดออกหรือไล่ออกจากราชการ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หรือดำเนินการตามติ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6978849" y="2795517"/>
                <a:ext cx="1121609" cy="425197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ก.ค.ศ.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13" name="ลูกศรเชื่อมต่อแบบตรง 12"/>
              <p:cNvCxnSpPr/>
              <p:nvPr/>
            </p:nvCxnSpPr>
            <p:spPr>
              <a:xfrm>
                <a:off x="1805443" y="3008116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" name="ลูกศรเชื่อมต่อแบบตรง 13"/>
              <p:cNvCxnSpPr/>
              <p:nvPr/>
            </p:nvCxnSpPr>
            <p:spPr>
              <a:xfrm>
                <a:off x="3970342" y="3008116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" name="ลูกศรเชื่อมต่อแบบตรง 14"/>
              <p:cNvCxnSpPr/>
              <p:nvPr/>
            </p:nvCxnSpPr>
            <p:spPr>
              <a:xfrm>
                <a:off x="6160811" y="3008116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6834898" y="3872212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7448571" y="3399002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200" b="1" kern="0" spc="-80" dirty="0">
                    <a:solidFill>
                      <a:sysClr val="windowText" lastClr="000000"/>
                    </a:solidFill>
                    <a:latin typeface="TH SarabunIT๙" pitchFamily="34" charset="-34"/>
                    <a:cs typeface="TH SarabunIT๙" pitchFamily="34" charset="-34"/>
                  </a:rPr>
                  <a:t>4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6160811" y="2799103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3. 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9" name="สี่เหลี่ยมผืนผ้า 18"/>
              <p:cNvSpPr/>
              <p:nvPr/>
            </p:nvSpPr>
            <p:spPr>
              <a:xfrm>
                <a:off x="3992187" y="2799103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2.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0" name="สี่เหลี่ยมผืนผ้า 19"/>
              <p:cNvSpPr/>
              <p:nvPr/>
            </p:nvSpPr>
            <p:spPr>
              <a:xfrm>
                <a:off x="1615923" y="2777683"/>
                <a:ext cx="1152128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1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เมื่อมีมติแล้ว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21" name="ลูกศรเชื่อมต่อแบบตรง 20"/>
              <p:cNvCxnSpPr/>
              <p:nvPr/>
            </p:nvCxnSpPr>
            <p:spPr>
              <a:xfrm>
                <a:off x="7520579" y="3220714"/>
                <a:ext cx="0" cy="64807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7" name="สี่เหลี่ยมผืนผ้า 6"/>
            <p:cNvSpPr/>
            <p:nvPr/>
          </p:nvSpPr>
          <p:spPr>
            <a:xfrm>
              <a:off x="539552" y="695997"/>
              <a:ext cx="1881708" cy="14731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สังกัดสำนักงานเจตพื้นที่การศึกษา 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4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29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76734"/>
              </p:ext>
            </p:extLst>
          </p:nvPr>
        </p:nvGraphicFramePr>
        <p:xfrm>
          <a:off x="395536" y="1328152"/>
          <a:ext cx="864096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2656">
                <a:tc>
                  <a:txBody>
                    <a:bodyPr/>
                    <a:lstStyle/>
                    <a:p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3638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2.1.2 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กรณีสังกัดสำนักงานศึกษาธิการจังหวัด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0914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1) เมื่อปลัดกระทรวงศึกษาธิการสั่งยุติเรื่องหรืองดโทษแล้ว  หรือเมื่อปลัดกระทรวงศึกษาธิการสั่งลงโทษภาคทัณฑ์ ตัดเงินเดือน หรือลดเงินเดือน แล้ว ให้ปลัดกระทรวงศึกษาธิการนำเสนอ อ.ก.ค.ศ. ที่ ก.ค.ศ. ตั้ง พิจารณารายงานการดำเนินการทางวินัย เมื่อ อ.ก.ค.ศ. ที่ ก.ค.ศ. ตั้ง พิจารณามีมติเป็นประการใดแล้ว ให้ปลัดกระทรวงศึกษาธิการดำเนินการให้เป็นไปตามมติ อ.ก.ค.ศ. ที่ ก.ค.ศ. ตั้ง แล้วรายงาน ก.ค.ศ. ต่อไป (มาตรา 104 (2))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8549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(2) เมื่อปลัดกระทรวงศึกษาธิการมีคำสั่งลงโทษปลดออกหรือไล่ออกจากราชการ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หรือดำเนินการให้เป็นไป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ตามมติ อ.ก.ค.ศ. ที่ ก.ค.ศ. ตั้ง แล้ว ให้ปลัดกระทรวงศึกษาธิการรายงาน ก.ค.ศ. ต่อไป (มาตรา 104 (2))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5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1124744"/>
            <a:ext cx="8136904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ประเด็น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 1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endParaRPr lang="th-TH" b="1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ดำเนินการและการรายงานการดำเนินการทางวินัยอย่างร้ายแรงหรือไม่ร้ายแรง</a:t>
            </a:r>
            <a:b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ของข้าราชการครูและบุคลากรทางการศึกษา กรณีผู้บังคับบัญชาได้</a:t>
            </a:r>
            <a:r>
              <a:rPr lang="th-TH" b="1" u="sng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สั่งแต่งตั้ง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คณะกรรมการสอบสวนวินัย</a:t>
            </a:r>
            <a:b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u="sng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ก่อน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วันที่คำสั่งหัวหน้าคณะรักษาความสงบแห่งชาติ ที่ 19/2560 </a:t>
            </a:r>
            <a:endParaRPr lang="th-TH" b="1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ลง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วันที่ 3 เมษายน พ.ศ. 2560 ใช้บังคับ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348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539552" y="548680"/>
            <a:ext cx="8208912" cy="3672408"/>
            <a:chOff x="579748" y="188640"/>
            <a:chExt cx="8208912" cy="3672408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579748" y="188640"/>
              <a:ext cx="8208912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การรายงานดำเนินการทางวินัยอย่างร้ายแรงกรณีแต่งตั้ง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คณะกรรมการสอบวินัยอย่าง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ร้ายแรงตั้งแต่วันที่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579748" y="2314514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4900228" y="2322137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อ.ก.ค.ศ. ที่ ก.ค.ศ. ตั้ง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2739988" y="2176009"/>
              <a:ext cx="1368152" cy="731752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สั่งยุติเรื่อง/สั่งงดโทษ/สั่งลงโทษภาคทัณฑ์ </a:t>
              </a:r>
              <a:br>
                <a:rPr kumimoji="0" lang="th-TH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</a:br>
              <a:r>
                <a:rPr kumimoji="0" lang="th-TH" sz="13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ตัดเงินเดือน หรือลดเงินเดือน</a:t>
              </a:r>
              <a:endParaRPr kumimoji="0" lang="th-TH" sz="14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1947900" y="2313422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7" name="สี่เหลี่ยมผืนผ้า 36"/>
            <p:cNvSpPr/>
            <p:nvPr/>
          </p:nvSpPr>
          <p:spPr>
            <a:xfrm>
              <a:off x="5620308" y="3393542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ก.ค.ศ.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6803086" y="2314514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2739988" y="3393542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40" name="ลูกศรเชื่อมต่อแบบตรง 39"/>
            <p:cNvCxnSpPr/>
            <p:nvPr/>
          </p:nvCxnSpPr>
          <p:spPr>
            <a:xfrm>
              <a:off x="4108140" y="2547175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ลูกศรเชื่อมต่อแบบตรง 40"/>
            <p:cNvCxnSpPr/>
            <p:nvPr/>
          </p:nvCxnSpPr>
          <p:spPr>
            <a:xfrm>
              <a:off x="6021837" y="2562761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ตัวเชื่อมต่อตรง 41"/>
            <p:cNvCxnSpPr/>
            <p:nvPr/>
          </p:nvCxnSpPr>
          <p:spPr>
            <a:xfrm>
              <a:off x="7348500" y="2782020"/>
              <a:ext cx="0" cy="25148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ลูกศรเชื่อมต่อแบบตรง 42"/>
            <p:cNvCxnSpPr/>
            <p:nvPr/>
          </p:nvCxnSpPr>
          <p:spPr>
            <a:xfrm flipH="1">
              <a:off x="1947900" y="3033502"/>
              <a:ext cx="54006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ตัวเชื่อมต่อตรง 43"/>
            <p:cNvCxnSpPr/>
            <p:nvPr/>
          </p:nvCxnSpPr>
          <p:spPr>
            <a:xfrm>
              <a:off x="1227820" y="3249526"/>
              <a:ext cx="0" cy="35661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ลูกศรเชื่อมต่อแบบตรง 44"/>
            <p:cNvCxnSpPr/>
            <p:nvPr/>
          </p:nvCxnSpPr>
          <p:spPr>
            <a:xfrm>
              <a:off x="1227820" y="3606140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ลูกศรเชื่อมต่อแบบตรง 45"/>
            <p:cNvCxnSpPr/>
            <p:nvPr/>
          </p:nvCxnSpPr>
          <p:spPr>
            <a:xfrm>
              <a:off x="4108140" y="3609566"/>
              <a:ext cx="151216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7" name="สี่เหลี่ยมผืนผ้า 46"/>
            <p:cNvSpPr/>
            <p:nvPr/>
          </p:nvSpPr>
          <p:spPr>
            <a:xfrm>
              <a:off x="7379150" y="3358084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48" name="ลูกศรเชื่อมต่อแบบตรง 47"/>
            <p:cNvCxnSpPr>
              <a:endCxn id="47" idx="1"/>
            </p:cNvCxnSpPr>
            <p:nvPr/>
          </p:nvCxnSpPr>
          <p:spPr>
            <a:xfrm>
              <a:off x="6740935" y="3591837"/>
              <a:ext cx="63821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9" name="สี่เหลี่ยมผืนผ้า 48"/>
            <p:cNvSpPr/>
            <p:nvPr/>
          </p:nvSpPr>
          <p:spPr>
            <a:xfrm>
              <a:off x="4105908" y="2313422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นำเสนอ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0" name="สี่เหลี่ยมผืนผ้า 49"/>
            <p:cNvSpPr/>
            <p:nvPr/>
          </p:nvSpPr>
          <p:spPr>
            <a:xfrm>
              <a:off x="5978116" y="2313422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1" name="สี่เหลี่ยมผืนผ้า 50"/>
            <p:cNvSpPr/>
            <p:nvPr/>
          </p:nvSpPr>
          <p:spPr>
            <a:xfrm>
              <a:off x="3892116" y="2810627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เมื่อมีมติแล้ว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2" name="สี่เหลี่ยมผืนผ้า 51"/>
            <p:cNvSpPr/>
            <p:nvPr/>
          </p:nvSpPr>
          <p:spPr>
            <a:xfrm>
              <a:off x="4396172" y="338669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3" name="สี่เหลี่ยมผืนผ้า 52"/>
            <p:cNvSpPr/>
            <p:nvPr/>
          </p:nvSpPr>
          <p:spPr>
            <a:xfrm>
              <a:off x="6698196" y="338669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7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4" name="สี่เหลี่ยมผืนผ้า 53"/>
            <p:cNvSpPr/>
            <p:nvPr/>
          </p:nvSpPr>
          <p:spPr>
            <a:xfrm>
              <a:off x="1587860" y="3393542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5" name="สี่เหลี่ยมผืนผ้า 54"/>
            <p:cNvSpPr/>
            <p:nvPr/>
          </p:nvSpPr>
          <p:spPr>
            <a:xfrm>
              <a:off x="579748" y="695997"/>
              <a:ext cx="1881708" cy="14731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สังกัดสำนักงานศึกษาธิการจังหวัด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56" name="ลูกศรเชื่อมต่อแบบตรง 55"/>
            <p:cNvCxnSpPr/>
            <p:nvPr/>
          </p:nvCxnSpPr>
          <p:spPr>
            <a:xfrm>
              <a:off x="1949016" y="2529446"/>
              <a:ext cx="79097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398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467544" y="718082"/>
            <a:ext cx="8208912" cy="4151078"/>
            <a:chOff x="539552" y="188640"/>
            <a:chExt cx="8208912" cy="415107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539552" y="188640"/>
              <a:ext cx="8208912" cy="4151078"/>
              <a:chOff x="539552" y="188640"/>
              <a:chExt cx="8208912" cy="4151078"/>
            </a:xfrm>
          </p:grpSpPr>
          <p:sp>
            <p:nvSpPr>
              <p:cNvPr id="25" name="สี่เหลี่ยมผืนผ้า 24"/>
              <p:cNvSpPr/>
              <p:nvPr/>
            </p:nvSpPr>
            <p:spPr>
              <a:xfrm>
                <a:off x="539552" y="188640"/>
                <a:ext cx="8208912" cy="4318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การรายงานดำเนินการทางวินัยอย่างร้ายแรงกรณีแต่งตั้ง</a:t>
                </a:r>
                <a:r>
                  <a:rPr kumimoji="0" lang="th-TH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คณะกรรมการสอบวินัยอย่าง</a:t>
                </a: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ร้ายแรงตั้งแต่วันที่ 3 เม.ย. 60</a:t>
                </a:r>
                <a:endPara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2602190" y="2564904"/>
                <a:ext cx="1368152" cy="935012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ปลัด ศธ.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679819" y="2753208"/>
                <a:ext cx="1121609" cy="46750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อ.ก.ค.ศ. ที่ ก.ค.ศ. ตั้ง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8" name="สี่เหลี่ยมผืนผ้า 27"/>
              <p:cNvSpPr/>
              <p:nvPr/>
            </p:nvSpPr>
            <p:spPr>
              <a:xfrm>
                <a:off x="4784275" y="2657486"/>
                <a:ext cx="1368152" cy="701259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มีคำสั่งลงโทษปลดออกหรือไล่ออกจากราชการ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หรือดำเนินการตามติ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6978849" y="2795517"/>
                <a:ext cx="1121609" cy="425197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ก.ค.ศ.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30" name="ลูกศรเชื่อมต่อแบบตรง 29"/>
              <p:cNvCxnSpPr/>
              <p:nvPr/>
            </p:nvCxnSpPr>
            <p:spPr>
              <a:xfrm>
                <a:off x="1805443" y="3008116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ลูกศรเชื่อมต่อแบบตรง 30"/>
              <p:cNvCxnSpPr/>
              <p:nvPr/>
            </p:nvCxnSpPr>
            <p:spPr>
              <a:xfrm>
                <a:off x="3970342" y="3008116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ลูกศรเชื่อมต่อแบบตรง 31"/>
              <p:cNvCxnSpPr/>
              <p:nvPr/>
            </p:nvCxnSpPr>
            <p:spPr>
              <a:xfrm>
                <a:off x="6160811" y="3008116"/>
                <a:ext cx="7920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6834898" y="3872212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4" name="สี่เหลี่ยมผืนผ้า 33"/>
              <p:cNvSpPr/>
              <p:nvPr/>
            </p:nvSpPr>
            <p:spPr>
              <a:xfrm>
                <a:off x="7448571" y="3399002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200" b="1" kern="0" spc="-80" dirty="0">
                    <a:solidFill>
                      <a:sysClr val="windowText" lastClr="000000"/>
                    </a:solidFill>
                    <a:latin typeface="TH SarabunIT๙" pitchFamily="34" charset="-34"/>
                    <a:cs typeface="TH SarabunIT๙" pitchFamily="34" charset="-34"/>
                  </a:rPr>
                  <a:t>4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5" name="สี่เหลี่ยมผืนผ้า 34"/>
              <p:cNvSpPr/>
              <p:nvPr/>
            </p:nvSpPr>
            <p:spPr>
              <a:xfrm>
                <a:off x="6160811" y="2799103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3. 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6" name="สี่เหลี่ยมผืนผ้า 35"/>
              <p:cNvSpPr/>
              <p:nvPr/>
            </p:nvSpPr>
            <p:spPr>
              <a:xfrm>
                <a:off x="3992187" y="2799103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2. 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7" name="สี่เหลี่ยมผืนผ้า 36"/>
              <p:cNvSpPr/>
              <p:nvPr/>
            </p:nvSpPr>
            <p:spPr>
              <a:xfrm>
                <a:off x="1615923" y="2777683"/>
                <a:ext cx="1152128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1</a:t>
                </a: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 เมื่อมีมติแล้ว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38" name="ลูกศรเชื่อมต่อแบบตรง 37"/>
              <p:cNvCxnSpPr/>
              <p:nvPr/>
            </p:nvCxnSpPr>
            <p:spPr>
              <a:xfrm>
                <a:off x="7520579" y="3220714"/>
                <a:ext cx="0" cy="64807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539552" y="695997"/>
              <a:ext cx="1881708" cy="14731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สังกัดสำนักงานศึกษาธิการจังหวัด 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479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32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95775"/>
              </p:ext>
            </p:extLst>
          </p:nvPr>
        </p:nvGraphicFramePr>
        <p:xfrm>
          <a:off x="395536" y="1328152"/>
          <a:ext cx="864096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267674"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7674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2.2 การรายงานการดำเนินการทางวินัยไม่ร้ายแรง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638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2.2.1 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กรณีสังกัดสำนักงานเขตพื้นที่การศึกษา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091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(1) เมื่อผู้อำนวยการสถานศึกษาสั่งยุติเรื่องหรืองดโทษแล้ว หรือสั่งลงโทษภาคทัณฑ์ ตัดเงินเดือน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หรือลดเงินเดือน แล้ว ให้ผู้อำนวยการสถานศึกษารายงานผู้อำนวยการสำนักงานเขตพื้นที่การศึกษา เมื่อผู้อำนวยการสำนักงาน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เขตพื้นที่การศึกษาพิจารณาตามอำนาจหน้าที่แล้ว ให้รายงานไปยังศึกษาธิการจังหวัดเพื่อตรวจสอบสำนวนแล้วนำเสนอความเห็นให้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 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พิจารณามีมติประการใดแล้ว และได้มีการดำเนินการตามมติ 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แล้ว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ให้ศึกษาธิการจังหวัดรายงานการดำเนินการทางวินัยต่อหัวหน้าส่วนราชการ (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สพฐ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.) พิจารณาต่อไป (มาตรา 104 (1)) 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8549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(2) เมื่อผู้อำนวยการสำนักงานเขตพื้นที่การศึกษาสั่งยุติเรื่องหรืองดโทษแล้ว หรือสั่งลงโทษภาคทัณฑ์ ตัดเงินเดือน หรือลดเงินเดือน แล้ว ให้รายงานไปยังศึกษาธิการจังหวัดตรวจสอบสำนวนแล้วนำเสนอความเห็น ให้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 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พิจารณามีมติประการใดแล้ว และได้มีการดำเนินการตามมติ 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แล้ว ให้ศึกษาธิการจังหวัดรายงานการดำเนินการทางวินัยต่อหัวหน้าส่วนราชการ (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สพฐ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.) พิจารณาต่อไป (มาตรา 104 (1)) 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516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33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323528" y="170911"/>
            <a:ext cx="8475778" cy="5706361"/>
            <a:chOff x="323528" y="188640"/>
            <a:chExt cx="8475778" cy="5706361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323528" y="188640"/>
              <a:ext cx="8475778" cy="5706361"/>
              <a:chOff x="323528" y="188640"/>
              <a:chExt cx="8475778" cy="5706361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539552" y="188640"/>
                <a:ext cx="8208912" cy="4318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การรายงานดำเนินการทางวินัยไม่ร้ายแรงกรณีแต่งตั้ง</a:t>
                </a:r>
                <a:r>
                  <a:rPr kumimoji="0" lang="th-TH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คณะกรรมการสอบ</a:t>
                </a:r>
                <a:r>
                  <a:rPr kumimoji="0" lang="th-TH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วินัยไม่ร้ายแรงก่อนวันที่ 3 เม.ย. 60</a:t>
                </a:r>
                <a:endPara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7380312" y="4293096"/>
                <a:ext cx="1368152" cy="935012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ศึกษาธิการจังหวัด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3738423" y="4303003"/>
                <a:ext cx="1121609" cy="46750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กศจ</a:t>
                </a: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3202255" y="1124744"/>
                <a:ext cx="1988890" cy="701259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สั่งลงโทษภาคทัณฑ์ ตัดเงินเดือน หรือลดเงินเดือน/สั่งยุติเรื่องหรืองดโทษ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3666415" y="5430920"/>
                <a:ext cx="1121609" cy="425197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เลขา </a:t>
                </a:r>
                <a:r>
                  <a:rPr kumimoji="0" lang="th-TH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สพฐ</a:t>
                </a: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3" name="สี่เหลี่ยมผืนผ้า 12"/>
              <p:cNvSpPr/>
              <p:nvPr/>
            </p:nvSpPr>
            <p:spPr>
              <a:xfrm>
                <a:off x="1824857" y="4329646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323528" y="952716"/>
                <a:ext cx="1872208" cy="935012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ผู้สั่งแต่งตั้งคณะกรรมการสอบสวน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ผอ.รร</a:t>
                </a: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./ผอ.</a:t>
                </a: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สพท</a:t>
                </a: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152188" y="2109784"/>
                <a:ext cx="1036663" cy="576064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ผอ.รร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524891" y="2132856"/>
                <a:ext cx="1036663" cy="576064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ผอ.</a:t>
                </a:r>
                <a:r>
                  <a:rPr kumimoji="0" lang="th-TH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สพท</a:t>
                </a: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.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7287138" y="3282352"/>
                <a:ext cx="1512168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พิจารณาตามอำนาจหน้าที่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5364088" y="4303003"/>
                <a:ext cx="1512168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เพื่อตรวจสอบสำนวนและเสนอความเห็น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19" name="ลูกศรเชื่อมต่อแบบตรง 18"/>
              <p:cNvCxnSpPr/>
              <p:nvPr/>
            </p:nvCxnSpPr>
            <p:spPr>
              <a:xfrm>
                <a:off x="2195736" y="1484784"/>
                <a:ext cx="100651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0" name="ลูกศรเชื่อมต่อแบบตรง 19"/>
              <p:cNvCxnSpPr/>
              <p:nvPr/>
            </p:nvCxnSpPr>
            <p:spPr>
              <a:xfrm>
                <a:off x="6188851" y="2420888"/>
                <a:ext cx="133604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1" name="สี่เหลี่ยมผืนผ้า 20"/>
              <p:cNvSpPr/>
              <p:nvPr/>
            </p:nvSpPr>
            <p:spPr>
              <a:xfrm>
                <a:off x="6444208" y="2198013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22" name="ลูกศรเชื่อมต่อแบบตรง 21"/>
              <p:cNvCxnSpPr/>
              <p:nvPr/>
            </p:nvCxnSpPr>
            <p:spPr>
              <a:xfrm>
                <a:off x="8028384" y="2708920"/>
                <a:ext cx="0" cy="5734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3" name="สี่เหลี่ยมผืนผ้า 22"/>
              <p:cNvSpPr/>
              <p:nvPr/>
            </p:nvSpPr>
            <p:spPr>
              <a:xfrm>
                <a:off x="7954144" y="2846085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24" name="ตัวเชื่อมต่อตรง 23"/>
              <p:cNvCxnSpPr/>
              <p:nvPr/>
            </p:nvCxnSpPr>
            <p:spPr>
              <a:xfrm>
                <a:off x="5191145" y="1412776"/>
                <a:ext cx="1757119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5" name="ตัวเชื่อมต่อตรง 24"/>
              <p:cNvCxnSpPr/>
              <p:nvPr/>
            </p:nvCxnSpPr>
            <p:spPr>
              <a:xfrm>
                <a:off x="5796136" y="1772816"/>
                <a:ext cx="223224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6" name="ตัวเชื่อมต่อตรง 25"/>
              <p:cNvCxnSpPr/>
              <p:nvPr/>
            </p:nvCxnSpPr>
            <p:spPr>
              <a:xfrm>
                <a:off x="6948264" y="1420222"/>
                <a:ext cx="0" cy="35259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7" name="ตัวเชื่อมต่อตรง 26"/>
              <p:cNvCxnSpPr/>
              <p:nvPr/>
            </p:nvCxnSpPr>
            <p:spPr>
              <a:xfrm>
                <a:off x="5796136" y="1772816"/>
                <a:ext cx="0" cy="33696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8028384" y="1772816"/>
                <a:ext cx="0" cy="33696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5580112" y="1117893"/>
                <a:ext cx="2087116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พิจารณาว่าใครเป็นผู้สั่งแต่งตั้งคณะกรรมการสอบสวน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0" name="สี่เหลี่ยมผืนผ้า 29"/>
              <p:cNvSpPr/>
              <p:nvPr/>
            </p:nvSpPr>
            <p:spPr>
              <a:xfrm>
                <a:off x="2322195" y="1261909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31" name="ลูกศรเชื่อมต่อแบบตรง 30"/>
              <p:cNvCxnSpPr/>
              <p:nvPr/>
            </p:nvCxnSpPr>
            <p:spPr>
              <a:xfrm>
                <a:off x="8043222" y="3734761"/>
                <a:ext cx="0" cy="5734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2" name="สี่เหลี่ยมผืนผ้า 31"/>
              <p:cNvSpPr/>
              <p:nvPr/>
            </p:nvSpPr>
            <p:spPr>
              <a:xfrm>
                <a:off x="7954144" y="3789040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33" name="ลูกศรเชื่อมต่อแบบตรง 32"/>
              <p:cNvCxnSpPr>
                <a:endCxn id="18" idx="3"/>
              </p:cNvCxnSpPr>
              <p:nvPr/>
            </p:nvCxnSpPr>
            <p:spPr>
              <a:xfrm flipH="1">
                <a:off x="6876256" y="4536756"/>
                <a:ext cx="50405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ลูกศรเชื่อมต่อแบบตรง 33"/>
              <p:cNvCxnSpPr>
                <a:stCxn id="18" idx="1"/>
                <a:endCxn id="10" idx="3"/>
              </p:cNvCxnSpPr>
              <p:nvPr/>
            </p:nvCxnSpPr>
            <p:spPr>
              <a:xfrm flipH="1">
                <a:off x="4860032" y="4536756"/>
                <a:ext cx="50405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5" name="ลูกศรเชื่อมต่อแบบตรง 34"/>
              <p:cNvCxnSpPr/>
              <p:nvPr/>
            </p:nvCxnSpPr>
            <p:spPr>
              <a:xfrm flipH="1">
                <a:off x="3234367" y="4536756"/>
                <a:ext cx="50405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6" name="ตัวเชื่อมต่อตรง 35"/>
              <p:cNvCxnSpPr/>
              <p:nvPr/>
            </p:nvCxnSpPr>
            <p:spPr>
              <a:xfrm>
                <a:off x="2411760" y="4797152"/>
                <a:ext cx="0" cy="21602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7" name="ลูกศรเชื่อมต่อแบบตรง 36"/>
              <p:cNvCxnSpPr/>
              <p:nvPr/>
            </p:nvCxnSpPr>
            <p:spPr>
              <a:xfrm>
                <a:off x="2411760" y="5013176"/>
                <a:ext cx="496855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8" name="สี่เหลี่ยมผืนผ้า 37"/>
              <p:cNvSpPr/>
              <p:nvPr/>
            </p:nvSpPr>
            <p:spPr>
              <a:xfrm>
                <a:off x="6802016" y="4286245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39" name="สี่เหลี่ยมผืนผ้า 38"/>
              <p:cNvSpPr/>
              <p:nvPr/>
            </p:nvSpPr>
            <p:spPr>
              <a:xfrm>
                <a:off x="4716016" y="4293096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นำเสนอ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40" name="สี่เหลี่ยมผืนผ้า 39"/>
              <p:cNvSpPr/>
              <p:nvPr/>
            </p:nvSpPr>
            <p:spPr>
              <a:xfrm>
                <a:off x="3131840" y="4293096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41" name="สี่เหลี่ยมผืนผ้า 40"/>
              <p:cNvSpPr/>
              <p:nvPr/>
            </p:nvSpPr>
            <p:spPr>
              <a:xfrm>
                <a:off x="4641776" y="4790301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เมื่อมีมติแล้ว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42" name="ตัวเชื่อมต่อตรง 41"/>
              <p:cNvCxnSpPr/>
              <p:nvPr/>
            </p:nvCxnSpPr>
            <p:spPr>
              <a:xfrm>
                <a:off x="7380312" y="5228108"/>
                <a:ext cx="0" cy="43314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" name="สี่เหลี่ยมผืนผ้า 42"/>
              <p:cNvSpPr/>
              <p:nvPr/>
            </p:nvSpPr>
            <p:spPr>
              <a:xfrm>
                <a:off x="5411270" y="5409766"/>
                <a:ext cx="1368152" cy="467506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ดำเนินการตามมติ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44" name="สี่เหลี่ยมผืนผ้า 43"/>
              <p:cNvSpPr/>
              <p:nvPr/>
            </p:nvSpPr>
            <p:spPr>
              <a:xfrm>
                <a:off x="1666594" y="5427495"/>
                <a:ext cx="1409510" cy="46750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พิจารณารายงาน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การดำเนินการทางวินัย</a:t>
                </a:r>
                <a:endPara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cxnSp>
            <p:nvCxnSpPr>
              <p:cNvPr id="45" name="ลูกศรเชื่อมต่อแบบตรง 44"/>
              <p:cNvCxnSpPr>
                <a:endCxn id="43" idx="3"/>
              </p:cNvCxnSpPr>
              <p:nvPr/>
            </p:nvCxnSpPr>
            <p:spPr>
              <a:xfrm flipH="1">
                <a:off x="6779422" y="5643519"/>
                <a:ext cx="6008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6" name="ลูกศรเชื่อมต่อแบบตรง 45"/>
              <p:cNvCxnSpPr/>
              <p:nvPr/>
            </p:nvCxnSpPr>
            <p:spPr>
              <a:xfrm flipH="1">
                <a:off x="4810380" y="5643218"/>
                <a:ext cx="6008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7" name="ลูกศรเชื่อมต่อแบบตรง 46"/>
              <p:cNvCxnSpPr/>
              <p:nvPr/>
            </p:nvCxnSpPr>
            <p:spPr>
              <a:xfrm flipH="1">
                <a:off x="3059832" y="5661248"/>
                <a:ext cx="6008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8" name="สี่เหลี่ยมผืนผ้า 47"/>
              <p:cNvSpPr/>
              <p:nvPr/>
            </p:nvSpPr>
            <p:spPr>
              <a:xfrm>
                <a:off x="4716016" y="5373216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รายงาน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49" name="สี่เหลี่ยมผืนผ้า 48"/>
              <p:cNvSpPr/>
              <p:nvPr/>
            </p:nvSpPr>
            <p:spPr>
              <a:xfrm>
                <a:off x="6730008" y="5373216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ดำเนินการ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  <p:sp>
            <p:nvSpPr>
              <p:cNvPr id="50" name="สี่เหลี่ยมผืนผ้า 49"/>
              <p:cNvSpPr/>
              <p:nvPr/>
            </p:nvSpPr>
            <p:spPr>
              <a:xfrm>
                <a:off x="2987824" y="5373216"/>
                <a:ext cx="722312" cy="2948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1" i="0" u="none" strike="noStrike" kern="0" cap="none" spc="-8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IT๙" pitchFamily="34" charset="-34"/>
                    <a:ea typeface="+mn-ea"/>
                    <a:cs typeface="TH SarabunIT๙" pitchFamily="34" charset="-34"/>
                  </a:rPr>
                  <a:t>พิจารณา</a:t>
                </a:r>
                <a:endPara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endParaRPr>
              </a:p>
            </p:txBody>
          </p:sp>
        </p:grpSp>
        <p:sp>
          <p:nvSpPr>
            <p:cNvPr id="7" name="สี่เหลี่ยมผืนผ้า 6"/>
            <p:cNvSpPr/>
            <p:nvPr/>
          </p:nvSpPr>
          <p:spPr>
            <a:xfrm>
              <a:off x="539552" y="695997"/>
              <a:ext cx="1881708" cy="14731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สังกัดสำนักงานเขตพื้นที่การศึกษา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005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34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2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89091"/>
              </p:ext>
            </p:extLst>
          </p:nvPr>
        </p:nvGraphicFramePr>
        <p:xfrm>
          <a:off x="395536" y="1328152"/>
          <a:ext cx="864096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267674">
                <a:tc>
                  <a:txBody>
                    <a:bodyPr/>
                    <a:lstStyle/>
                    <a:p>
                      <a:endParaRPr lang="th-TH" sz="2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3638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2.2.2 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กรณีสังกัดสำนักงานศึกษาธิการจังหวัด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0914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(1) เมื่อศึกษาธิการจังหวัดสั่งยุติเรื่องหรืองดโทษแล้ว ให้รายงานการดำเนินการทางวินัย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ต่อปลัดกระทรวงศึกษาธิการ เมื่อปลัดกระทรวงศึกษาธิการดำเนินการตามอำนาจหน้าที่แล้ว ให้นำเสนอความเห็น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 อ.ก.ค.ศ. ที่ ก.ค.ศ. ตั้ง พิจารณารายงานการดำเนินการทางวินัย เมื่อ อ.ก.ค.ศ. ที่ ก.ค.ศ. ตั้ง พิจารณามีมติเป็นประการใดแล้ว</a:t>
                      </a:r>
                      <a:b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ให้ปลัดกระทรวงศึกษาธิการดำเนินการให้เป็นไปตามมติ อ.ก.ค.ศ. ที่ ก.ค.ศ. ตั้ง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8549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(2) เมื่อปลัดกระทรวงศึกษาธิการสั่งลงโทษภาคทัณฑ์ ตัดเงินเดือน หรือลดเงินเดือนแล้ว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ให้ปลัดกระทรวงศึกษาธิการนำเสนอ อ.ก.ค.ศ. ที่ ก.ค.ศ. ตั้ง พิจารณารายงานการดำเนินการทางวินัย เมื่อ อ.ก.ค.ศ. ที่ ก.ค.ศ. ตั้ง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พิจารณามีมติเป็นประการใดแล้ว ให้ปลัดกระทรวงศึกษาธิการดำเนินการให้เป็นไปตามมติ อ.ก.ค.ศ. ที่ ก.ค.ศ. ตั้ง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81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01316" y="188640"/>
            <a:ext cx="8247148" cy="5832648"/>
            <a:chOff x="501316" y="188640"/>
            <a:chExt cx="8247148" cy="5832648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539552" y="188640"/>
              <a:ext cx="8208912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การรายงานดำเนินการทางวินัยไม่ร้ายแรงกรณีแต่งตั้ง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วินัยไม่ร้ายแรงตั้งแต่วันที่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539552" y="981820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860032" y="989443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51820" y="3789040"/>
              <a:ext cx="1692188" cy="576064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สั่งภาคทัณฑ์/สั่งตัดเงินเดือน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/สั่งลดเงินเดือน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699792" y="980728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907704" y="9807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6762759" y="2060848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อ.ก.ค.ศ. ที่ ก.ค.ศ. ตั้ง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762890" y="981820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ดำเนินการตามอำนาจหน้าที่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2699792" y="2060848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15" name="ลูกศรเชื่อมต่อแบบตรง 14"/>
            <p:cNvCxnSpPr>
              <a:endCxn id="10" idx="1"/>
            </p:cNvCxnSpPr>
            <p:nvPr/>
          </p:nvCxnSpPr>
          <p:spPr>
            <a:xfrm>
              <a:off x="1907704" y="1214481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ลูกศรเชื่อมต่อแบบตรง 15"/>
            <p:cNvCxnSpPr/>
            <p:nvPr/>
          </p:nvCxnSpPr>
          <p:spPr>
            <a:xfrm>
              <a:off x="4067944" y="1214481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ลูกศรเชื่อมต่อแบบตรง 16"/>
            <p:cNvCxnSpPr/>
            <p:nvPr/>
          </p:nvCxnSpPr>
          <p:spPr>
            <a:xfrm>
              <a:off x="5981641" y="1230067"/>
              <a:ext cx="7920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สี่เหลี่ยมผืนผ้า 17"/>
            <p:cNvSpPr/>
            <p:nvPr/>
          </p:nvSpPr>
          <p:spPr>
            <a:xfrm>
              <a:off x="4065712" y="9807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937920" y="98072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พิจารณา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7164288" y="1593684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เสนอความเห็น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5652120" y="4581128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683568" y="5553782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ดำเนินการตามมติ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23" name="ลูกศรเชื่อมต่อแบบตรง 22"/>
            <p:cNvCxnSpPr/>
            <p:nvPr/>
          </p:nvCxnSpPr>
          <p:spPr>
            <a:xfrm flipH="1">
              <a:off x="1636505" y="5327139"/>
              <a:ext cx="4656811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4" name="สี่เหลี่ยมผืนผ้า 23"/>
            <p:cNvSpPr/>
            <p:nvPr/>
          </p:nvSpPr>
          <p:spPr>
            <a:xfrm>
              <a:off x="3707904" y="5114883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4. เมื่อมีมติแล้ว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501316" y="466743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200" b="1" kern="0" spc="-80" noProof="0" dirty="0" smtClean="0">
                  <a:solidFill>
                    <a:sysClr val="windowText" lastClr="000000"/>
                  </a:solidFill>
                  <a:latin typeface="TH SarabunIT๙" pitchFamily="34" charset="-34"/>
                  <a:cs typeface="TH SarabunIT๙" pitchFamily="34" charset="-34"/>
                </a:rPr>
                <a:t>5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26" name="ตัวเชื่อมต่อตรง 25"/>
            <p:cNvCxnSpPr/>
            <p:nvPr/>
          </p:nvCxnSpPr>
          <p:spPr>
            <a:xfrm>
              <a:off x="611560" y="2996952"/>
              <a:ext cx="79208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" name="สี่เหลี่ยมผืนผ้า 26"/>
            <p:cNvSpPr/>
            <p:nvPr/>
          </p:nvSpPr>
          <p:spPr>
            <a:xfrm>
              <a:off x="539552" y="695997"/>
              <a:ext cx="1881708" cy="14731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สังกัดสำนักงานศึกษาธิการจังหวัด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28" name="ลูกศรเชื่อมต่อแบบตรง 27"/>
            <p:cNvCxnSpPr/>
            <p:nvPr/>
          </p:nvCxnSpPr>
          <p:spPr>
            <a:xfrm>
              <a:off x="7380312" y="1449326"/>
              <a:ext cx="0" cy="60467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9" name="สี่เหลี่ยมผืนผ้า 28"/>
            <p:cNvSpPr/>
            <p:nvPr/>
          </p:nvSpPr>
          <p:spPr>
            <a:xfrm>
              <a:off x="4716016" y="2060848"/>
              <a:ext cx="1409510" cy="46750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พิจารณารายงาน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30" name="ลูกศรเชื่อมต่อแบบตรง 29"/>
            <p:cNvCxnSpPr/>
            <p:nvPr/>
          </p:nvCxnSpPr>
          <p:spPr>
            <a:xfrm flipH="1">
              <a:off x="6134041" y="2276872"/>
              <a:ext cx="6396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1" name="สี่เหลี่ยมผืนผ้า 30"/>
            <p:cNvSpPr/>
            <p:nvPr/>
          </p:nvSpPr>
          <p:spPr>
            <a:xfrm>
              <a:off x="6090320" y="2053997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32" name="ลูกศรเชื่อมต่อแบบตรง 31"/>
            <p:cNvCxnSpPr/>
            <p:nvPr/>
          </p:nvCxnSpPr>
          <p:spPr>
            <a:xfrm flipV="1">
              <a:off x="5573236" y="1456949"/>
              <a:ext cx="0" cy="5970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3" name="สี่เหลี่ยมผืนผ้า 32"/>
            <p:cNvSpPr/>
            <p:nvPr/>
          </p:nvSpPr>
          <p:spPr>
            <a:xfrm>
              <a:off x="5436096" y="1556792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พิจารณามีมติแล้ว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34" name="ลูกศรเชื่อมต่อแบบตรง 33"/>
            <p:cNvCxnSpPr/>
            <p:nvPr/>
          </p:nvCxnSpPr>
          <p:spPr>
            <a:xfrm flipH="1">
              <a:off x="4065712" y="1456949"/>
              <a:ext cx="794320" cy="5970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5" name="สี่เหลี่ยมผืนผ้า 34"/>
            <p:cNvSpPr/>
            <p:nvPr/>
          </p:nvSpPr>
          <p:spPr>
            <a:xfrm rot="19395108">
              <a:off x="3806177" y="1512111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200" b="1" kern="0" spc="-80" dirty="0" smtClean="0">
                  <a:solidFill>
                    <a:sysClr val="windowText" lastClr="000000"/>
                  </a:solidFill>
                  <a:latin typeface="TH SarabunIT๙" pitchFamily="34" charset="-34"/>
                  <a:cs typeface="TH SarabunIT๙" pitchFamily="34" charset="-34"/>
                </a:rPr>
                <a:t>7.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755576" y="3753582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ปลัด ศธ.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37" name="สี่เหลี่ยมผืนผ้า 36"/>
            <p:cNvSpPr/>
            <p:nvPr/>
          </p:nvSpPr>
          <p:spPr>
            <a:xfrm>
              <a:off x="5754647" y="3789040"/>
              <a:ext cx="1121609" cy="467506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อ.ก.ค.ศ. ที่ ก.ค.ศ. ตั้ง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38" name="ลูกศรเชื่อมต่อแบบตรง 37"/>
            <p:cNvCxnSpPr/>
            <p:nvPr/>
          </p:nvCxnSpPr>
          <p:spPr>
            <a:xfrm>
              <a:off x="6300192" y="4256546"/>
              <a:ext cx="0" cy="32458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ตัวเชื่อมต่อตรง 38"/>
            <p:cNvCxnSpPr/>
            <p:nvPr/>
          </p:nvCxnSpPr>
          <p:spPr>
            <a:xfrm>
              <a:off x="6300192" y="5048634"/>
              <a:ext cx="0" cy="2891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" name="ลูกศรเชื่อมต่อแบบตรง 39"/>
            <p:cNvCxnSpPr/>
            <p:nvPr/>
          </p:nvCxnSpPr>
          <p:spPr>
            <a:xfrm>
              <a:off x="1877185" y="4005064"/>
              <a:ext cx="107463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ลูกศรเชื่อมต่อแบบตรง 40"/>
            <p:cNvCxnSpPr/>
            <p:nvPr/>
          </p:nvCxnSpPr>
          <p:spPr>
            <a:xfrm>
              <a:off x="4644008" y="4005064"/>
              <a:ext cx="1110639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ลูกศรเชื่อมต่อแบบตรง 41"/>
            <p:cNvCxnSpPr/>
            <p:nvPr/>
          </p:nvCxnSpPr>
          <p:spPr>
            <a:xfrm flipV="1">
              <a:off x="1636505" y="4221088"/>
              <a:ext cx="0" cy="110605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ลูกศรเชื่อมต่อแบบตรง 42"/>
            <p:cNvCxnSpPr/>
            <p:nvPr/>
          </p:nvCxnSpPr>
          <p:spPr>
            <a:xfrm>
              <a:off x="1187624" y="4221088"/>
              <a:ext cx="0" cy="13326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4" name="สี่เหลี่ยมผืนผ้า 43"/>
            <p:cNvSpPr/>
            <p:nvPr/>
          </p:nvSpPr>
          <p:spPr>
            <a:xfrm>
              <a:off x="6242720" y="428624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200" b="1" kern="0" spc="-80" dirty="0" smtClean="0">
                  <a:solidFill>
                    <a:sysClr val="windowText" lastClr="000000"/>
                  </a:solidFill>
                  <a:latin typeface="TH SarabunIT๙" pitchFamily="34" charset="-34"/>
                  <a:cs typeface="TH SarabunIT๙" pitchFamily="34" charset="-34"/>
                </a:rPr>
                <a:t>3.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4785792" y="378218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รายงาน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1979712" y="378218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658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36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404664"/>
            <a:ext cx="8136904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ประเด็น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 3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endParaRPr lang="th-TH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กรณีคณะกรรมการ ป.ป.ช. ชี้มูลความผิด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วินัยอย่างร้ายแรง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ตามมาตรา 93 แห่งพระราชบัญญัติประกอบรัฐธรรมนูญว่าด้วยการป้องกันและปราบปรามการทุจริต พ.ศ. 2542</a:t>
            </a:r>
            <a:endParaRPr lang="th-TH" b="1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4719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37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497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3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75440"/>
              </p:ext>
            </p:extLst>
          </p:nvPr>
        </p:nvGraphicFramePr>
        <p:xfrm>
          <a:off x="251520" y="1087760"/>
          <a:ext cx="8640960" cy="2413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1. </a:t>
                      </a:r>
                      <a:r>
                        <a:rPr kumimoji="0" lang="th-TH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ในสังกัดสำนักงานเขตพื้นที่การศึกษา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หากผู้อำนวยการสำนักงานเขตพื้นที่การศึกษาได้รับ</a:t>
                      </a:r>
                      <a:r>
                        <a:rPr kumimoji="0" lang="th-TH" sz="24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เรื่องจาก ป.ป.ช. ก็ให้ผู้อำนวยการสำนักงานเขตพื้นที่การศึกษารายงานพร้อมส่งเรื่องให้ศึกษาธิการจังหวัด</a:t>
                      </a:r>
                      <a:br>
                        <a:rPr kumimoji="0" lang="th-TH" sz="24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พิจารณามีความเห็นว่าควรลงโทษสถานใด แล้วนำเสนอความเห็นต่อ </a:t>
                      </a:r>
                      <a:r>
                        <a:rPr kumimoji="0"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เพื่อพิจารณาโทษ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4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เมื่อ </a:t>
                      </a:r>
                      <a:r>
                        <a:rPr kumimoji="0" lang="th-TH" sz="2400" b="1" kern="1200" spc="-1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400" b="1" kern="1200" spc="-1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มีมติประการใดแล้ว ให้ศึกษาธิการจังหวัด</a:t>
                      </a:r>
                      <a:r>
                        <a:rPr kumimoji="0" lang="th-TH" sz="24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ออกคำสั่งลงโทษหรือดำเนินการให้เป็นไปตามมตินั้น </a:t>
                      </a:r>
                      <a:br>
                        <a:rPr kumimoji="0" lang="th-TH" sz="24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4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แล้วรายงาน ก.ค.ศ. พิจารณาต่อไป </a:t>
                      </a:r>
                      <a:endParaRPr lang="th-TH" sz="2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376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38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497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3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85121"/>
              </p:ext>
            </p:extLst>
          </p:nvPr>
        </p:nvGraphicFramePr>
        <p:xfrm>
          <a:off x="251520" y="1087760"/>
          <a:ext cx="8640960" cy="1864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ในสังกัดสำนักงานศึกษาธิการจังหวัด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หากศึกษาธิการจังหวัดได้รับเรื่องจาก ป.ป.ช. ก็ให้ศึกษาธิการจังหวัดรายงานพร้อมส่งเรื่องให้ปลัดกระทรวงศึกษาธิการพิจารณามีความเห็นว่าควรลงโทษสถานใด แล้วนำเสนอความเห็น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pc="-19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ต่อ อ.ก.ค.ศ. ที่ ก.ค.ศ. ตั้ง เพื่อพิจารณาโทษ เมื่อ อ.ก.ค.ศ. ที่ ก.ค.ศ. ตั้ง มีมติประการใดแล้ว ให้ปลัดกระทรวงศึกษาธิการ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ออกคำสั่งลงโทษหรือดำเนินการให้เป็นไปตามมตินั้น แล้วรายงาน ก.ค.ศ. พิจารณาต่อไป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701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39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404664"/>
            <a:ext cx="8136904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ประเด็น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 4</a:t>
            </a:r>
            <a:endParaRPr lang="th-TH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การอุทธรณ์คำสั่งลงโทษ</a:t>
            </a:r>
            <a:endParaRPr lang="th-TH" b="1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165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4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771104"/>
            <a:ext cx="8229600" cy="12177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การดำเนินการทางวินัย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ของข้าราชการครูและบุคลากรทางการศึกษา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ที่สั่งแต่งตั้งคณะกรรมการสอบสวนวินัยก่อนวันที่ 3 เม.ย. 2560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53350"/>
              </p:ext>
            </p:extLst>
          </p:nvPr>
        </p:nvGraphicFramePr>
        <p:xfrm>
          <a:off x="251520" y="1988840"/>
          <a:ext cx="8640960" cy="1474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337376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lang="th-TH" sz="2400" b="1" spc="-130" dirty="0" smtClean="0">
                          <a:latin typeface="TH SarabunIT๙" pitchFamily="34" charset="-34"/>
                          <a:cs typeface="TH SarabunIT๙" pitchFamily="34" charset="-34"/>
                        </a:rPr>
                        <a:t>1.1 </a:t>
                      </a:r>
                      <a:r>
                        <a:rPr lang="th-TH" sz="2400" b="1" spc="-13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กรณีที่</a:t>
                      </a:r>
                      <a:r>
                        <a:rPr lang="th-TH" sz="2400" b="1" spc="-13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การสอบสวนยังไม่แล้วเสร็จ</a:t>
                      </a:r>
                      <a:r>
                        <a:rPr lang="th-TH" sz="2400" b="1" spc="-13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ให้คณะกรรมการสอบสวนที่ได้รับแต่งตั้งไว้แล้ว</a:t>
                      </a:r>
                      <a:br>
                        <a:rPr lang="th-TH" sz="2400" b="1" spc="-13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</a:br>
                      <a:r>
                        <a:rPr lang="th-TH" sz="24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ดำเนินการสอบสวนตามกฎหมายต่อไปจนกว่าจะแล้วเสร็จ</a:t>
                      </a:r>
                      <a:endParaRPr lang="th-TH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611560" y="3717032"/>
            <a:ext cx="8064896" cy="2952328"/>
            <a:chOff x="539552" y="1916832"/>
            <a:chExt cx="8064896" cy="2952328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539552" y="2204864"/>
              <a:ext cx="1800200" cy="1151930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ผู้มีอำนาจสั่งแต่งตั้งคณะกรรมการสอบสวน </a:t>
              </a:r>
              <a:r>
                <a:rPr lang="th-TH" sz="20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ตามมาตรา 53 เดิม)</a:t>
              </a:r>
            </a:p>
            <a:p>
              <a:pPr algn="ctr"/>
              <a:r>
                <a:rPr lang="th-TH" sz="20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ผอ.รร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./ผอ.</a:t>
              </a:r>
              <a:r>
                <a:rPr lang="th-TH" sz="20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สพท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.</a:t>
              </a:r>
              <a:endParaRPr lang="th-TH" sz="20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131840" y="2204864"/>
              <a:ext cx="1764209" cy="115193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pc="-60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คณะกรรมการสอบสวน</a:t>
              </a:r>
              <a:endParaRPr lang="th-TH" sz="2000" b="1" spc="-60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6840239" y="2250303"/>
              <a:ext cx="1764209" cy="115193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ดำเนินการสอบสวน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ตามกฎหมายต่อไป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จนกว่าจะแล้วเสร็จ</a:t>
              </a:r>
              <a:endParaRPr lang="th-TH" sz="20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2339752" y="2780928"/>
              <a:ext cx="7920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ลูกศรเชื่อมต่อแบบตรง 11"/>
            <p:cNvCxnSpPr/>
            <p:nvPr/>
          </p:nvCxnSpPr>
          <p:spPr>
            <a:xfrm>
              <a:off x="4896049" y="2780928"/>
              <a:ext cx="194419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สี่เหลี่ยมผืนผ้า 12"/>
            <p:cNvSpPr/>
            <p:nvPr/>
          </p:nvSpPr>
          <p:spPr>
            <a:xfrm>
              <a:off x="2051720" y="2348880"/>
              <a:ext cx="122413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แต่งตั้ง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cxnSp>
          <p:nvCxnSpPr>
            <p:cNvPr id="14" name="ตัวเชื่อมต่อตรง 13"/>
            <p:cNvCxnSpPr/>
            <p:nvPr/>
          </p:nvCxnSpPr>
          <p:spPr>
            <a:xfrm>
              <a:off x="6300192" y="1916832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สี่เหลี่ยมผืนผ้า 14"/>
            <p:cNvSpPr/>
            <p:nvPr/>
          </p:nvSpPr>
          <p:spPr>
            <a:xfrm>
              <a:off x="4860032" y="2348880"/>
              <a:ext cx="1368152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อยู่ระหว่างการสอบสวน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508104" y="4221088"/>
              <a:ext cx="1728192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3 เม.ย. 60</a:t>
              </a:r>
              <a:endParaRPr lang="th-TH" sz="2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573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40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497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4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58897"/>
              </p:ext>
            </p:extLst>
          </p:nvPr>
        </p:nvGraphicFramePr>
        <p:xfrm>
          <a:off x="251520" y="1087760"/>
          <a:ext cx="8640960" cy="3732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410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การอุทธรณ์คำสั่งลงโทษวินัยไม่ร้ายแรง</a:t>
                      </a:r>
                      <a:endParaRPr lang="th-TH" sz="2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0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lang="th-TH" sz="2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   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1.1 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กรณีสังกัดสำนักงานเขตพื้นที่การศึกษา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lang="th-TH" sz="24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1.1.1 กรณีถูกแต่งตั้งกรรมการสอบสวนวินัยไม่ร้ายแรง เมื่อผู้บังคับบัญชาสั่งลงโทษแล้ว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ให้อุทธรณ์ต่อ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ตามมาตรา 121 และเมื่อ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พิจารณาอุทธรณ์แล้วมีมติเป็นประการใด ให้ศึกษาธิการจังหวัด </a:t>
                      </a:r>
                      <a:r>
                        <a:rPr kumimoji="0" lang="th-TH" sz="2000" b="1" kern="120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ดำเนินการ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ให้เป็นไปตามมติ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กรณีเช่นนี้ผู้อุทธรณ์จะอุทธรณ์ต่อไปอีกมิได้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1.1.2 กรณีถูกตั้งกรรมการสอบสวนวินัยอย่างร้ายแรงแล้วผู้บังคับบัญชาสั่งลงโทษวินัยไม่ร้ายแรง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ให้อุทธรณ์ต่อ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แต่หาก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มีการเพิ่มโทษเป็นปลดออกหรือไล่ออกจากราชการ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ผู้อุทธรณ์มีสิทธิอุทธรณ์ต่อ ก.ค.ศ.</a:t>
                      </a:r>
                      <a:b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ได้อีกชั้นหนึ่ง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590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41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497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4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59507"/>
              </p:ext>
            </p:extLst>
          </p:nvPr>
        </p:nvGraphicFramePr>
        <p:xfrm>
          <a:off x="251520" y="1087760"/>
          <a:ext cx="8640960" cy="3453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410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lang="th-TH" sz="2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1.2 กรณีสังกัดสำนักงานศึกษาธิการจังหวัด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lang="th-TH" sz="24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.1 กรณีถูกแต่งตั้งกรรมการสอบสวนวินัยไม่ร้ายแรง เมื่อผู้บังคับบัญชาสั่งลงโทษแล้ว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ให้อุทธรณ์ต่อ อ.ก.ค.ศ. ที่ ก.ค.ศ. ตั้ง ตามมาตรา 121 และเมื่อ อ.ก.ค.ศ. ที่ ก.ค.ศ. ตั้ง พิจารณาอุทธรณ์แล้ว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มีมติเป็นประการใด ให้ปลัดกระทรวงศึกษาธิการ สั่งการให้เป็นไปตามมติ อ.ก.ค.ศ. ที่ ก.ค.ศ. ตั้ง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กรณีเช่นนี้ผู้อุทธรณ์</a:t>
                      </a:r>
                      <a:b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จะอุทธรณ์ต่อไปอีกมิได้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0918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.2 กรณีถูกตั้งกรรมการสอบสวนวินัยอย่างร้ายแรงแล้วผู้บังคับบัญชาสั่งลงโทษ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ไม่ร้ายแรงให้อุทธรณ์ต่อ อ.ก.ค.ศ. ที่ ก.ค.ศ. ตั้ง แต่หาก อ.ก.ค.ศ. ที่ ก.ค.ศ. ตั้ง มีการเพิ่มโทษเป็นปลดออก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หรือไล่ออกจากราชการ ผู้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อุทธรณ์มีสิทธิอุทธรณ์ต่อ ก.ค.ศ. ได้อีกชั้นหนึ่ง</a:t>
                      </a:r>
                      <a:endParaRPr lang="th-TH" sz="2000" b="1" u="sng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76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42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497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4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75812"/>
              </p:ext>
            </p:extLst>
          </p:nvPr>
        </p:nvGraphicFramePr>
        <p:xfrm>
          <a:off x="251520" y="1087760"/>
          <a:ext cx="8640960" cy="2344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410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2. การอุทธรณ์คำสั่งลงโทษวินัยอย่างร้ายแรง</a:t>
                      </a:r>
                      <a:endParaRPr lang="th-TH" sz="2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0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lang="th-TH" sz="2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การอุทธรณ์คำสั่งลงโทษวินัยอย่างร้ายแรง ให้อุทธรณ์ต่อ ก.ค.ศ. ตามมาตรา 122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เมื่อ ก.ค.ศ. พิจารณาอุทธรณ์แล้วมีมติเป็นประการใด ให้ศึกษาธิการจังหวัดหรือปลัดกระทรวงศึกษาธิการ แล้วแต่กรณี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สั่งการให้เป็นไปตามมติ ก.ค.ศ. แล้วแจ้งผลการพิจารณาอุทธรณ์ให้ผู้อุทธรณ์และผู้บังคับบัญชาต้นสังกัดทราบ การพิจารณา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 ก.ค.ศ. เป็นที่สุด 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866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43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497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4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12391"/>
              </p:ext>
            </p:extLst>
          </p:nvPr>
        </p:nvGraphicFramePr>
        <p:xfrm>
          <a:off x="251520" y="1087760"/>
          <a:ext cx="8640960" cy="1909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0"/>
              </a:tblGrid>
              <a:tr h="657257">
                <a:tc>
                  <a:txBody>
                    <a:bodyPr/>
                    <a:lstStyle/>
                    <a:p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251935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ถ้าผู้อุทธรณ์ได้รับแจ้งผลการพิจารณาอุทธรณ์แล้ว ไม่เห็นด้วยกับผลการพิจารณา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 </a:t>
                      </a:r>
                      <a:r>
                        <a:rPr kumimoji="0"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หรือ อ.ก.ค.ศ. ที่ ก.ค.ศ. ตั้ง หรือ ก.ค.ศ. แล้วแต่กรณี ผู้อุทธรณ์มีสิทธิฟ้องคดีปกครองต่อ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ศาลปกครองภายใน 90 วัน</a:t>
                      </a:r>
                      <a:endParaRPr lang="th-TH" sz="2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9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7109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  <a:b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3200" b="1" dirty="0" smtClean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323528" y="3369162"/>
            <a:ext cx="8424936" cy="2952328"/>
            <a:chOff x="179512" y="1916832"/>
            <a:chExt cx="8424936" cy="2952328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179512" y="2300687"/>
              <a:ext cx="1728192" cy="102028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ผู้มีอำนาจสั่งแต่งตั้งคณะกรรมการสอบสวน 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(ตามมาตรา 53 เดิม)</a:t>
              </a:r>
            </a:p>
            <a:p>
              <a:pPr algn="ctr"/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ผอ.รร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./ผอ.</a:t>
              </a:r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สพท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.</a:t>
              </a:r>
              <a:endParaRPr lang="th-TH" sz="20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2483769" y="2420888"/>
              <a:ext cx="1512167" cy="79208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spc="-60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คณะกรรมการสอบสวน</a:t>
              </a:r>
              <a:endParaRPr lang="th-TH" sz="1800" b="1" spc="-60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7380312" y="2250303"/>
              <a:ext cx="1224136" cy="96267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การสอบสวนหรือการพิจารณานั้น</a:t>
              </a:r>
            </a:p>
            <a:p>
              <a:pPr algn="ctr"/>
              <a:r>
                <a:rPr lang="th-TH" sz="1600" b="1" dirty="0" smtClean="0">
                  <a:solidFill>
                    <a:srgbClr val="0070C0"/>
                  </a:solidFill>
                  <a:latin typeface="TH SarabunIT๙" pitchFamily="34" charset="-34"/>
                  <a:cs typeface="TH SarabunIT๙" pitchFamily="34" charset="-34"/>
                </a:rPr>
                <a:t>เป็นอันใช้ได้</a:t>
              </a:r>
              <a:endParaRPr lang="th-TH" sz="16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cxnSp>
          <p:nvCxnSpPr>
            <p:cNvPr id="10" name="ลูกศรเชื่อมต่อแบบตรง 9"/>
            <p:cNvCxnSpPr>
              <a:endCxn id="8" idx="1"/>
            </p:cNvCxnSpPr>
            <p:nvPr/>
          </p:nvCxnSpPr>
          <p:spPr>
            <a:xfrm>
              <a:off x="1907704" y="2816932"/>
              <a:ext cx="5760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6228184" y="2780928"/>
              <a:ext cx="115212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สี่เหลี่ยมผืนผ้า 11"/>
            <p:cNvSpPr/>
            <p:nvPr/>
          </p:nvSpPr>
          <p:spPr>
            <a:xfrm>
              <a:off x="1547664" y="2420888"/>
              <a:ext cx="122413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แต่งตั้ง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cxnSp>
          <p:nvCxnSpPr>
            <p:cNvPr id="13" name="ตัวเชื่อมต่อตรง 12"/>
            <p:cNvCxnSpPr/>
            <p:nvPr/>
          </p:nvCxnSpPr>
          <p:spPr>
            <a:xfrm>
              <a:off x="6732240" y="1916832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สี่เหลี่ยมผืนผ้า 13"/>
            <p:cNvSpPr/>
            <p:nvPr/>
          </p:nvSpPr>
          <p:spPr>
            <a:xfrm>
              <a:off x="3635896" y="2420888"/>
              <a:ext cx="1368152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ดำเนินการ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940152" y="4221088"/>
              <a:ext cx="1728192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3 เม.ย. 60</a:t>
              </a:r>
              <a:endParaRPr lang="th-TH" sz="2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4716017" y="2276872"/>
              <a:ext cx="1512167" cy="1080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spc="-60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การสอบสวนเสร็จ</a:t>
              </a:r>
            </a:p>
            <a:p>
              <a:pPr algn="ctr"/>
              <a:r>
                <a:rPr lang="th-TH" sz="1800" b="1" spc="-80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(มีรายงานการสอบสวน)</a:t>
              </a:r>
            </a:p>
            <a:p>
              <a:pPr algn="ctr"/>
              <a:r>
                <a:rPr lang="th-TH" sz="1800" b="1" spc="-80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</a:t>
              </a:r>
            </a:p>
            <a:p>
              <a:pPr algn="ctr"/>
              <a:r>
                <a:rPr lang="th-TH" sz="1800" b="1" spc="-80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การพิจารณาเสร็จ</a:t>
              </a:r>
              <a:endParaRPr lang="th-TH" sz="1800" b="1" spc="-8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cxnSp>
          <p:nvCxnSpPr>
            <p:cNvPr id="17" name="ลูกศรเชื่อมต่อแบบตรง 16"/>
            <p:cNvCxnSpPr>
              <a:stCxn id="8" idx="3"/>
            </p:cNvCxnSpPr>
            <p:nvPr/>
          </p:nvCxnSpPr>
          <p:spPr>
            <a:xfrm flipV="1">
              <a:off x="3995936" y="2816838"/>
              <a:ext cx="720081" cy="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94469"/>
              </p:ext>
            </p:extLst>
          </p:nvPr>
        </p:nvGraphicFramePr>
        <p:xfrm>
          <a:off x="611560" y="1484784"/>
          <a:ext cx="813690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3821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18376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/>
                        <a:t>	</a:t>
                      </a:r>
                      <a:r>
                        <a:rPr lang="th-TH" sz="2400" b="1" spc="-120" dirty="0" smtClean="0">
                          <a:latin typeface="TH SarabunIT๙" pitchFamily="34" charset="-34"/>
                          <a:cs typeface="TH SarabunIT๙" pitchFamily="34" charset="-34"/>
                        </a:rPr>
                        <a:t>1.2 </a:t>
                      </a:r>
                      <a:r>
                        <a:rPr lang="th-TH" sz="2400" b="1" spc="-12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กรณีที่มี</a:t>
                      </a:r>
                      <a:r>
                        <a:rPr lang="th-TH" sz="2400" b="1" spc="-12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การสอบสวนหรือพิจารณาเสร็จไปแล้ว</a:t>
                      </a:r>
                      <a:r>
                        <a:rPr lang="th-TH" sz="2400" b="1" spc="-12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r>
                        <a:rPr lang="th-TH" sz="2400" b="1" u="sng" spc="-120" baseline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ก่อน</a:t>
                      </a:r>
                      <a:r>
                        <a:rPr lang="th-TH" sz="2400" b="1" spc="-12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วันที่คำสั่งหัวหน้าคณะรักษา</a:t>
                      </a:r>
                      <a:r>
                        <a:rPr lang="th-TH" sz="2400" b="1" spc="-10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/>
                      </a:r>
                      <a:br>
                        <a:rPr lang="th-TH" sz="2400" b="1" spc="-10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</a:br>
                      <a:r>
                        <a:rPr lang="th-TH" sz="2400" b="1" spc="-13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ความสงบแห่งชาติ ที่ 19/2560 ลงวันที่ 3 เมษายน พ.ศ. 2560 ใช้บังคับ ให้ถือว่าการสอบสวน</a:t>
                      </a:r>
                      <a:br>
                        <a:rPr lang="th-TH" sz="2400" b="1" spc="-13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</a:br>
                      <a:r>
                        <a:rPr lang="th-TH" sz="2400" b="1" spc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หรือการพิจารณาการดำเนินการทางวินัยนั้นแล้วแต่กรณีเป็นอันใช้ได้</a:t>
                      </a:r>
                      <a:endParaRPr lang="th-TH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2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6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1534"/>
              </p:ext>
            </p:extLst>
          </p:nvPr>
        </p:nvGraphicFramePr>
        <p:xfrm>
          <a:off x="251520" y="1196752"/>
          <a:ext cx="8640960" cy="54806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0"/>
              </a:tblGrid>
              <a:tr h="432048">
                <a:tc>
                  <a:txBody>
                    <a:bodyPr/>
                    <a:lstStyle/>
                    <a:p>
                      <a:pPr algn="thaiDist"/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thaiDist"/>
                      <a:r>
                        <a:rPr lang="th-TH" dirty="0" smtClean="0"/>
                        <a:t>	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1.3 </a:t>
                      </a:r>
                      <a:r>
                        <a:rPr kumimoji="0" lang="th-TH" sz="2400" b="1" u="sng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วินัยอย่างร้ายแรง</a:t>
                      </a:r>
                      <a:r>
                        <a:rPr kumimoji="0" lang="th-TH" sz="2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เมื่อสอบสวนแล้วเสร็จ ให้คณะกรรมการสอบสวนเสนอสำนวนต่อผู้สั่งแต่งตั้งคณะกรรมการสอบสวนเดิม เพื่อตรวจสอบความถูกต้อง แล้ว</a:t>
                      </a:r>
                      <a:r>
                        <a:rPr kumimoji="0" lang="th-TH" sz="2400" b="1" kern="1200" spc="-1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ส่งเรื่องให้ศึกษาธิการ</a:t>
                      </a:r>
                      <a:r>
                        <a:rPr kumimoji="0" lang="th-TH" sz="2400" b="1" kern="1200" spc="-10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จังหวัดพิจารณาสั่งสำนวนตามข้อ 40 ของกฎ ก.ค.ศ. ว่าด้วยการสอบสวนพิจารณา พ.ศ. 2550 </a:t>
                      </a: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ต่อไปดังนี้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3672">
                <a:tc>
                  <a:txBody>
                    <a:bodyPr/>
                    <a:lstStyle/>
                    <a:p>
                      <a:pPr algn="thaiDist"/>
                      <a:r>
                        <a:rPr lang="th-TH" dirty="0" smtClean="0"/>
                        <a:t>	</a:t>
                      </a:r>
                      <a:r>
                        <a:rPr lang="th-TH" sz="2000" dirty="0" smtClean="0"/>
                        <a:t>         </a:t>
                      </a: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1.3.1 กรณีศึกษาธิการจังหวัดและคณะกรรมการสอบสวน เห็นว่า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		  - ควรยุติเรื่องหรืองดโทษ ให้ศึกษาธิการจังหวัดสั่งยุติเรื่องหรืองดโทษ แล้วให้ศึกษาธิการจังหวัดรายงานการดำเนินการทางวินัยต่อไป 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		</a:t>
                      </a:r>
                      <a:r>
                        <a:rPr kumimoji="0" lang="th-TH" sz="2000" b="1" kern="1200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- </a:t>
                      </a: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ควรสั่งลงโทษภาคทัณฑ์ ตัดเงินเดือน หรือลดเงินเดือน ให้ศึกษาธิการจังหวัดส่งเรื่องให้ผู้สั่งแต่งตั้งกรรมการสอบสวนวินัยเดิม สั่งลงโทษภาคทัณฑ์ ตัดเงินเดือน หรือลดเงินเดือน แล้วส่งเรื่องหรือสำนวนให้ศึกษาธิการจังหวัดเพื่อรายงานการดำเนินการทางวินัยต่อไป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3605"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lang="th-TH" sz="20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      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1.3.2 </a:t>
                      </a:r>
                      <a:r>
                        <a:rPr kumimoji="0" lang="th-TH" sz="2000" b="1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กรณีศึกษาธิการจังหวัดหรือคณะกรรมการสอบสวน หรือศึกษาธิการจังหวัดและคณะกรรมการสอบสวน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เห็นว่า เป็นกรณีกระทำผิดวินัยอย่างร้ายแรง ให้ศึกษาธิการจังหวัดมีความเห็นเรื่องโทษว่าสมควรลงโทษปลดออกหรือไล่ออกจากราชการ แล้วเสนอเรื่องให้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พิจารณามีมติ และเมื่อ 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มีมติเป็นประการใดแล้ว ให้ศึกษาธิการจังหวัดสั่งลงโทษหรือดำเนินการให้เป็นไปตามมติ </a:t>
                      </a:r>
                      <a:r>
                        <a:rPr kumimoji="0"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กศจ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 แล้วรายงานการดำเนินการทางวินัยต่อไป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3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7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15" name="กลุ่ม 214"/>
          <p:cNvGrpSpPr/>
          <p:nvPr/>
        </p:nvGrpSpPr>
        <p:grpSpPr>
          <a:xfrm>
            <a:off x="244668" y="188640"/>
            <a:ext cx="8575804" cy="6343555"/>
            <a:chOff x="28644" y="188640"/>
            <a:chExt cx="8575804" cy="6343555"/>
          </a:xfrm>
        </p:grpSpPr>
        <p:sp>
          <p:nvSpPr>
            <p:cNvPr id="216" name="สี่เหลี่ยมผืนผ้า 215"/>
            <p:cNvSpPr/>
            <p:nvPr/>
          </p:nvSpPr>
          <p:spPr>
            <a:xfrm>
              <a:off x="683568" y="188640"/>
              <a:ext cx="7920880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การดำเนินการทางวินัยอย่างร้ายแรงกรณีแต่งตั้ง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คณะกรรมการสอบวินัยอย่าง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ร้ายแรงก่อนวันที่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17" name="สี่เหลี่ยมผืนผ้า 216"/>
            <p:cNvSpPr/>
            <p:nvPr/>
          </p:nvSpPr>
          <p:spPr>
            <a:xfrm>
              <a:off x="2771800" y="1279518"/>
              <a:ext cx="1368152" cy="935012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ผู้มีอำนาจสั่งแต่งตั้ง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(ตามมาตรา 53 เดิม)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ผอ.รร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./ผอ.</a:t>
              </a: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สพท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18" name="สี่เหลี่ยมผืนผ้า 217"/>
            <p:cNvSpPr/>
            <p:nvPr/>
          </p:nvSpPr>
          <p:spPr>
            <a:xfrm>
              <a:off x="4966401" y="1279518"/>
              <a:ext cx="1368152" cy="9350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19" name="สี่เหลี่ยมผืนผ้า 218"/>
            <p:cNvSpPr/>
            <p:nvPr/>
          </p:nvSpPr>
          <p:spPr>
            <a:xfrm>
              <a:off x="7175372" y="154591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สอบสวนแล้วเสร็จ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0" name="สี่เหลี่ยมผืนผ้า 219"/>
            <p:cNvSpPr/>
            <p:nvPr/>
          </p:nvSpPr>
          <p:spPr>
            <a:xfrm>
              <a:off x="2771800" y="3901599"/>
              <a:ext cx="1368152" cy="935012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1" name="สี่เหลี่ยมผืนผ้า 220"/>
            <p:cNvSpPr/>
            <p:nvPr/>
          </p:nvSpPr>
          <p:spPr>
            <a:xfrm>
              <a:off x="5713044" y="4077072"/>
              <a:ext cx="2448272" cy="641221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ศึกษาธิการจังหวัดและคณะกรรมการสอบสวน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 ยุติเรื่องหรืองดโทษ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2" name="สี่เหลี่ยมผืนผ้า 221"/>
            <p:cNvSpPr/>
            <p:nvPr/>
          </p:nvSpPr>
          <p:spPr>
            <a:xfrm>
              <a:off x="5724128" y="2643764"/>
              <a:ext cx="2448272" cy="64122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ศึกษาธิการจังหวัดและคณะกรรมการสอบสวน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เห็นควรลงโทษภาคทัณฑ์ ตัดเงินเดือน หรือลดเงินเดือน</a:t>
              </a:r>
            </a:p>
          </p:txBody>
        </p:sp>
        <p:sp>
          <p:nvSpPr>
            <p:cNvPr id="223" name="สี่เหลี่ยมผืนผ้า 222"/>
            <p:cNvSpPr/>
            <p:nvPr/>
          </p:nvSpPr>
          <p:spPr>
            <a:xfrm>
              <a:off x="2771800" y="2817478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ตรวจสอบความถูกต้อง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ของสำนวนการสอบสวน</a:t>
              </a:r>
            </a:p>
          </p:txBody>
        </p:sp>
        <p:sp>
          <p:nvSpPr>
            <p:cNvPr id="224" name="สี่เหลี่ยมผืนผ้า 223"/>
            <p:cNvSpPr/>
            <p:nvPr/>
          </p:nvSpPr>
          <p:spPr>
            <a:xfrm>
              <a:off x="5704660" y="5445224"/>
              <a:ext cx="2448272" cy="641221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ศึกษาธิการจังหวัดหรือคณะกรรมการสอบสวน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หรือศึกษาธิการจังหวัดและคณะกรรมการสอบสวน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เห็นว่าเป็นการกระทำผิดวินัยอย่างร้ายแรง</a:t>
              </a:r>
            </a:p>
          </p:txBody>
        </p:sp>
        <p:sp>
          <p:nvSpPr>
            <p:cNvPr id="225" name="สี่เหลี่ยมผืนผ้า 224"/>
            <p:cNvSpPr/>
            <p:nvPr/>
          </p:nvSpPr>
          <p:spPr>
            <a:xfrm>
              <a:off x="323528" y="76470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รายงานการดำเนินการทางวินัย</a:t>
              </a:r>
            </a:p>
          </p:txBody>
        </p:sp>
        <p:sp>
          <p:nvSpPr>
            <p:cNvPr id="226" name="สี่เหลี่ยมผืนผ้า 225"/>
            <p:cNvSpPr/>
            <p:nvPr/>
          </p:nvSpPr>
          <p:spPr>
            <a:xfrm>
              <a:off x="4209728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แต่งตั้ง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7" name="สี่เหลี่ยมผืนผ้า 226"/>
            <p:cNvSpPr/>
            <p:nvPr/>
          </p:nvSpPr>
          <p:spPr>
            <a:xfrm>
              <a:off x="6372200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8" name="สี่เหลี่ยมผืนผ้า 227"/>
            <p:cNvSpPr/>
            <p:nvPr/>
          </p:nvSpPr>
          <p:spPr>
            <a:xfrm>
              <a:off x="3347864" y="234888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29" name="สี่เหลี่ยมผืนผ้า 228"/>
            <p:cNvSpPr/>
            <p:nvPr/>
          </p:nvSpPr>
          <p:spPr>
            <a:xfrm>
              <a:off x="5004048" y="692696"/>
              <a:ext cx="136815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เสนอสำนวนการสอบสวนต่อ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0" name="สี่เหลี่ยมผืนผ้า 229"/>
            <p:cNvSpPr/>
            <p:nvPr/>
          </p:nvSpPr>
          <p:spPr>
            <a:xfrm>
              <a:off x="3347864" y="342900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ส่งเรื่องให้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1" name="สี่เหลี่ยมผืนผ้า 230"/>
            <p:cNvSpPr/>
            <p:nvPr/>
          </p:nvSpPr>
          <p:spPr>
            <a:xfrm>
              <a:off x="707828" y="5340637"/>
              <a:ext cx="1121609" cy="4251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กศจ</a:t>
              </a: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2" name="สี่เหลี่ยมผืนผ้า 231"/>
            <p:cNvSpPr/>
            <p:nvPr/>
          </p:nvSpPr>
          <p:spPr>
            <a:xfrm>
              <a:off x="2735796" y="548177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พิจารณาสั่งสำนวน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ตามข้อ 40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3" name="สี่เหลี่ยมผืนผ้า 232"/>
            <p:cNvSpPr/>
            <p:nvPr/>
          </p:nvSpPr>
          <p:spPr>
            <a:xfrm>
              <a:off x="3347864" y="494116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4" name="สี่เหลี่ยมผืนผ้า 233"/>
            <p:cNvSpPr/>
            <p:nvPr/>
          </p:nvSpPr>
          <p:spPr>
            <a:xfrm>
              <a:off x="937248" y="1484784"/>
              <a:ext cx="1260140" cy="50405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สั่งภาคทัณฑ์/สั่งตัดเงินเดือน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/สั่งลดเงินเดือน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5" name="สี่เหลี่ยมผืนผ้า 234"/>
            <p:cNvSpPr/>
            <p:nvPr/>
          </p:nvSpPr>
          <p:spPr>
            <a:xfrm>
              <a:off x="539552" y="3429000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36" name="สี่เหลี่ยมผืนผ้า 235"/>
            <p:cNvSpPr/>
            <p:nvPr/>
          </p:nvSpPr>
          <p:spPr>
            <a:xfrm>
              <a:off x="683568" y="6064689"/>
              <a:ext cx="1170130" cy="467506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มีความเห็นเรื่องโทษ</a:t>
              </a:r>
            </a:p>
          </p:txBody>
        </p:sp>
        <p:cxnSp>
          <p:nvCxnSpPr>
            <p:cNvPr id="237" name="ลูกศรเชื่อมต่อแบบตรง 236"/>
            <p:cNvCxnSpPr/>
            <p:nvPr/>
          </p:nvCxnSpPr>
          <p:spPr>
            <a:xfrm>
              <a:off x="4139952" y="1772816"/>
              <a:ext cx="8264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38" name="ลูกศรเชื่อมต่อแบบตรง 237"/>
            <p:cNvCxnSpPr/>
            <p:nvPr/>
          </p:nvCxnSpPr>
          <p:spPr>
            <a:xfrm>
              <a:off x="6337839" y="1772816"/>
              <a:ext cx="8264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39" name="ตัวเชื่อมต่อตรง 238"/>
            <p:cNvCxnSpPr/>
            <p:nvPr/>
          </p:nvCxnSpPr>
          <p:spPr>
            <a:xfrm>
              <a:off x="3455876" y="980728"/>
              <a:ext cx="421246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0" name="ลูกศรเชื่อมต่อแบบตรง 239"/>
            <p:cNvCxnSpPr/>
            <p:nvPr/>
          </p:nvCxnSpPr>
          <p:spPr>
            <a:xfrm flipV="1">
              <a:off x="7668344" y="987579"/>
              <a:ext cx="0" cy="55833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ลูกศรเชื่อมต่อแบบตรง 240"/>
            <p:cNvCxnSpPr>
              <a:endCxn id="217" idx="0"/>
            </p:cNvCxnSpPr>
            <p:nvPr/>
          </p:nvCxnSpPr>
          <p:spPr>
            <a:xfrm>
              <a:off x="3455876" y="987579"/>
              <a:ext cx="0" cy="29193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2" name="ลูกศรเชื่อมต่อแบบตรง 241"/>
            <p:cNvCxnSpPr/>
            <p:nvPr/>
          </p:nvCxnSpPr>
          <p:spPr>
            <a:xfrm>
              <a:off x="3419872" y="2214530"/>
              <a:ext cx="0" cy="6029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3" name="ลูกศรเชื่อมต่อแบบตรง 242"/>
            <p:cNvCxnSpPr/>
            <p:nvPr/>
          </p:nvCxnSpPr>
          <p:spPr>
            <a:xfrm>
              <a:off x="3419872" y="3284984"/>
              <a:ext cx="0" cy="6029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4" name="ลูกศรเชื่อมต่อแบบตรง 243"/>
            <p:cNvCxnSpPr/>
            <p:nvPr/>
          </p:nvCxnSpPr>
          <p:spPr>
            <a:xfrm>
              <a:off x="3419872" y="4842276"/>
              <a:ext cx="0" cy="6029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5" name="ลูกศรเชื่อมต่อแบบตรง 244"/>
            <p:cNvCxnSpPr/>
            <p:nvPr/>
          </p:nvCxnSpPr>
          <p:spPr>
            <a:xfrm flipH="1">
              <a:off x="8172400" y="2817478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6" name="ลูกศรเชื่อมต่อแบบตรง 245"/>
            <p:cNvCxnSpPr/>
            <p:nvPr/>
          </p:nvCxnSpPr>
          <p:spPr>
            <a:xfrm flipH="1">
              <a:off x="8161316" y="5805264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7" name="ลูกศรเชื่อมต่อแบบตรง 246"/>
            <p:cNvCxnSpPr/>
            <p:nvPr/>
          </p:nvCxnSpPr>
          <p:spPr>
            <a:xfrm flipH="1">
              <a:off x="8161316" y="4365104"/>
              <a:ext cx="3711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48" name="ตัวเชื่อมต่อตรง 247"/>
            <p:cNvCxnSpPr/>
            <p:nvPr/>
          </p:nvCxnSpPr>
          <p:spPr>
            <a:xfrm>
              <a:off x="8543524" y="2817478"/>
              <a:ext cx="0" cy="349184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9" name="ตัวเชื่อมต่อตรง 248"/>
            <p:cNvCxnSpPr/>
            <p:nvPr/>
          </p:nvCxnSpPr>
          <p:spPr>
            <a:xfrm flipH="1">
              <a:off x="3419872" y="6309320"/>
              <a:ext cx="512365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0" name="ตัวเชื่อมต่อตรง 249"/>
            <p:cNvCxnSpPr/>
            <p:nvPr/>
          </p:nvCxnSpPr>
          <p:spPr>
            <a:xfrm>
              <a:off x="3419872" y="5949280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1" name="สี่เหลี่ยมผืนผ้า 250"/>
            <p:cNvSpPr/>
            <p:nvPr/>
          </p:nvSpPr>
          <p:spPr>
            <a:xfrm>
              <a:off x="5076056" y="6237312"/>
              <a:ext cx="1152128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7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 หากมีกรณีดังต่อไปนี้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252" name="ลูกศรเชื่อมต่อแบบตรง 251"/>
            <p:cNvCxnSpPr>
              <a:stCxn id="224" idx="1"/>
              <a:endCxn id="220" idx="3"/>
            </p:cNvCxnSpPr>
            <p:nvPr/>
          </p:nvCxnSpPr>
          <p:spPr>
            <a:xfrm flipH="1" flipV="1">
              <a:off x="4139952" y="4369105"/>
              <a:ext cx="1564708" cy="139673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253" name="ลูกศรเชื่อมต่อแบบตรง 252"/>
            <p:cNvCxnSpPr/>
            <p:nvPr/>
          </p:nvCxnSpPr>
          <p:spPr>
            <a:xfrm flipH="1">
              <a:off x="4139952" y="4365104"/>
              <a:ext cx="1573092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54" name="ลูกศรเชื่อมต่อแบบตรง 253"/>
            <p:cNvCxnSpPr>
              <a:stCxn id="222" idx="1"/>
            </p:cNvCxnSpPr>
            <p:nvPr/>
          </p:nvCxnSpPr>
          <p:spPr>
            <a:xfrm flipH="1" flipV="1">
              <a:off x="4139952" y="2132856"/>
              <a:ext cx="1584176" cy="83151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255" name="ลูกศรเชื่อมต่อแบบตรง 254"/>
            <p:cNvCxnSpPr/>
            <p:nvPr/>
          </p:nvCxnSpPr>
          <p:spPr>
            <a:xfrm flipH="1">
              <a:off x="2197388" y="1762058"/>
              <a:ext cx="57441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256" name="ตัวเชื่อมต่อตรง 255"/>
            <p:cNvCxnSpPr/>
            <p:nvPr/>
          </p:nvCxnSpPr>
          <p:spPr>
            <a:xfrm>
              <a:off x="2197388" y="1916832"/>
              <a:ext cx="21437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257" name="ตัวเชื่อมต่อตรง 256"/>
            <p:cNvCxnSpPr/>
            <p:nvPr/>
          </p:nvCxnSpPr>
          <p:spPr>
            <a:xfrm>
              <a:off x="2411760" y="1916832"/>
              <a:ext cx="0" cy="15121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258" name="ตัวเชื่อมต่อตรง 257"/>
            <p:cNvCxnSpPr/>
            <p:nvPr/>
          </p:nvCxnSpPr>
          <p:spPr>
            <a:xfrm>
              <a:off x="2420761" y="3429000"/>
              <a:ext cx="71107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ตัวเชื่อมต่อตรง 258"/>
            <p:cNvCxnSpPr/>
            <p:nvPr/>
          </p:nvCxnSpPr>
          <p:spPr>
            <a:xfrm flipH="1">
              <a:off x="1187624" y="4365104"/>
              <a:ext cx="1593178" cy="400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0" name="ตัวเชื่อมต่อตรง 259"/>
            <p:cNvCxnSpPr/>
            <p:nvPr/>
          </p:nvCxnSpPr>
          <p:spPr>
            <a:xfrm flipV="1">
              <a:off x="1187624" y="3901599"/>
              <a:ext cx="0" cy="46859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61" name="สี่เหลี่ยมผืนผ้า 260"/>
            <p:cNvSpPr/>
            <p:nvPr/>
          </p:nvSpPr>
          <p:spPr>
            <a:xfrm>
              <a:off x="467544" y="4509120"/>
              <a:ext cx="1368152" cy="320611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สั่งลงโทษ/ดำเนินการตามมติ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262" name="ลูกศรเชื่อมต่อแบบตรง 261"/>
            <p:cNvCxnSpPr>
              <a:endCxn id="236" idx="3"/>
            </p:cNvCxnSpPr>
            <p:nvPr/>
          </p:nvCxnSpPr>
          <p:spPr>
            <a:xfrm flipH="1">
              <a:off x="1853698" y="4836611"/>
              <a:ext cx="918102" cy="14618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263" name="ลูกศรเชื่อมต่อแบบตรง 262"/>
            <p:cNvCxnSpPr/>
            <p:nvPr/>
          </p:nvCxnSpPr>
          <p:spPr>
            <a:xfrm flipV="1">
              <a:off x="1259632" y="5765835"/>
              <a:ext cx="0" cy="29885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264" name="ลูกศรเชื่อมต่อแบบตรง 263"/>
            <p:cNvCxnSpPr/>
            <p:nvPr/>
          </p:nvCxnSpPr>
          <p:spPr>
            <a:xfrm flipV="1">
              <a:off x="1691680" y="4669425"/>
              <a:ext cx="1080120" cy="6712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265" name="ลูกศรเชื่อมต่อแบบตรง 264"/>
            <p:cNvCxnSpPr/>
            <p:nvPr/>
          </p:nvCxnSpPr>
          <p:spPr>
            <a:xfrm flipH="1">
              <a:off x="1829437" y="4653136"/>
              <a:ext cx="942363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266" name="ตัวเชื่อมต่อตรง 265"/>
            <p:cNvCxnSpPr/>
            <p:nvPr/>
          </p:nvCxnSpPr>
          <p:spPr>
            <a:xfrm flipH="1">
              <a:off x="323528" y="4653136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267" name="ลูกศรเชื่อมต่อแบบตรง 266"/>
            <p:cNvCxnSpPr/>
            <p:nvPr/>
          </p:nvCxnSpPr>
          <p:spPr>
            <a:xfrm flipV="1">
              <a:off x="323528" y="1232210"/>
              <a:ext cx="0" cy="342092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none" w="med" len="med"/>
              <a:tailEnd type="triangle" w="med" len="med"/>
            </a:ln>
            <a:effectLst/>
          </p:spPr>
        </p:cxnSp>
        <p:cxnSp>
          <p:nvCxnSpPr>
            <p:cNvPr id="268" name="ลูกศรเชื่อมต่อแบบตรง 267"/>
            <p:cNvCxnSpPr/>
            <p:nvPr/>
          </p:nvCxnSpPr>
          <p:spPr>
            <a:xfrm>
              <a:off x="3131840" y="3429000"/>
              <a:ext cx="0" cy="45893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cxnSp>
          <p:nvCxnSpPr>
            <p:cNvPr id="269" name="ลูกศรเชื่อมต่อแบบตรง 268"/>
            <p:cNvCxnSpPr/>
            <p:nvPr/>
          </p:nvCxnSpPr>
          <p:spPr>
            <a:xfrm flipV="1">
              <a:off x="539552" y="1232210"/>
              <a:ext cx="0" cy="219679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70" name="ตัวเชื่อมต่อตรง 269"/>
            <p:cNvCxnSpPr/>
            <p:nvPr/>
          </p:nvCxnSpPr>
          <p:spPr>
            <a:xfrm flipH="1">
              <a:off x="2123728" y="4077072"/>
              <a:ext cx="65257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271" name="ตัวเชื่อมต่อตรง 270"/>
            <p:cNvCxnSpPr/>
            <p:nvPr/>
          </p:nvCxnSpPr>
          <p:spPr>
            <a:xfrm flipV="1">
              <a:off x="2123728" y="2817478"/>
              <a:ext cx="0" cy="12595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272" name="ตัวเชื่อมต่อตรง 271"/>
            <p:cNvCxnSpPr/>
            <p:nvPr/>
          </p:nvCxnSpPr>
          <p:spPr>
            <a:xfrm flipH="1">
              <a:off x="827584" y="2817478"/>
              <a:ext cx="1296144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</a:ln>
            <a:effectLst/>
          </p:spPr>
        </p:cxnSp>
        <p:cxnSp>
          <p:nvCxnSpPr>
            <p:cNvPr id="273" name="ลูกศรเชื่อมต่อแบบตรง 272"/>
            <p:cNvCxnSpPr/>
            <p:nvPr/>
          </p:nvCxnSpPr>
          <p:spPr>
            <a:xfrm flipV="1">
              <a:off x="827584" y="1232210"/>
              <a:ext cx="0" cy="158526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DotDot"/>
              <a:headEnd type="none" w="med" len="med"/>
              <a:tailEnd type="triangle" w="med" len="med"/>
            </a:ln>
            <a:effectLst/>
          </p:spPr>
        </p:cxnSp>
        <p:sp>
          <p:nvSpPr>
            <p:cNvPr id="274" name="สี่เหลี่ยมผืนผ้า 273"/>
            <p:cNvSpPr/>
            <p:nvPr/>
          </p:nvSpPr>
          <p:spPr>
            <a:xfrm rot="1595837">
              <a:off x="4362128" y="219801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ส่งเรื่องให้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75" name="สี่เหลี่ยมผืนผ้า 274"/>
            <p:cNvSpPr/>
            <p:nvPr/>
          </p:nvSpPr>
          <p:spPr>
            <a:xfrm>
              <a:off x="2121496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76" name="สี่เหลี่ยมผืนผ้า 275"/>
            <p:cNvSpPr/>
            <p:nvPr/>
          </p:nvSpPr>
          <p:spPr>
            <a:xfrm rot="16200000">
              <a:off x="1995430" y="2357744"/>
              <a:ext cx="98353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ส่งเรื่องหรือสำนวน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77" name="สี่เหลี่ยมผืนผ้า 276"/>
            <p:cNvSpPr/>
            <p:nvPr/>
          </p:nvSpPr>
          <p:spPr>
            <a:xfrm>
              <a:off x="1187624" y="256490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4..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78" name="สี่เหลี่ยมผืนผ้า 277"/>
            <p:cNvSpPr/>
            <p:nvPr/>
          </p:nvSpPr>
          <p:spPr>
            <a:xfrm rot="16200000">
              <a:off x="102962" y="234657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79" name="สี่เหลี่ยมผืนผ้า 278"/>
            <p:cNvSpPr/>
            <p:nvPr/>
          </p:nvSpPr>
          <p:spPr>
            <a:xfrm>
              <a:off x="1340024" y="4142229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0" name="สี่เหลี่ยมผืนผ้า 279"/>
            <p:cNvSpPr/>
            <p:nvPr/>
          </p:nvSpPr>
          <p:spPr>
            <a:xfrm rot="16200000">
              <a:off x="-185070" y="234657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1" name="สี่เหลี่ยมผืนผ้า 280"/>
            <p:cNvSpPr/>
            <p:nvPr/>
          </p:nvSpPr>
          <p:spPr>
            <a:xfrm rot="18120240">
              <a:off x="2121496" y="5366365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2" name="สี่เหลี่ยมผืนผ้า 281"/>
            <p:cNvSpPr/>
            <p:nvPr/>
          </p:nvSpPr>
          <p:spPr>
            <a:xfrm>
              <a:off x="1185392" y="5798413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เสนอเรื่อง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3" name="สี่เหลี่ยมผืนผ้า 282"/>
            <p:cNvSpPr/>
            <p:nvPr/>
          </p:nvSpPr>
          <p:spPr>
            <a:xfrm rot="19677657">
              <a:off x="1738247" y="483719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มีมติแล้ว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4" name="สี่เหลี่ยมผืนผ้า 283"/>
            <p:cNvSpPr/>
            <p:nvPr/>
          </p:nvSpPr>
          <p:spPr>
            <a:xfrm>
              <a:off x="1977480" y="4430261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5" name="สี่เหลี่ยมผืนผ้า 284"/>
            <p:cNvSpPr/>
            <p:nvPr/>
          </p:nvSpPr>
          <p:spPr>
            <a:xfrm rot="2464421">
              <a:off x="4535065" y="4847674"/>
              <a:ext cx="107876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เมื่อมีความเห็นแล้ว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286" name="สี่เหลี่ยมผืนผ้า 285"/>
            <p:cNvSpPr/>
            <p:nvPr/>
          </p:nvSpPr>
          <p:spPr>
            <a:xfrm>
              <a:off x="4427984" y="4077072"/>
              <a:ext cx="107876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เมื่อมีความเห็นแล้ว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4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8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ประเด็นที่ 1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44786"/>
              </p:ext>
            </p:extLst>
          </p:nvPr>
        </p:nvGraphicFramePr>
        <p:xfrm>
          <a:off x="251520" y="1196752"/>
          <a:ext cx="864096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0"/>
              </a:tblGrid>
              <a:tr h="288032">
                <a:tc>
                  <a:txBody>
                    <a:bodyPr/>
                    <a:lstStyle/>
                    <a:p>
                      <a:pPr algn="thaiDist"/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	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1.4 </a:t>
                      </a:r>
                      <a:r>
                        <a:rPr kumimoji="0" lang="th-TH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วินัยไม่ร้ายแรง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เมื่อสอบสวนทางวินัยแล้วเสร็จ ให้คณะกรรมการสอบสวนเสนอสำนวนการสอบสวน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ต่อผู้สั่งแต่งตั้งคณะกรรมการสอบสวน เพื่อพิจารณาตามอำนาจหน้าที่ หากผู้สั่งแต่งตั้งคณะกรรมการสอบสวนเห็นว่า 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       - ควรยุติเรื่องหรืองดโทษ ให้ผู้สั่งแต่งตั้งคณะกรรมการสอบสวนสั่งยุติเรื่องหรืองดโทษ </a:t>
                      </a:r>
                      <a:r>
                        <a:rPr kumimoji="0" lang="th-TH" sz="2000" b="1" kern="12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แล้วรายงานการดำเนินการทางวินัยต่อไป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 </a:t>
                      </a:r>
                    </a:p>
                    <a:p>
                      <a:pPr algn="thaiDist"/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       - ควรสั่งลงโทษภาคทัณฑ์ ตัดเงินเดือน หรือลดเงินเดือน ให้ผู้มีอำนาจสั่งลงโทษ สั่งลงโทษภาคทัณฑ์</a:t>
                      </a:r>
                      <a:b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ตัดเงินเดือน หรือลดเงินเดือน แล้วรายงานการดำเนินการทางวินัยต่อไป</a:t>
                      </a:r>
                      <a:endParaRPr lang="th-TH" sz="2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9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9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38" name="กลุ่ม 37"/>
          <p:cNvGrpSpPr/>
          <p:nvPr/>
        </p:nvGrpSpPr>
        <p:grpSpPr>
          <a:xfrm>
            <a:off x="683568" y="188640"/>
            <a:ext cx="7920880" cy="6552728"/>
            <a:chOff x="683568" y="188640"/>
            <a:chExt cx="7920880" cy="6552728"/>
          </a:xfrm>
        </p:grpSpPr>
        <p:sp>
          <p:nvSpPr>
            <p:cNvPr id="39" name="สี่เหลี่ยมผืนผ้า 38"/>
            <p:cNvSpPr/>
            <p:nvPr/>
          </p:nvSpPr>
          <p:spPr>
            <a:xfrm>
              <a:off x="683568" y="188640"/>
              <a:ext cx="7920880" cy="431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การดำเนินการทางวินัยไม่ร้ายแรงกรณีแต่งตั้ง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</a:t>
              </a:r>
              <a:r>
                <a:rPr kumimoji="0" lang="th-TH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วินัยไม่ร้ายแรงก่อนวันที่ 3 เม.ย. 60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0" name="สี่เหลี่ยมผืนผ้า 39"/>
            <p:cNvSpPr/>
            <p:nvPr/>
          </p:nvSpPr>
          <p:spPr>
            <a:xfrm>
              <a:off x="2771800" y="1279518"/>
              <a:ext cx="1368152" cy="935012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ผู้มีอำนาจสั่งแต่งตั้ง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(ตามมาตรา 53 เดิม)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ผอ.รร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./ผอ.</a:t>
              </a:r>
              <a:r>
                <a:rPr kumimoji="0" lang="th-TH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สพท</a:t>
              </a: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4966401" y="1279518"/>
              <a:ext cx="1368152" cy="9350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คณะกรรมการสอบสวน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2" name="สี่เหลี่ยมผืนผ้า 41"/>
            <p:cNvSpPr/>
            <p:nvPr/>
          </p:nvSpPr>
          <p:spPr>
            <a:xfrm>
              <a:off x="7175372" y="1545914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สอบสวนแล้วเสร็จ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3923928" y="4293096"/>
              <a:ext cx="2448272" cy="641221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ผู้สั่งแต่งตั้งคณะกรรมการสอบสวน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 ยุติเรื่องหรืองดโทษ</a:t>
              </a:r>
              <a:endParaRPr kumimoji="0" lang="th-TH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683568" y="4299948"/>
              <a:ext cx="2448272" cy="64122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ผู้สั่งแต่งตั้งคณะกรรมการสอบสวน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300" b="1" i="0" u="none" strike="noStrike" kern="0" cap="none" spc="-10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เห็นควรลงโทษภาคทัณฑ์ ตัดเงินเดือน หรือลดเงินเดือน</a:t>
              </a: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735796" y="2817478"/>
              <a:ext cx="1368152" cy="82754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ตรวจสอบความถูกต้อง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ของสำนวนการสอบสวน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และพิจารณาสั่งสำนวน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ตามข้อ 40</a:t>
              </a: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2843808" y="6273862"/>
              <a:ext cx="1368152" cy="467506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รายงานการดำเนินการทางวินัย</a:t>
              </a:r>
            </a:p>
          </p:txBody>
        </p:sp>
        <p:sp>
          <p:nvSpPr>
            <p:cNvPr id="47" name="สี่เหลี่ยมผืนผ้า 46"/>
            <p:cNvSpPr/>
            <p:nvPr/>
          </p:nvSpPr>
          <p:spPr>
            <a:xfrm>
              <a:off x="4209728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1. แต่งตั้ง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8" name="สี่เหลี่ยมผืนผ้า 47"/>
            <p:cNvSpPr/>
            <p:nvPr/>
          </p:nvSpPr>
          <p:spPr>
            <a:xfrm>
              <a:off x="6372200" y="1484784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2.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49" name="สี่เหลี่ยมผืนผ้า 48"/>
            <p:cNvSpPr/>
            <p:nvPr/>
          </p:nvSpPr>
          <p:spPr>
            <a:xfrm>
              <a:off x="5004048" y="692696"/>
              <a:ext cx="136815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3. เสนอสำนวนการสอบสวนต่อ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0" name="สี่เหลี่ยมผืนผ้า 49"/>
            <p:cNvSpPr/>
            <p:nvPr/>
          </p:nvSpPr>
          <p:spPr>
            <a:xfrm>
              <a:off x="1223628" y="5301208"/>
              <a:ext cx="1260140" cy="50405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สั่งภาคทัณฑ์/สั่งตัดเงินเดือน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/สั่งลดเงินเดือน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51" name="สี่เหลี่ยมผืนผ้า 50"/>
            <p:cNvSpPr/>
            <p:nvPr/>
          </p:nvSpPr>
          <p:spPr>
            <a:xfrm>
              <a:off x="4499992" y="5337758"/>
              <a:ext cx="1368152" cy="467506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สั่งยุติเรื่อง/สั่งงดโทษ</a:t>
              </a:r>
              <a:endPara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cxnSp>
          <p:nvCxnSpPr>
            <p:cNvPr id="52" name="ลูกศรเชื่อมต่อแบบตรง 51"/>
            <p:cNvCxnSpPr/>
            <p:nvPr/>
          </p:nvCxnSpPr>
          <p:spPr>
            <a:xfrm>
              <a:off x="4139952" y="1772816"/>
              <a:ext cx="8264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ลูกศรเชื่อมต่อแบบตรง 52"/>
            <p:cNvCxnSpPr/>
            <p:nvPr/>
          </p:nvCxnSpPr>
          <p:spPr>
            <a:xfrm>
              <a:off x="6337839" y="1772816"/>
              <a:ext cx="8264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4" name="ตัวเชื่อมต่อตรง 53"/>
            <p:cNvCxnSpPr/>
            <p:nvPr/>
          </p:nvCxnSpPr>
          <p:spPr>
            <a:xfrm>
              <a:off x="3455876" y="980728"/>
              <a:ext cx="421246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" name="ลูกศรเชื่อมต่อแบบตรง 54"/>
            <p:cNvCxnSpPr/>
            <p:nvPr/>
          </p:nvCxnSpPr>
          <p:spPr>
            <a:xfrm flipV="1">
              <a:off x="7668344" y="987579"/>
              <a:ext cx="0" cy="55833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ลูกศรเชื่อมต่อแบบตรง 55"/>
            <p:cNvCxnSpPr>
              <a:endCxn id="40" idx="0"/>
            </p:cNvCxnSpPr>
            <p:nvPr/>
          </p:nvCxnSpPr>
          <p:spPr>
            <a:xfrm>
              <a:off x="3455876" y="987579"/>
              <a:ext cx="0" cy="29193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ลูกศรเชื่อมต่อแบบตรง 56"/>
            <p:cNvCxnSpPr/>
            <p:nvPr/>
          </p:nvCxnSpPr>
          <p:spPr>
            <a:xfrm>
              <a:off x="3419872" y="2214530"/>
              <a:ext cx="0" cy="6029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ลูกศรเชื่อมต่อแบบตรง 57"/>
            <p:cNvCxnSpPr>
              <a:stCxn id="45" idx="2"/>
              <a:endCxn id="44" idx="0"/>
            </p:cNvCxnSpPr>
            <p:nvPr/>
          </p:nvCxnSpPr>
          <p:spPr>
            <a:xfrm flipH="1">
              <a:off x="1907704" y="3645024"/>
              <a:ext cx="1512168" cy="65492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ลูกศรเชื่อมต่อแบบตรง 58"/>
            <p:cNvCxnSpPr>
              <a:stCxn id="45" idx="2"/>
              <a:endCxn id="43" idx="0"/>
            </p:cNvCxnSpPr>
            <p:nvPr/>
          </p:nvCxnSpPr>
          <p:spPr>
            <a:xfrm>
              <a:off x="3419872" y="3645024"/>
              <a:ext cx="1728192" cy="6480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ลูกศรเชื่อมต่อแบบตรง 59"/>
            <p:cNvCxnSpPr>
              <a:stCxn id="44" idx="2"/>
            </p:cNvCxnSpPr>
            <p:nvPr/>
          </p:nvCxnSpPr>
          <p:spPr>
            <a:xfrm>
              <a:off x="1907704" y="4941168"/>
              <a:ext cx="0" cy="36004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ลูกศรเชื่อมต่อแบบตรง 60"/>
            <p:cNvCxnSpPr/>
            <p:nvPr/>
          </p:nvCxnSpPr>
          <p:spPr>
            <a:xfrm>
              <a:off x="5220072" y="4941168"/>
              <a:ext cx="0" cy="39659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ลูกศรเชื่อมต่อแบบตรง 61"/>
            <p:cNvCxnSpPr>
              <a:stCxn id="50" idx="2"/>
              <a:endCxn id="46" idx="0"/>
            </p:cNvCxnSpPr>
            <p:nvPr/>
          </p:nvCxnSpPr>
          <p:spPr>
            <a:xfrm>
              <a:off x="1853698" y="5805264"/>
              <a:ext cx="1674186" cy="46859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3" name="ลูกศรเชื่อมต่อแบบตรง 62"/>
            <p:cNvCxnSpPr>
              <a:stCxn id="51" idx="2"/>
              <a:endCxn id="46" idx="0"/>
            </p:cNvCxnSpPr>
            <p:nvPr/>
          </p:nvCxnSpPr>
          <p:spPr>
            <a:xfrm flipH="1">
              <a:off x="3527884" y="5805264"/>
              <a:ext cx="1656184" cy="46859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4" name="สี่เหลี่ยมผืนผ้า 63"/>
            <p:cNvSpPr/>
            <p:nvPr/>
          </p:nvSpPr>
          <p:spPr>
            <a:xfrm>
              <a:off x="3347864" y="2348880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4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 rot="1149134">
              <a:off x="3991331" y="3724242"/>
              <a:ext cx="808029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พิจารณาแล้ว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 rot="20154096">
              <a:off x="2082797" y="3725127"/>
              <a:ext cx="808029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5. พิจารณาแล้ว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7" name="สี่เหลี่ยมผืนผ้า 66"/>
            <p:cNvSpPr/>
            <p:nvPr/>
          </p:nvSpPr>
          <p:spPr>
            <a:xfrm>
              <a:off x="1835696" y="494116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8" name="สี่เหลี่ยมผืนผ้า 67"/>
            <p:cNvSpPr/>
            <p:nvPr/>
          </p:nvSpPr>
          <p:spPr>
            <a:xfrm>
              <a:off x="5145832" y="4941168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6.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 rot="1021600">
              <a:off x="2382184" y="5832546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7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  <p:sp>
          <p:nvSpPr>
            <p:cNvPr id="70" name="สี่เหลี่ยมผืนผ้า 69"/>
            <p:cNvSpPr/>
            <p:nvPr/>
          </p:nvSpPr>
          <p:spPr>
            <a:xfrm rot="20747542">
              <a:off x="3849688" y="5858297"/>
              <a:ext cx="722312" cy="2948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7</a:t>
              </a:r>
              <a:r>
                <a:rPr kumimoji="0" lang="th-TH" sz="1200" b="1" i="0" u="none" strike="noStrike" kern="0" cap="none" spc="-8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IT๙" pitchFamily="34" charset="-34"/>
                  <a:ea typeface="+mn-ea"/>
                  <a:cs typeface="TH SarabunIT๙" pitchFamily="34" charset="-34"/>
                </a:rPr>
                <a:t>. ดำเนินการ</a:t>
              </a:r>
              <a:endParaRPr kumimoji="0" lang="th-TH" sz="12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760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2">
      <a:dk1>
        <a:sysClr val="windowText" lastClr="000000"/>
      </a:dk1>
      <a:lt1>
        <a:sysClr val="window" lastClr="FFFFFF"/>
      </a:lt1>
      <a:dk2>
        <a:srgbClr val="A2E3FE"/>
      </a:dk2>
      <a:lt2>
        <a:srgbClr val="A2E3FE"/>
      </a:lt2>
      <a:accent1>
        <a:srgbClr val="17BBFD"/>
      </a:accent1>
      <a:accent2>
        <a:srgbClr val="17BBFD"/>
      </a:accent2>
      <a:accent3>
        <a:srgbClr val="72A0FF"/>
      </a:accent3>
      <a:accent4>
        <a:srgbClr val="17BBFD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12304</TotalTime>
  <Words>2237</Words>
  <Application>Microsoft Office PowerPoint</Application>
  <PresentationFormat>นำเสนอทางหน้าจอ (4:3)</PresentationFormat>
  <Paragraphs>610</Paragraphs>
  <Slides>43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43</vt:i4>
      </vt:variant>
    </vt:vector>
  </HeadingPairs>
  <TitlesOfParts>
    <vt:vector size="53" baseType="lpstr">
      <vt:lpstr>Arial</vt:lpstr>
      <vt:lpstr>Angsana New</vt:lpstr>
      <vt:lpstr>TH SarabunIT๙</vt:lpstr>
      <vt:lpstr>Calibri</vt:lpstr>
      <vt:lpstr>Browallia New</vt:lpstr>
      <vt:lpstr>Wingdings 2</vt:lpstr>
      <vt:lpstr>Constantia</vt:lpstr>
      <vt:lpstr>TH SarabunPSK</vt:lpstr>
      <vt:lpstr>Cordia New</vt:lpstr>
      <vt:lpstr>ไหลเวียน</vt:lpstr>
      <vt:lpstr>งานนำเสนอ PowerPoint</vt:lpstr>
      <vt:lpstr>อำนาจหน้าที่ของศึกษาธิการจังหวัด      ในฐานะผู้มีอำนาจตามมาตรา ๕๓</vt:lpstr>
      <vt:lpstr>งานนำเสนอ PowerPoint</vt:lpstr>
      <vt:lpstr>ประเด็นที่ 1 1. การดำเนินการทางวินัยของข้าราชการครูและบุคลากรทางการศึกษา ที่สั่งแต่งตั้งคณะกรรมการสอบสวนวินัยก่อนวันที่ 3 เม.ย. 2560</vt:lpstr>
      <vt:lpstr>ประเด็นที่ 1 </vt:lpstr>
      <vt:lpstr>ประเด็นที่ 1</vt:lpstr>
      <vt:lpstr>งานนำเสนอ PowerPoint</vt:lpstr>
      <vt:lpstr>ประเด็นที่ 1</vt:lpstr>
      <vt:lpstr>งานนำเสนอ PowerPoint</vt:lpstr>
      <vt:lpstr>ประเด็นที่ 1 2. การรายงานการดำเนินการทางวินัยของข้าราชการครูและบุคลากรทางการศึกษา ที่สั่งแต่งตั้งคณะกรรมการสอบสวนวินัยก่อนวันที่ 3 เม.ย. 2560</vt:lpstr>
      <vt:lpstr>งานนำเสนอ PowerPoint</vt:lpstr>
      <vt:lpstr>งานนำเสนอ PowerPoint</vt:lpstr>
      <vt:lpstr>ประเด็นที่ 1</vt:lpstr>
      <vt:lpstr>งานนำเสนอ PowerPoint</vt:lpstr>
      <vt:lpstr>ประเด็นที่ 1</vt:lpstr>
      <vt:lpstr>งานนำเสนอ PowerPoint</vt:lpstr>
      <vt:lpstr>ประเด็นที่ 2 1. การดำเนินการทางวินัยของข้าราชการครูและบุคลากรทางการศึกษา ตั้งแต่วันที่ 3 เม.ย. 2560</vt:lpstr>
      <vt:lpstr>ประเด็นที่ 2</vt:lpstr>
      <vt:lpstr>งานนำเสนอ PowerPoint</vt:lpstr>
      <vt:lpstr>ประเด็นที่ 2</vt:lpstr>
      <vt:lpstr>งานนำเสนอ PowerPoint</vt:lpstr>
      <vt:lpstr>ประเด็นที่ 2</vt:lpstr>
      <vt:lpstr>งานนำเสนอ PowerPoint</vt:lpstr>
      <vt:lpstr>ประเด็นที่ 2</vt:lpstr>
      <vt:lpstr>งานนำเสนอ PowerPoint</vt:lpstr>
      <vt:lpstr>ประเด็นที่ 2 2. การรายงานการดำเนินการทางวินัยของข้าราชการครูและบุคลากรทางการศึกษา ตั้งแต่วันที่ 3 เม.ย. 2560</vt:lpstr>
      <vt:lpstr>งานนำเสนอ PowerPoint</vt:lpstr>
      <vt:lpstr>งานนำเสนอ PowerPoint</vt:lpstr>
      <vt:lpstr>ประเด็นที่ 2</vt:lpstr>
      <vt:lpstr>งานนำเสนอ PowerPoint</vt:lpstr>
      <vt:lpstr>งานนำเสนอ PowerPoint</vt:lpstr>
      <vt:lpstr>ประเด็นที่ 2</vt:lpstr>
      <vt:lpstr>งานนำเสนอ PowerPoint</vt:lpstr>
      <vt:lpstr>ประเด็นที่ 2</vt:lpstr>
      <vt:lpstr>งานนำเสนอ PowerPoint</vt:lpstr>
      <vt:lpstr>งานนำเสนอ PowerPoint</vt:lpstr>
      <vt:lpstr>ประเด็นที่ 3</vt:lpstr>
      <vt:lpstr>ประเด็นที่ 3</vt:lpstr>
      <vt:lpstr>งานนำเสนอ PowerPoint</vt:lpstr>
      <vt:lpstr>ประเด็นที่ 4</vt:lpstr>
      <vt:lpstr>ประเด็นที่ 4</vt:lpstr>
      <vt:lpstr>ประเด็นที่ 4</vt:lpstr>
      <vt:lpstr>ประเด็นที่ 4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user</cp:lastModifiedBy>
  <cp:revision>925</cp:revision>
  <cp:lastPrinted>2017-06-15T10:45:04Z</cp:lastPrinted>
  <dcterms:created xsi:type="dcterms:W3CDTF">2015-05-21T06:06:02Z</dcterms:created>
  <dcterms:modified xsi:type="dcterms:W3CDTF">2017-08-05T16:23:09Z</dcterms:modified>
</cp:coreProperties>
</file>