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9" autoAdjust="0"/>
    <p:restoredTop sz="86323" autoAdjust="0"/>
  </p:normalViewPr>
  <p:slideViewPr>
    <p:cSldViewPr>
      <p:cViewPr>
        <p:scale>
          <a:sx n="78" d="100"/>
          <a:sy n="78" d="100"/>
        </p:scale>
        <p:origin x="-12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09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F25DF-3443-4CC6-9A41-E30BAD1663F3}" type="datetimeFigureOut">
              <a:rPr lang="en-US" smtClean="0"/>
              <a:t>9/3/2017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45DB-9C11-4E69-89E7-5811B27019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0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D45DB-9C11-4E69-89E7-5811B27019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9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D45DB-9C11-4E69-89E7-5811B27019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8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208-C0C9-4DEF-A26D-9CD6BF237545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7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384E-3861-4A91-A19C-FC2D9740C534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1226-0236-4865-A775-31BB489FD557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A3B0-2761-47B3-9802-2EE195BF491C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4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F0F5-DFA5-4978-AE1D-E5A160537B20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2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C654-5B74-48D1-ABBB-98F0AE13F344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0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10C-EBC5-4A39-B9A1-A859E4837F8B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7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F65F-DD9D-4833-BF29-BD23C25CA7C0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6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4842-52C3-44AB-9986-64F79F35A33C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4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11E4-1C58-4010-8F94-B9AD1B3CE4DC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6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F51E-B6C1-4865-9BE1-F3F507747B76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3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7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4919-784C-4525-B8EB-C5B639533358}" type="datetime1">
              <a:rPr lang="en-US" smtClean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D87AA-1BED-4775-A303-9DF9C3409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th-TH" b="1" dirty="0" smtClean="0"/>
              <a:t>การดำเนินการทางวินัย</a:t>
            </a:r>
            <a:br>
              <a:rPr lang="th-TH" b="1" dirty="0" smtClean="0"/>
            </a:br>
            <a:r>
              <a:rPr lang="th-TH" b="1" dirty="0" smtClean="0"/>
              <a:t>ข้าราชการครูและบุคลากรทางการศึกษา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8136904" cy="3240360"/>
          </a:xfrm>
          <a:ln w="28575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th-TH" dirty="0" smtClean="0"/>
              <a:t>	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การดำเนินการทางวินัย เป็นหลักการสำคัญของการบริหารงานบุคคลภาครัฐ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ที่ผู้บังคับบัญชาหรือองค์กรผู้มีอำนาจจะต้องดำเนินการ</a:t>
            </a:r>
            <a:endParaRPr lang="en-US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l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ให้เป็นไปตามบทบัญญัติของกฎหมาย ซึ่งมีขั้นตอนการปฏิบัติที่ชัดเจน โดยกฎหมายได้กำหนดลำดับขั้นตอนการดำเนินการไว้ตามพระราชบัญญัติระเบียบข้าราชการครูและบุคคลากรทางการศึกษา พ.ศ.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2547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(หมวด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การดำเนินการทางวินัย ม.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98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...............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484344"/>
            <a:ext cx="2133600" cy="365125"/>
          </a:xfrm>
        </p:spPr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มาตรา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97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บัญญัติไว้ว่า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การลงโทษข้าราชการและบุคลากรทางการศึกษาให้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ทำป็น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คำสั่ง วิธีการออกคำสั่งเกี่ยวกับการลงโทษ ให้เป็นไปตามระเบียบของ ก.ค.ศ.  ผู้สั่งลงโทษต้องสั่งลงโทษให้เหมาะสมกับความผิดและมิให้เป็นไปโดยพยาบาท โดยอคติ หรือโดย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โทส</a:t>
            </a:r>
            <a:r>
              <a:rPr lang="th-TH" sz="3600" b="1" dirty="0" err="1">
                <a:latin typeface="Angsana New" pitchFamily="18" charset="-34"/>
                <a:cs typeface="Angsana New" pitchFamily="18" charset="-34"/>
              </a:rPr>
              <a:t>ะ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จริต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หรือลงโทษผู้ที่ไม่มีความผิด ในคำสั่งลงโทษให้แสดงว่าผู้ถูกลงโทษกระทำผิดวินัยในกรณีใด ตามมาตราใด และมีเหตุผลอย่างไรในการกำหนดโทษเช่นนั้น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 smtClean="0">
                <a:cs typeface="+mj-cs"/>
              </a:rPr>
              <a:t>	</a:t>
            </a:r>
            <a:r>
              <a:rPr lang="th-TH" sz="4000" b="1" u="sng" dirty="0" smtClean="0">
                <a:latin typeface="Angsana New" pitchFamily="18" charset="-34"/>
                <a:cs typeface="Angsana New" pitchFamily="18" charset="-34"/>
              </a:rPr>
              <a:t>หลักเกณฑ์และวิธีการลงโทษ</a:t>
            </a:r>
          </a:p>
          <a:p>
            <a:pPr marL="0" indent="0"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. ห้ามลงโทษผู้ที่ไม่มีความผิด </a:t>
            </a:r>
          </a:p>
          <a:p>
            <a:pPr marL="0" indent="0">
              <a:buNone/>
            </a:pP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. ต้องลงโทษให้เหมาะสมกับความผิด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	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. การลงโทษต้องไม่เป็นไปโดยพยาบาท อคติ หรือ </a:t>
            </a:r>
            <a:r>
              <a:rPr lang="th-TH" sz="4000" b="1" dirty="0" err="1" smtClean="0">
                <a:latin typeface="Angsana New" pitchFamily="18" charset="-34"/>
                <a:cs typeface="Angsana New" pitchFamily="18" charset="-34"/>
              </a:rPr>
              <a:t>โทสะจริต</a:t>
            </a:r>
            <a:endParaRPr lang="en-US" sz="40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โดยปกติห้ามลงโทษโดยให้มีผลย้อนหลัง ยกเว้นกรณีที่ระเบียบก.ค.ศ. ว่าด้วยวิธีการออกคำสั่งเกี่ยวกับการลงโทษทางวินัยข้าราชการครูและบุคคลากรทางการศึกษา  พ.ศ.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2548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กำหนดให้ย้อนหลังได้ เช่น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กรณีละทิ้งหน้าที่ราชการติดต่อในคราวเดียวกันเป็นเวลาเกินกว่า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15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วัน และไม่กลับมา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ปฎิบัติ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ราชการอีกเลย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การลงโทษปลดออกหรือไล่ออกสำหรับผู้ที่ออกจากราชการไปแล้ว 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525963"/>
          </a:xfrm>
          <a:ln w="28575">
            <a:solidFill>
              <a:schemeClr val="bg2">
                <a:lumMod val="9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เมื่อผู้บังคับบัญชาได้ดำเนินการทางวินัยแก่ข้าราชการผู้ใด และสั่งยุติเรื่อง งดโทษ ลงโทษ หรือสั่งให้ข้าราชการผู้ใดออกจากราชการไปแล้ว กฎหมายได้กำหนดให้มีการรายงานการดำเนินการทางวินัย หรือการสั่งให้ออกจากราชการนั้น  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ไปยังผู้บังคับบัญชาหรือองค์คณะบุคคลผู้มีอำนาจที่กฎหมายกำหนด เพื่อการตรวจสอบมาตรฐานควบคุมการดำเนินการทางวินัย การสั่งลงโทษ หรือสั่งให้ออกจากราชการ ให้เป็นไปโดยถูกต้องเหมาะสมและเป็นธรรม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( ระเบียบ ก.ค.ศ.ว่าด้วยการรายงานเกี่ยวกับการดำเนินการทางวินัย........พ.ศ.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2551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)</a:t>
            </a:r>
            <a:endParaRPr lang="th-TH" sz="3600" b="1" u="sng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836712"/>
            <a:ext cx="7848872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การรายงานการดำเนินการทางวินัยและการออกจากราชการ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5"/>
            <a:ext cx="8229600" cy="3744416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หลักการใช้ดุลยพินิจ การพิจารณาวินัยในชั้น </a:t>
            </a:r>
            <a:r>
              <a:rPr lang="th-TH" sz="3600" b="1" u="sng" dirty="0" err="1" smtClean="0">
                <a:latin typeface="Angsana New" pitchFamily="18" charset="-34"/>
                <a:cs typeface="Angsana New" pitchFamily="18" charset="-34"/>
              </a:rPr>
              <a:t>กศจ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.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ข้อกฎหมาย / ขั้นตอน / ระยะเวลา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ข้อเท็จจริง /รายงานการสอบสวน / การสั่งสำนวน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กำหนดประเด็น / </a:t>
            </a:r>
            <a:r>
              <a:rPr lang="th-TH" sz="3600" b="1" dirty="0" smtClean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สรุป 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องค์ประกอบความคิด / พฤติกรรม / ผลแห่งการกระทำ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968551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พยาน / คำให้การแก้ข้อกล่าวหา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6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การฟ้องคดี / ศาล / องค์กร / หน่วยงาน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7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มาตรฐานโทษ / มติคณะรัฐมนตรี / นโยบายรัฐบาล</a:t>
            </a:r>
            <a:r>
              <a:rPr lang="th-TH" sz="3600" b="1" dirty="0" smtClean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เหตุลดหย่อนโทษ / ประวัติ  / ความดีความชอบ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9.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การแสดงความคิดเห็น / บันทึก / สรุป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10.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ตัดสินใจ / ชี้สถานโทษ / ลงมติ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94" y="2492896"/>
            <a:ext cx="8229600" cy="4032448"/>
          </a:xfrm>
          <a:ln w="28575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ปัญหาที่พบบ่อย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การลงโทษไม่เหมาะสมกับกรณีความผิด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ไม่เป็นไปตามมาตรฐานโทษที่ ก.ค.ศ.กำหนด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ผิดขั้นตอนการดำเนินการทางวินัย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การสอบสวนไม่ชอบด้วยกฎหมาย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ระยะเวลาเกินกำหนด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836712"/>
            <a:ext cx="7848872" cy="120032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การพิจารณารายงานการดำเนินการทางวินัย</a:t>
            </a:r>
          </a:p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ในชั้นของ  ก.ค.ศ.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256584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ในระหว่างการประชุม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กศจ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หากมีข้อสงสัย ให้ซักถาม          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นิติกร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เจ้าของเรื่องได้ เช่น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ขอความชัดเจนในข้อกฎหมาย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ขอดูเอกสารในสำนวนการสอบสวน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กำหนดประเด็นให้แสวงหาข้อเท็จจริงเพิ่มเติม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มาตรฐานโทษ / กรณีตัวอย่าง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ให้สรุปมติของที่ประชุม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อื่นๆ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5"/>
            <a:ext cx="8229600" cy="3024335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สรุปหลักการตัดสินใจเพื่อประกอบการพิจารณา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ความรู้สึกของสังคม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เจตนา / พฤติกรรม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เกียรติของข้าราชการครูและบุคลากรทางการศึกษา</a:t>
            </a:r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328591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การจำแนกกลุ่มกรณีความผิดวินัยที่สำคัญและพบบ่อย</a:t>
            </a:r>
          </a:p>
          <a:p>
            <a:pPr marL="0" indent="0">
              <a:buNone/>
            </a:pP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กรณีทุจริตต่อหน้าที่ราชการ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ไม่รักษาประโยชน์ของทางราชการ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อาศัยหรือให้ผู้อื่นอาศัยอำนาจหน้าที่ราชการของตน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หาประโยชน์ให้แก่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ต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นหรือผู้อื่น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ปฏิบัติ / ละเว้น.....หน้าที่ราชการโดยมิชอบ......เป็นการทุจริตต่อหน้าที่ราชการ</a:t>
            </a:r>
          </a:p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		( ม.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84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)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การดำเนินการทางวินัย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หมายถึง กระบวนการและขั้นตอนการดำเนินการในการลงโทษข้าราชการ ซึ่งเป็นกระบวนการตามกฎหมายที่บัญญัติให้เมื่อข้าราชการมีกรณีถูกกล่าวหาว่า           กระทำผิดวินัย ได้แก่</a:t>
            </a:r>
          </a:p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การตั้งเรื่องกล่าวหา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การสืบสวนหรือการสอบสวน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การพิจารณาความผิดและกำหนดโทษ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การลงโทษหรืองดโทษ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744416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กรณี ผิดระเบียบแบบแผน / ประมาทเลินเล่อ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3600" b="1" smtClean="0">
                <a:latin typeface="Angsana New" pitchFamily="18" charset="-34"/>
                <a:cs typeface="Angsana New" pitchFamily="18" charset="-34"/>
              </a:rPr>
              <a:t>ไม่ปฏิบัติ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หน้าที่ให้เป็นไปตามกฎหมาย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จงใจ / ประมาทเลินเล่อ / ขาดการเอาใจใส่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เป็นเหตุให้ราชการเสียหายอย่างร้ายแรง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		( ม.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85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)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3"/>
            <a:ext cx="8229600" cy="4104456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กรณีละทิ้งหน้าที่ราชการ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ไม่ตรงต่อเวลา  ไม่อุทิศเวลาของตน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ละทิ้ง / ทอดทิ้งโดยไม่มีเหตุผลอันสมควร เป็นเหตุให้เสียหายแก่ราชการอย่างร้ายแรง ละทิ้งติดต่อในคราวเดียวกันเกินกว่า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15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วัน หรือโดยมีพฤติการณ์อันแสดงถึงความจงใจ ไม่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ปฎิบัติ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ตามระเบียบ.......เป็นความผิดวินัยอย่างร้ายแรง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		( ม.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87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)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3"/>
            <a:ext cx="8229600" cy="3888432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กรณีลอกเลียนผลงานทางวิชาการ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คัดลอกหรือลอกเลียน จ้าง วาน ใช้ผู้อื่นทำผลงาน เพื่อให้ได้มาซึ่งตำแหน่ง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วิทย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ฐานะ เงินเดือนที่สูงขึ้น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ร่วมกันคัดลอกโดยมิชอบ รับจัดทำผลงานและนำไปใช้ประโยชน์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		( ม.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91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)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3"/>
            <a:ext cx="8229600" cy="4680520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กรณีประพฤติชั่ว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ไม่รักษาชื่อเสียง เกียรติศักดิ์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ทำ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ให้เสื่อม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เสีย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กระทำผิดอาญาและศาลพิพากษาถึงที่สุดให้จำคุก    กระทำการอื่นใดอันได้ชื่อว่าเป็นผู้ประพฤติชั่วอย่าง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ร้ายแรง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. เสพ / จำหน่าย</a:t>
            </a:r>
            <a:r>
              <a:rPr lang="th-TH" sz="3600" b="1" dirty="0" err="1">
                <a:latin typeface="Angsana New" pitchFamily="18" charset="-34"/>
                <a:cs typeface="Angsana New" pitchFamily="18" charset="-34"/>
              </a:rPr>
              <a:t>ยาเสพติด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/ เล่นการพนัน / ละเมิดทางเพศผู้เรียน นักศึกษา ไม่ว่าจะอยู่ในความดูแล รับผิดชอบ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หรือไม่</a:t>
            </a:r>
          </a:p>
          <a:p>
            <a:pPr marL="2743200" lvl="6" indent="0"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( ม.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94 )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/>
              <a:t>		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		</a:t>
            </a:r>
          </a:p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/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t="7427" r="13527" b="12139"/>
          <a:stretch/>
        </p:blipFill>
        <p:spPr bwMode="auto">
          <a:xfrm rot="5400000">
            <a:off x="3548643" y="1644045"/>
            <a:ext cx="6367194" cy="3744416"/>
          </a:xfrm>
          <a:prstGeom prst="rect">
            <a:avLst/>
          </a:prstGeom>
          <a:noFill/>
          <a:ln w="603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184" y="692696"/>
            <a:ext cx="3816424" cy="15696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800" b="1" u="sng" dirty="0" smtClean="0">
                <a:solidFill>
                  <a:srgbClr val="C00000"/>
                </a:solidFill>
              </a:rPr>
              <a:t>ข่าว</a:t>
            </a:r>
            <a:r>
              <a:rPr lang="th-TH" sz="4800" b="1" dirty="0" smtClean="0">
                <a:solidFill>
                  <a:srgbClr val="C00000"/>
                </a:solidFill>
              </a:rPr>
              <a:t>เกี่ยวกับวินัยครู</a:t>
            </a:r>
          </a:p>
          <a:p>
            <a:pPr algn="ctr"/>
            <a:r>
              <a:rPr lang="th-TH" sz="4800" b="1" dirty="0" smtClean="0">
                <a:solidFill>
                  <a:srgbClr val="C00000"/>
                </a:solidFill>
              </a:rPr>
              <a:t>ในปัจจุบัน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164" y="4221088"/>
            <a:ext cx="4176464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คำถาม </a:t>
            </a:r>
            <a:r>
              <a:rPr lang="en-US" sz="3600" b="1" dirty="0" smtClean="0"/>
              <a:t>: </a:t>
            </a:r>
            <a:endParaRPr lang="th-TH" sz="3600" b="1" dirty="0" smtClean="0"/>
          </a:p>
          <a:p>
            <a:pPr algn="ctr"/>
            <a:r>
              <a:rPr lang="th-TH" sz="3600" b="1" dirty="0" smtClean="0"/>
              <a:t>ข้อเท็จจริงนี้สามารถนำมาพิจารณาโทษได้แล้วหรือไม่</a:t>
            </a:r>
            <a:r>
              <a:rPr lang="en-US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27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u="sng" dirty="0" smtClean="0"/>
              <a:t>ระยะเวลาการสอบสวน</a:t>
            </a:r>
            <a:endParaRPr lang="en-US" sz="7200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32240" y="5935363"/>
            <a:ext cx="2133600" cy="365125"/>
          </a:xfrm>
        </p:spPr>
        <p:txBody>
          <a:bodyPr/>
          <a:lstStyle/>
          <a:p>
            <a:fld id="{475D87AA-1BED-4775-A303-9DF9C3409243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4504" y="2009620"/>
            <a:ext cx="4392488" cy="79208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การสอบสวนวินัยไม่ร้ายแรง</a:t>
            </a:r>
            <a:endParaRPr lang="en-US" sz="3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3861048"/>
            <a:ext cx="4392488" cy="79208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การสอบสวนวินัยอย่างร้ายแรง</a:t>
            </a:r>
            <a:endParaRPr lang="en-US" sz="3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3364" y="1677984"/>
            <a:ext cx="3627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cs typeface="+mj-cs"/>
              </a:rPr>
              <a:t>:  </a:t>
            </a:r>
            <a:r>
              <a:rPr lang="th-TH" sz="6000" b="1" dirty="0" smtClean="0">
                <a:cs typeface="+mj-cs"/>
              </a:rPr>
              <a:t>ภายใน</a:t>
            </a:r>
            <a:r>
              <a:rPr lang="th-TH" sz="5400" b="1" dirty="0" smtClean="0">
                <a:cs typeface="+mj-cs"/>
              </a:rPr>
              <a:t> </a:t>
            </a:r>
            <a:r>
              <a:rPr lang="en-US" sz="8800" b="1" dirty="0" smtClean="0">
                <a:latin typeface="Angsana New" pitchFamily="18" charset="-34"/>
                <a:cs typeface="+mj-cs"/>
              </a:rPr>
              <a:t>90</a:t>
            </a:r>
            <a:r>
              <a:rPr lang="en-US" sz="5400" b="1" dirty="0" smtClean="0">
                <a:cs typeface="+mj-cs"/>
              </a:rPr>
              <a:t> </a:t>
            </a:r>
            <a:r>
              <a:rPr lang="th-TH" sz="5400" b="1" dirty="0" smtClean="0">
                <a:cs typeface="+mj-cs"/>
              </a:rPr>
              <a:t>วัน</a:t>
            </a:r>
            <a:endParaRPr lang="en-US" sz="3600" b="1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3364" y="3427750"/>
            <a:ext cx="4067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cs typeface="+mj-cs"/>
              </a:rPr>
              <a:t>:  </a:t>
            </a:r>
            <a:r>
              <a:rPr lang="th-TH" sz="6000" b="1" dirty="0" smtClean="0">
                <a:cs typeface="+mj-cs"/>
              </a:rPr>
              <a:t>ภายใน</a:t>
            </a:r>
            <a:r>
              <a:rPr lang="th-TH" sz="5400" b="1" dirty="0" smtClean="0">
                <a:cs typeface="+mj-cs"/>
              </a:rPr>
              <a:t> </a:t>
            </a:r>
            <a:r>
              <a:rPr lang="en-US" sz="8800" b="1" dirty="0" smtClean="0">
                <a:latin typeface="Angsana New" pitchFamily="18" charset="-34"/>
                <a:cs typeface="+mj-cs"/>
              </a:rPr>
              <a:t>180</a:t>
            </a:r>
            <a:r>
              <a:rPr lang="en-US" sz="5400" b="1" dirty="0" smtClean="0">
                <a:cs typeface="+mj-cs"/>
              </a:rPr>
              <a:t> </a:t>
            </a:r>
            <a:r>
              <a:rPr lang="th-TH" sz="5400" b="1" dirty="0" smtClean="0">
                <a:cs typeface="+mj-cs"/>
              </a:rPr>
              <a:t>วัน</a:t>
            </a:r>
            <a:endParaRPr lang="en-US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8569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87824" y="692696"/>
            <a:ext cx="3240360" cy="100356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ประธานคณะกรรมการสอบสวน</a:t>
            </a:r>
            <a:endParaRPr lang="en-US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2952" y="2564904"/>
            <a:ext cx="3240360" cy="100356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รายงานผู้สั่งแต่งตั้งคณะกรรมการสอบสวน</a:t>
            </a:r>
            <a:endParaRPr lang="en-US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3676" y="4416768"/>
            <a:ext cx="4032448" cy="172819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สั่งขยายระยะเวลาตามความจำเป็น</a:t>
            </a:r>
          </a:p>
          <a:p>
            <a:r>
              <a:rPr lang="en-US" sz="3200" b="1" dirty="0" smtClean="0">
                <a:solidFill>
                  <a:schemeClr val="tx1"/>
                </a:solidFill>
                <a:cs typeface="+mj-cs"/>
              </a:rPr>
              <a:t>: 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ไม่ร้ายแรงไม่เกิน </a:t>
            </a:r>
            <a:r>
              <a:rPr lang="en-US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30</a:t>
            </a:r>
            <a:r>
              <a:rPr lang="en-US" sz="32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วัน</a:t>
            </a:r>
          </a:p>
          <a:p>
            <a:r>
              <a:rPr lang="en-US" sz="3200" b="1" dirty="0" smtClean="0">
                <a:solidFill>
                  <a:schemeClr val="tx1"/>
                </a:solidFill>
                <a:cs typeface="+mj-cs"/>
              </a:rPr>
              <a:t>: 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ร้ายแรงครั้งละไม่เกิน </a:t>
            </a:r>
            <a:r>
              <a:rPr lang="en-US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60</a:t>
            </a:r>
            <a:r>
              <a:rPr lang="en-US" sz="32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วัน</a:t>
            </a:r>
            <a:endParaRPr lang="en-US" sz="3200" b="1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93132" y="1751760"/>
            <a:ext cx="14872" cy="740224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578260" y="3641888"/>
            <a:ext cx="14872" cy="740224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047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44208" y="6325280"/>
            <a:ext cx="2133600" cy="365125"/>
          </a:xfrm>
        </p:spPr>
        <p:txBody>
          <a:bodyPr/>
          <a:lstStyle/>
          <a:p>
            <a:fld id="{475D87AA-1BED-4775-A303-9DF9C3409243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0552" y="476672"/>
            <a:ext cx="4147472" cy="79208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กรณีการสอบสวนวินัยอย่างร้ายแรง</a:t>
            </a:r>
            <a:endParaRPr lang="en-US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552" y="1700808"/>
            <a:ext cx="2851328" cy="93610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ประธานคณะกรรมการสอบสวน</a:t>
            </a:r>
            <a:endParaRPr lang="en-US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3088" y="1700808"/>
            <a:ext cx="2851328" cy="129614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รายงานเหตุผู้สั่งแต่งตั้ง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คณะกรรมการสอบสวน</a:t>
            </a:r>
            <a:endParaRPr lang="en-US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952" y="4005064"/>
            <a:ext cx="2844464" cy="172819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รายงาน 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กศจ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. 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อ.ก.ค.ศ. ที่ ก.ค.ศ. ตั้ง ก.ค.ศ. แล้วแต่กรณี</a:t>
            </a:r>
            <a:endParaRPr lang="en-US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752" y="4005064"/>
            <a:ext cx="3283376" cy="259228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กศจ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. 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อ.ก.ค.ศ. ที่ ก.ค.ศ. ตั้ง 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ก.ค.ศ. มีมติเร่งรัดภายในระยะเวลาที่องค์คณะกำหนดตามเหตุผลและความจำเป็น</a:t>
            </a:r>
            <a:endParaRPr lang="en-US" sz="3200" b="1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2060848"/>
            <a:ext cx="1931208" cy="0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0"/>
          </p:cNvCxnSpPr>
          <p:nvPr/>
        </p:nvCxnSpPr>
        <p:spPr>
          <a:xfrm flipH="1">
            <a:off x="6852184" y="2980584"/>
            <a:ext cx="14872" cy="1024480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923928" y="4581128"/>
            <a:ext cx="1458162" cy="0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67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u="sng" dirty="0" smtClean="0"/>
              <a:t>สรุป</a:t>
            </a:r>
            <a:endParaRPr lang="en-US" sz="7200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/>
              <a:t>28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4520" y="2276872"/>
            <a:ext cx="7920880" cy="230425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4400" b="1" dirty="0" smtClean="0">
                <a:solidFill>
                  <a:schemeClr val="tx1"/>
                </a:solidFill>
                <a:cs typeface="+mj-cs"/>
              </a:rPr>
              <a:t>การดำเนินการทางวินัยไม่ร้ายแรง  </a:t>
            </a:r>
            <a:r>
              <a:rPr lang="en-US" sz="4400" b="1" dirty="0" smtClean="0">
                <a:solidFill>
                  <a:schemeClr val="tx1"/>
                </a:solidFill>
                <a:cs typeface="+mj-cs"/>
              </a:rPr>
              <a:t>:  </a:t>
            </a:r>
            <a:r>
              <a:rPr lang="en-US" sz="6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120</a:t>
            </a:r>
            <a:r>
              <a:rPr lang="en-US" sz="44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4400" b="1" dirty="0" smtClean="0">
                <a:solidFill>
                  <a:schemeClr val="tx1"/>
                </a:solidFill>
                <a:cs typeface="+mj-cs"/>
              </a:rPr>
              <a:t>วัน</a:t>
            </a:r>
          </a:p>
          <a:p>
            <a:pPr algn="ctr"/>
            <a:r>
              <a:rPr lang="th-TH" sz="4400" b="1" dirty="0">
                <a:solidFill>
                  <a:schemeClr val="tx1"/>
                </a:solidFill>
                <a:cs typeface="+mj-cs"/>
              </a:rPr>
              <a:t>การดำเนินการทาง</a:t>
            </a:r>
            <a:r>
              <a:rPr lang="th-TH" sz="4400" b="1" dirty="0" smtClean="0">
                <a:solidFill>
                  <a:schemeClr val="tx1"/>
                </a:solidFill>
                <a:cs typeface="+mj-cs"/>
              </a:rPr>
              <a:t>วินัยอย่างร้ายแรง  </a:t>
            </a:r>
            <a:r>
              <a:rPr lang="th-TH" sz="4400" b="1" dirty="0">
                <a:solidFill>
                  <a:schemeClr val="tx1"/>
                </a:solidFill>
                <a:cs typeface="+mj-cs"/>
              </a:rPr>
              <a:t>:  </a:t>
            </a:r>
            <a:r>
              <a:rPr lang="en-US" sz="6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240</a:t>
            </a:r>
            <a:r>
              <a:rPr lang="th-TH" sz="44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4400" b="1" dirty="0">
                <a:solidFill>
                  <a:schemeClr val="tx1"/>
                </a:solidFill>
                <a:cs typeface="+mj-cs"/>
              </a:rPr>
              <a:t>วัน</a:t>
            </a:r>
          </a:p>
          <a:p>
            <a:pPr algn="ctr"/>
            <a:endParaRPr lang="en-US" sz="32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699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2520280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จุดมุ่งหมายของการดำเนินการทางวินัย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เพื่อให้การลงโทษข้าราชการเป็นไปโดยถูกต้องเหมาะสมตามกระบวนการ โดยที่คำสั่งลงโทษทางวินัยเป็นคำสั่งทางปกครอง ขั้นตอนการดำเนินการและการใช้ดุลพินิจกำหนดโทษทางวินัย จึงต้องเป็นไปตามหลักความชอบด้วยกฎหมาย</a:t>
            </a:r>
            <a:endParaRPr lang="en-US" sz="3600" b="1" u="sng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การพิจารณาความผิด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หมายถึง การพิจารณาวินิจฉัยว่าผู้ถูกกล่าวหาได้กระทำผิ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ด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วินัยหรือไม่ หากกระทำผิด เป็นความผิดกรณีใด ตามมาตราใด และควรลงโทษสถานใด การพิจารณาความผิดและกำหนดโทษเป็นกระบวนการที่จะต้องกระทำโดยผู้มีอำนาจหน้าที่ตามที่กฎหมายกำหนด และจะกระทำได้ต่อเมื่อได้ทราบข้อเท็จจริงของเรื่องที่กล่าวหา โดยกระจ่างชัดเพียงพอที่จะพิจารณาวินิจฉัยความผิดและโทษได้ ทั้งนี้ ต้องเป็นข้อเท็จจริงที่ได้มาจากการสอบสวน 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2088231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th-TH" sz="4300" b="1" dirty="0" smtClean="0">
                <a:cs typeface="+mj-cs"/>
              </a:rPr>
              <a:t>เว้นแต่กรณีที่เป็นความผิดที่ปรากฏชัดแจ้งตามที่กำหนดในกฎ ก.ค.ศ. ข้อเท็จจริงอาจได้จากการสืบสวน หรือจากการรวบรวมเอกสารข้อมูล แล้วแต่กรณี</a:t>
            </a:r>
            <a:endParaRPr lang="en-US" sz="48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</a:p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+mj-cs"/>
              </a:rPr>
              <a:t>	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ผู้มีอำนาจพิจารณาความผิดและกำหนดโทษ </a:t>
            </a:r>
          </a:p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ผู้มีอำนาจพิจารณาความผิด ได้แก่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ผู้บังคับบัญชาตามกฎหมาย 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กศจ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หรือ อ.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ก.ค.ศ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ที่ ก.ค.ศ.ตั้ง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ก.ค.ศ.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( โดยมีนิติกรเป็นผู้ดำเนินการ )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336704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th-TH" sz="3600" b="1" u="sng" dirty="0" smtClean="0">
                <a:cs typeface="+mj-cs"/>
              </a:rPr>
              <a:t>การ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พิจารณากำหนดโทษ </a:t>
            </a:r>
          </a:p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การกำหนดโทษ คือ การกำหนดระดับโทษผู้กระทำความผิดให้เป็นไปตามการปรับบทความผิดว่าเป็นความผิดตามมาตราใดของบทบัญญัติทางวินัย ตามหมวด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( มาตรา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96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)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ได้กำหนดโทษทางวินัยไว้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สถาน คือ 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ภาคทัณฑ์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ตัดเงินเดือน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ลดเงินเดือน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ปลดออก</a:t>
            </a:r>
          </a:p>
          <a:p>
            <a:pPr marL="0" indent="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 ไล่ออก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256584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การใช้ดุลพินิจในการพิจารณาความผิดและกำหนดโทษทางวินัย นอกจากผู้บังคับบัญชาหรือผู้ดำเนินการทางวินัย องค์คณะ จะต้องใช้ดุลพินิจภายในกรอบที่กฎหมายบัญญัติไว้แล้ว การใช้ดุลพินิจจะต้องมีเหตุผลที่รับฟังได้ และอยู่บนพื้นฐานของข้อเท็จจริงที่ถูกต้อง ในทางปฏิบัติองค์กรหรือหน่วยงานของภาครัฐจึงมีการกำหนดแนวทางการใช้ดุลพินิจในการกำหนดโทษภายในองค์กร หรือหน่วยงานของตน เพื่อให้ผู้ดำเนินการทางวินัยใช้ดุลพินิจในทิศทางหรือมาตรฐานเดียวกัน ( มาตรฐานโทษ )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การลงโทษทางวินัย</a:t>
            </a:r>
          </a:p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เป็นมาตรการหนึ่งในการรักษาวินัย นอกเหนือจากการส่งเสริมให้ข้าราชการมีวินัย และเพื่อประสิทธิภาพในการปฏิบัติราชการ การลงโทษทางวินัยเป็นผลดีในแง่เป็นการปรามไว้ไม่ให้ผู้อื่นกล้ากระทำผิดเพราะกลัวถูกลงโทษ แม้ว่าการลงโทษเป็นมาตรการที่พึงใช้เป็นลำดับสุดท้ายในการรักษาวินัย แต่ก็เป็นมาตรการที่สำคัญและจำเป็น ทั้งนี้ การลงโทษทางวินัยมิได้มีวัตถุประสงค์ที่จะให้เป็นการตอบโต้หรือแก้แค้นผู้กระทำผิดวินัย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7AA-1BED-4775-A303-9DF9C3409243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198</Words>
  <Application>Microsoft Office PowerPoint</Application>
  <PresentationFormat>นำเสนอทางหน้าจอ (4:3)</PresentationFormat>
  <Paragraphs>157</Paragraphs>
  <Slides>28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Office Theme</vt:lpstr>
      <vt:lpstr>การดำเนินการทางวินัย ข้าราชการครูและบุคลากรทางการศึกษา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ระยะเวลาการสอบสวน</vt:lpstr>
      <vt:lpstr>งานนำเสนอ PowerPoint</vt:lpstr>
      <vt:lpstr>งานนำเสนอ PowerPoint</vt:lpstr>
      <vt:lpstr>สรุป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การดำเนินการทางวินัย ข้าราชการครูและบุคลากรทางการศึกษา</dc:title>
  <dc:creator>User</dc:creator>
  <cp:lastModifiedBy>user</cp:lastModifiedBy>
  <cp:revision>40</cp:revision>
  <dcterms:created xsi:type="dcterms:W3CDTF">2017-08-02T14:43:27Z</dcterms:created>
  <dcterms:modified xsi:type="dcterms:W3CDTF">2017-09-03T14:33:53Z</dcterms:modified>
</cp:coreProperties>
</file>