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1724" r:id="rId2"/>
    <p:sldId id="1731" r:id="rId3"/>
    <p:sldId id="1732" r:id="rId4"/>
    <p:sldId id="1734" r:id="rId5"/>
    <p:sldId id="1735" r:id="rId6"/>
  </p:sldIdLst>
  <p:sldSz cx="9144000" cy="6858000" type="screen4x3"/>
  <p:notesSz cx="6797675" cy="9928225"/>
  <p:embeddedFontLst>
    <p:embeddedFont>
      <p:font typeface="Angsana New" pitchFamily="18" charset="-34"/>
      <p:regular r:id="rId9"/>
      <p:bold r:id="rId10"/>
      <p:italic r:id="rId11"/>
      <p:boldItalic r:id="rId12"/>
    </p:embeddedFont>
    <p:embeddedFont>
      <p:font typeface="TH SarabunPSK" pitchFamily="34" charset="-34"/>
      <p:regular r:id="rId13"/>
      <p:bold r:id="rId14"/>
      <p:italic r:id="rId15"/>
      <p:boldItalic r:id="rId16"/>
    </p:embeddedFont>
    <p:embeddedFont>
      <p:font typeface="Wingdings 2" pitchFamily="18" charset="2"/>
      <p:regular r:id="rId17"/>
    </p:embeddedFont>
    <p:embeddedFont>
      <p:font typeface="Constantia" pitchFamily="18" charset="0"/>
      <p:regular r:id="rId18"/>
      <p:bold r:id="rId19"/>
      <p:italic r:id="rId20"/>
      <p:boldItalic r:id="rId21"/>
    </p:embeddedFont>
    <p:embeddedFont>
      <p:font typeface="Cordia New" pitchFamily="34" charset="-34"/>
      <p:regular r:id="rId22"/>
      <p:bold r:id="rId23"/>
      <p:italic r:id="rId24"/>
      <p:boldItalic r:id="rId25"/>
    </p:embeddedFont>
    <p:embeddedFont>
      <p:font typeface="Calibri" pitchFamily="34" charset="0"/>
      <p:regular r:id="rId26"/>
      <p:bold r:id="rId27"/>
      <p:italic r:id="rId28"/>
      <p:boldItalic r:id="rId29"/>
    </p:embeddedFont>
    <p:embeddedFont>
      <p:font typeface="TH SarabunIT๙" pitchFamily="34" charset="-34"/>
      <p:regular r:id="rId30"/>
      <p:bold r:id="rId31"/>
      <p:italic r:id="rId32"/>
      <p:boldItalic r:id="rId33"/>
    </p:embeddedFont>
    <p:embeddedFont>
      <p:font typeface="Browallia New" pitchFamily="34" charset="-34"/>
      <p:regular r:id="rId34"/>
      <p:bold r:id="rId35"/>
      <p:italic r:id="rId36"/>
      <p:boldItalic r:id="rId37"/>
    </p:embeddedFont>
  </p:embeddedFont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FFFF"/>
    <a:srgbClr val="EDFC24"/>
    <a:srgbClr val="E51BB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84" autoAdjust="0"/>
    <p:restoredTop sz="94660"/>
  </p:normalViewPr>
  <p:slideViewPr>
    <p:cSldViewPr>
      <p:cViewPr>
        <p:scale>
          <a:sx n="80" d="100"/>
          <a:sy n="80" d="100"/>
        </p:scale>
        <p:origin x="-1548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font" Target="fonts/font18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34" Type="http://schemas.openxmlformats.org/officeDocument/2006/relationships/font" Target="fonts/font26.fntdata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font" Target="fonts/font17.fntdata"/><Relationship Id="rId33" Type="http://schemas.openxmlformats.org/officeDocument/2006/relationships/font" Target="fonts/font25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29" Type="http://schemas.openxmlformats.org/officeDocument/2006/relationships/font" Target="fonts/font21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font" Target="fonts/font16.fntdata"/><Relationship Id="rId32" Type="http://schemas.openxmlformats.org/officeDocument/2006/relationships/font" Target="fonts/font24.fntdata"/><Relationship Id="rId37" Type="http://schemas.openxmlformats.org/officeDocument/2006/relationships/font" Target="fonts/font29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28" Type="http://schemas.openxmlformats.org/officeDocument/2006/relationships/font" Target="fonts/font20.fntdata"/><Relationship Id="rId36" Type="http://schemas.openxmlformats.org/officeDocument/2006/relationships/font" Target="fonts/font28.fntdata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31" Type="http://schemas.openxmlformats.org/officeDocument/2006/relationships/font" Target="fonts/font23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font" Target="fonts/font19.fntdata"/><Relationship Id="rId30" Type="http://schemas.openxmlformats.org/officeDocument/2006/relationships/font" Target="fonts/font22.fntdata"/><Relationship Id="rId35" Type="http://schemas.openxmlformats.org/officeDocument/2006/relationships/font" Target="fonts/font27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5" y="5"/>
            <a:ext cx="2945661" cy="496411"/>
          </a:xfrm>
          <a:prstGeom prst="rect">
            <a:avLst/>
          </a:prstGeom>
        </p:spPr>
        <p:txBody>
          <a:bodyPr vert="horz" lIns="91280" tIns="45641" rIns="91280" bIns="45641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50450" y="5"/>
            <a:ext cx="2945661" cy="496411"/>
          </a:xfrm>
          <a:prstGeom prst="rect">
            <a:avLst/>
          </a:prstGeom>
        </p:spPr>
        <p:txBody>
          <a:bodyPr vert="horz" lIns="91280" tIns="45641" rIns="91280" bIns="45641" rtlCol="0"/>
          <a:lstStyle>
            <a:lvl1pPr algn="r">
              <a:defRPr sz="1200"/>
            </a:lvl1pPr>
          </a:lstStyle>
          <a:p>
            <a:fld id="{CA78F2A3-DBBF-4FB8-84EB-924302DDD686}" type="datetimeFigureOut">
              <a:rPr lang="th-TH" smtClean="0"/>
              <a:pPr/>
              <a:t>05/07/60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5" y="9430098"/>
            <a:ext cx="2945661" cy="496411"/>
          </a:xfrm>
          <a:prstGeom prst="rect">
            <a:avLst/>
          </a:prstGeom>
        </p:spPr>
        <p:txBody>
          <a:bodyPr vert="horz" lIns="91280" tIns="45641" rIns="91280" bIns="45641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50450" y="9430098"/>
            <a:ext cx="2945661" cy="496411"/>
          </a:xfrm>
          <a:prstGeom prst="rect">
            <a:avLst/>
          </a:prstGeom>
        </p:spPr>
        <p:txBody>
          <a:bodyPr vert="horz" lIns="91280" tIns="45641" rIns="91280" bIns="45641" rtlCol="0" anchor="b"/>
          <a:lstStyle>
            <a:lvl1pPr algn="r">
              <a:defRPr sz="1200"/>
            </a:lvl1pPr>
          </a:lstStyle>
          <a:p>
            <a:fld id="{5CD67A72-D74F-44F2-8ADF-F6F43ADD9AF8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802559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2" y="5"/>
            <a:ext cx="2946084" cy="496411"/>
          </a:xfrm>
          <a:prstGeom prst="rect">
            <a:avLst/>
          </a:prstGeom>
        </p:spPr>
        <p:txBody>
          <a:bodyPr vert="horz" lIns="91558" tIns="45775" rIns="91558" bIns="45775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49997" y="5"/>
            <a:ext cx="2946084" cy="496411"/>
          </a:xfrm>
          <a:prstGeom prst="rect">
            <a:avLst/>
          </a:prstGeom>
        </p:spPr>
        <p:txBody>
          <a:bodyPr vert="horz" lIns="91558" tIns="45775" rIns="91558" bIns="45775" rtlCol="0"/>
          <a:lstStyle>
            <a:lvl1pPr algn="r">
              <a:defRPr sz="1200"/>
            </a:lvl1pPr>
          </a:lstStyle>
          <a:p>
            <a:fld id="{891DE6EC-50B1-4313-81FF-3985DE0440EC}" type="datetimeFigureOut">
              <a:rPr lang="th-TH" smtClean="0"/>
              <a:pPr/>
              <a:t>05/07/60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8" tIns="45775" rIns="91558" bIns="45775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79135" y="4715912"/>
            <a:ext cx="5439417" cy="4467701"/>
          </a:xfrm>
          <a:prstGeom prst="rect">
            <a:avLst/>
          </a:prstGeom>
        </p:spPr>
        <p:txBody>
          <a:bodyPr vert="horz" lIns="91558" tIns="45775" rIns="91558" bIns="45775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2" y="9430229"/>
            <a:ext cx="2946084" cy="496411"/>
          </a:xfrm>
          <a:prstGeom prst="rect">
            <a:avLst/>
          </a:prstGeom>
        </p:spPr>
        <p:txBody>
          <a:bodyPr vert="horz" lIns="91558" tIns="45775" rIns="91558" bIns="45775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49997" y="9430229"/>
            <a:ext cx="2946084" cy="496411"/>
          </a:xfrm>
          <a:prstGeom prst="rect">
            <a:avLst/>
          </a:prstGeom>
        </p:spPr>
        <p:txBody>
          <a:bodyPr vert="horz" lIns="91558" tIns="45775" rIns="91558" bIns="45775" rtlCol="0" anchor="b"/>
          <a:lstStyle>
            <a:lvl1pPr algn="r">
              <a:defRPr sz="1200"/>
            </a:lvl1pPr>
          </a:lstStyle>
          <a:p>
            <a:fld id="{FBEECED4-580F-4FC6-BA8D-C6C4F374FB04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7850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ชื่อเรื่อง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7" name="ชื่อเรื่องรอง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h-TH" smtClean="0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sp>
        <p:nvSpPr>
          <p:cNvPr id="30" name="ตัวยึดวันที่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DC079-3D73-4149-BBCE-E9991B855723}" type="datetime1">
              <a:rPr lang="th-TH" smtClean="0">
                <a:solidFill>
                  <a:srgbClr val="0070C0">
                    <a:shade val="90000"/>
                  </a:srgbClr>
                </a:solidFill>
              </a:rPr>
              <a:t>05/07/60</a:t>
            </a:fld>
            <a:endParaRPr lang="th-TH">
              <a:solidFill>
                <a:srgbClr val="0070C0">
                  <a:shade val="90000"/>
                </a:srgbClr>
              </a:solidFill>
            </a:endParaRPr>
          </a:p>
        </p:txBody>
      </p:sp>
      <p:sp>
        <p:nvSpPr>
          <p:cNvPr id="19" name="ตัวยึดท้ายกระดา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070C0">
                  <a:shade val="90000"/>
                </a:srgbClr>
              </a:solidFill>
            </a:endParaRPr>
          </a:p>
        </p:txBody>
      </p:sp>
      <p:sp>
        <p:nvSpPr>
          <p:cNvPr id="27" name="ตัวยึดหมายเลขภาพนิ่ง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6FA25-BFFD-41A5-B0CD-3A0BF69F3CEF}" type="slidenum">
              <a:rPr lang="th-TH" smtClean="0">
                <a:solidFill>
                  <a:srgbClr val="0070C0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0070C0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1164F-518B-4C67-BA41-40B3B0512901}" type="datetime1">
              <a:rPr lang="th-TH" smtClean="0">
                <a:solidFill>
                  <a:srgbClr val="00B0F0">
                    <a:shade val="90000"/>
                  </a:srgbClr>
                </a:solidFill>
              </a:rPr>
              <a:t>05/07/60</a:t>
            </a:fld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6FA25-BFFD-41A5-B0CD-3A0BF69F3CEF}" type="slidenum">
              <a:rPr lang="th-TH" smtClean="0">
                <a:solidFill>
                  <a:srgbClr val="00B0F0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C99D0-476F-42EE-B8FD-C933932D8E27}" type="datetime1">
              <a:rPr lang="th-TH" smtClean="0">
                <a:solidFill>
                  <a:srgbClr val="00B0F0">
                    <a:shade val="90000"/>
                  </a:srgbClr>
                </a:solidFill>
              </a:rPr>
              <a:t>05/07/60</a:t>
            </a:fld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6FA25-BFFD-41A5-B0CD-3A0BF69F3CEF}" type="slidenum">
              <a:rPr lang="th-TH" smtClean="0">
                <a:solidFill>
                  <a:srgbClr val="00B0F0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C8DB6-DF81-42D9-AFA8-C51F3C1FAD74}" type="datetime1">
              <a:rPr lang="th-TH" smtClean="0">
                <a:solidFill>
                  <a:srgbClr val="00B0F0">
                    <a:shade val="90000"/>
                  </a:srgbClr>
                </a:solidFill>
              </a:rPr>
              <a:t>05/07/60</a:t>
            </a:fld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6FA25-BFFD-41A5-B0CD-3A0BF69F3CEF}" type="slidenum">
              <a:rPr lang="th-TH" smtClean="0">
                <a:solidFill>
                  <a:srgbClr val="00B0F0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05F6E-7E52-4494-8EEC-36EEE7A2ACBA}" type="datetime1">
              <a:rPr lang="th-TH" smtClean="0">
                <a:solidFill>
                  <a:srgbClr val="0070C0">
                    <a:shade val="90000"/>
                  </a:srgbClr>
                </a:solidFill>
              </a:rPr>
              <a:t>05/07/60</a:t>
            </a:fld>
            <a:endParaRPr lang="th-TH">
              <a:solidFill>
                <a:srgbClr val="0070C0">
                  <a:shade val="90000"/>
                </a:srgb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070C0">
                  <a:shade val="90000"/>
                </a:srgb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6FA25-BFFD-41A5-B0CD-3A0BF69F3CEF}" type="slidenum">
              <a:rPr lang="th-TH" smtClean="0">
                <a:solidFill>
                  <a:srgbClr val="0070C0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0070C0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FEDF3-7C97-425E-9365-0AA1F25203E8}" type="datetime1">
              <a:rPr lang="th-TH" smtClean="0">
                <a:solidFill>
                  <a:srgbClr val="00B0F0">
                    <a:shade val="90000"/>
                  </a:srgbClr>
                </a:solidFill>
              </a:rPr>
              <a:t>05/07/60</a:t>
            </a:fld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6FA25-BFFD-41A5-B0CD-3A0BF69F3CEF}" type="slidenum">
              <a:rPr lang="th-TH" smtClean="0">
                <a:solidFill>
                  <a:srgbClr val="00B0F0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เนื้อหา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91E23-E3E9-4995-BB53-FD60E7835896}" type="datetime1">
              <a:rPr lang="th-TH" smtClean="0">
                <a:solidFill>
                  <a:srgbClr val="00B0F0">
                    <a:shade val="90000"/>
                  </a:srgbClr>
                </a:solidFill>
              </a:rPr>
              <a:t>05/07/60</a:t>
            </a:fld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6FA25-BFFD-41A5-B0CD-3A0BF69F3CEF}" type="slidenum">
              <a:rPr lang="th-TH" smtClean="0">
                <a:solidFill>
                  <a:srgbClr val="00B0F0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C4913-4D8C-406B-B401-D49CC2A51B0A}" type="datetime1">
              <a:rPr lang="th-TH" smtClean="0">
                <a:solidFill>
                  <a:srgbClr val="00B0F0">
                    <a:shade val="90000"/>
                  </a:srgbClr>
                </a:solidFill>
              </a:rPr>
              <a:t>05/07/60</a:t>
            </a:fld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6FA25-BFFD-41A5-B0CD-3A0BF69F3CEF}" type="slidenum">
              <a:rPr lang="th-TH" smtClean="0">
                <a:solidFill>
                  <a:srgbClr val="00B0F0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11697-5C64-4724-B368-BBA8395244F7}" type="datetime1">
              <a:rPr lang="th-TH" smtClean="0">
                <a:solidFill>
                  <a:srgbClr val="00B0F0">
                    <a:shade val="90000"/>
                  </a:srgbClr>
                </a:solidFill>
              </a:rPr>
              <a:t>05/07/60</a:t>
            </a:fld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6FA25-BFFD-41A5-B0CD-3A0BF69F3CEF}" type="slidenum">
              <a:rPr lang="th-TH" smtClean="0">
                <a:solidFill>
                  <a:srgbClr val="00B0F0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DCF2E-7FDC-489C-8444-A63CCBDAFB0C}" type="datetime1">
              <a:rPr lang="th-TH" smtClean="0">
                <a:solidFill>
                  <a:srgbClr val="00B0F0">
                    <a:shade val="90000"/>
                  </a:srgbClr>
                </a:solidFill>
              </a:rPr>
              <a:t>05/07/60</a:t>
            </a:fld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6FA25-BFFD-41A5-B0CD-3A0BF69F3CEF}" type="slidenum">
              <a:rPr lang="th-TH" smtClean="0">
                <a:solidFill>
                  <a:srgbClr val="00B0F0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ตัดและมนมุมสี่เหลี่ยมหนึ่งมุม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12" name="สามเหลี่ยมมุมฉาก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D4829-F9DA-479D-A5BD-08585CAFD1FC}" type="datetime1">
              <a:rPr lang="th-TH" smtClean="0">
                <a:solidFill>
                  <a:srgbClr val="00B0F0">
                    <a:shade val="90000"/>
                  </a:srgbClr>
                </a:solidFill>
              </a:rPr>
              <a:t>05/07/60</a:t>
            </a:fld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E26FA25-BFFD-41A5-B0CD-3A0BF69F3CEF}" type="slidenum">
              <a:rPr lang="th-TH" smtClean="0">
                <a:solidFill>
                  <a:srgbClr val="00B0F0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h-TH" smtClean="0"/>
              <a:t>คลิกไอคอนเพื่อเพิ่มรูปภาพ</a:t>
            </a:r>
            <a:endParaRPr kumimoji="0" lang="en-US" dirty="0"/>
          </a:p>
        </p:txBody>
      </p:sp>
      <p:sp>
        <p:nvSpPr>
          <p:cNvPr id="10" name="รูปแบบอิสระ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รูปแบบอิสระ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รูปแบบอิสระ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รูปแบบอิสระ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ตัวยึดชื่อเรื่อง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0" name="ตัวยึดข้อความ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  <p:sp>
        <p:nvSpPr>
          <p:cNvPr id="10" name="ตัวยึดวันที่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D93CE4-6708-43CC-872D-29DD2548C63F}" type="datetime1">
              <a:rPr lang="th-TH" smtClean="0">
                <a:solidFill>
                  <a:srgbClr val="00B0F0">
                    <a:shade val="90000"/>
                  </a:srgbClr>
                </a:solidFill>
              </a:rPr>
              <a:t>05/07/60</a:t>
            </a:fld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  <p:sp>
        <p:nvSpPr>
          <p:cNvPr id="22" name="ตัวยึดท้ายกระดาษ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  <p:sp>
        <p:nvSpPr>
          <p:cNvPr id="18" name="ตัวยึดหมายเลขภาพนิ่ง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E26FA25-BFFD-41A5-B0CD-3A0BF69F3CEF}" type="slidenum">
              <a:rPr lang="th-TH" smtClean="0">
                <a:solidFill>
                  <a:srgbClr val="00B0F0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  <p:grpSp>
        <p:nvGrpSpPr>
          <p:cNvPr id="2" name="กลุ่ม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รูปแบบอิสระ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รูปแบบอิสระ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0" y="836712"/>
            <a:ext cx="91440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endParaRPr lang="th-TH" sz="1000" b="1" dirty="0" smtClean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>
              <a:spcBef>
                <a:spcPts val="0"/>
              </a:spcBef>
              <a:defRPr/>
            </a:pPr>
            <a:endParaRPr lang="th-TH" sz="10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>
              <a:spcBef>
                <a:spcPts val="0"/>
              </a:spcBef>
              <a:defRPr/>
            </a:pPr>
            <a:endParaRPr lang="th-TH" sz="1000" b="1" dirty="0" smtClean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>
              <a:spcBef>
                <a:spcPts val="0"/>
              </a:spcBef>
              <a:defRPr/>
            </a:pPr>
            <a:endParaRPr lang="th-TH" sz="10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>
              <a:spcBef>
                <a:spcPts val="0"/>
              </a:spcBef>
              <a:defRPr/>
            </a:pPr>
            <a:endParaRPr lang="th-TH" sz="1000" b="1" dirty="0" smtClean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>
              <a:spcBef>
                <a:spcPts val="0"/>
              </a:spcBef>
              <a:defRPr/>
            </a:pPr>
            <a:endParaRPr lang="th-TH" sz="10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>
              <a:spcBef>
                <a:spcPts val="0"/>
              </a:spcBef>
              <a:defRPr/>
            </a:pPr>
            <a:endParaRPr lang="th-TH" sz="1000" b="1" dirty="0" smtClean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>
              <a:spcBef>
                <a:spcPts val="0"/>
              </a:spcBef>
              <a:defRPr/>
            </a:pPr>
            <a:endParaRPr lang="th-TH" sz="1000" b="1" dirty="0" smtClean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/>
            <a:endParaRPr lang="th-TH" sz="4000" b="1" dirty="0">
              <a:solidFill>
                <a:srgbClr val="002060"/>
              </a:solidFill>
              <a:latin typeface="TH SarabunIT๙" pitchFamily="34" charset="-34"/>
              <a:cs typeface="TH SarabunIT๙" pitchFamily="34" charset="-34"/>
            </a:endParaRPr>
          </a:p>
          <a:p>
            <a:pPr algn="ctr"/>
            <a:r>
              <a:rPr lang="th-TH" sz="4000" b="1" dirty="0">
                <a:solidFill>
                  <a:srgbClr val="002060"/>
                </a:solidFill>
                <a:latin typeface="TH SarabunIT๙" pitchFamily="34" charset="-34"/>
                <a:cs typeface="TH SarabunIT๙" pitchFamily="34" charset="-34"/>
              </a:rPr>
              <a:t>การลงโทษลด</a:t>
            </a:r>
            <a:r>
              <a:rPr lang="th-TH" sz="4000" b="1" dirty="0" smtClean="0">
                <a:solidFill>
                  <a:srgbClr val="002060"/>
                </a:solidFill>
                <a:latin typeface="TH SarabunIT๙" pitchFamily="34" charset="-34"/>
                <a:cs typeface="TH SarabunIT๙" pitchFamily="34" charset="-34"/>
              </a:rPr>
              <a:t>เงินเดือน</a:t>
            </a:r>
          </a:p>
          <a:p>
            <a:pPr algn="ctr"/>
            <a:r>
              <a:rPr lang="th-TH" sz="4000" b="1" dirty="0" smtClean="0">
                <a:solidFill>
                  <a:srgbClr val="002060"/>
                </a:solidFill>
                <a:latin typeface="TH SarabunIT๙" pitchFamily="34" charset="-34"/>
                <a:cs typeface="TH SarabunIT๙" pitchFamily="34" charset="-34"/>
              </a:rPr>
              <a:t>ข้าราชการ</a:t>
            </a:r>
            <a:r>
              <a:rPr lang="th-TH" sz="4000" b="1" dirty="0">
                <a:solidFill>
                  <a:srgbClr val="002060"/>
                </a:solidFill>
                <a:latin typeface="TH SarabunIT๙" pitchFamily="34" charset="-34"/>
                <a:cs typeface="TH SarabunIT๙" pitchFamily="34" charset="-34"/>
              </a:rPr>
              <a:t>ครูและบุคลากรทางการศึกษา </a:t>
            </a:r>
            <a:endParaRPr lang="en-US" sz="4000" b="1" dirty="0">
              <a:solidFill>
                <a:srgbClr val="002060"/>
              </a:solidFill>
              <a:latin typeface="TH SarabunIT๙" pitchFamily="34" charset="-34"/>
              <a:cs typeface="TH SarabunIT๙" pitchFamily="34" charset="-34"/>
            </a:endParaRPr>
          </a:p>
          <a:p>
            <a:pPr algn="ctr"/>
            <a:endParaRPr lang="th-TH" sz="4000" b="1" dirty="0" smtClean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71802" y="6072206"/>
            <a:ext cx="5929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8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สำนักงานคณะกรรมการข้าราชการครูและบุคลากรทางการศึกษา</a:t>
            </a:r>
          </a:p>
          <a:p>
            <a:pPr algn="r"/>
            <a:r>
              <a:rPr lang="en-US" sz="18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www.otepc.go.th</a:t>
            </a:r>
            <a:endParaRPr lang="th-TH" sz="1800" b="1" dirty="0">
              <a:solidFill>
                <a:srgbClr val="0070C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5" name="รูปภาพ 4" descr="logo โปร่งใส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-45191"/>
            <a:ext cx="1143008" cy="161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72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0" y="836712"/>
            <a:ext cx="9144000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>
              <a:lnSpc>
                <a:spcPct val="95000"/>
              </a:lnSpc>
            </a:pPr>
            <a:r>
              <a:rPr lang="th-TH" sz="40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4000" b="1" spc="-1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4000" b="1" spc="-100" dirty="0" smtClean="0">
                <a:solidFill>
                  <a:srgbClr val="002060"/>
                </a:solidFill>
                <a:latin typeface="TH SarabunIT๙" pitchFamily="34" charset="-34"/>
                <a:cs typeface="TH SarabunIT๙" pitchFamily="34" charset="-34"/>
              </a:rPr>
              <a:t>1.</a:t>
            </a:r>
            <a:r>
              <a:rPr lang="en-US" sz="4000" b="1" spc="-100" dirty="0" smtClean="0">
                <a:solidFill>
                  <a:srgbClr val="002060"/>
                </a:solidFill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sz="4000" b="1" spc="-100" dirty="0" smtClean="0">
                <a:solidFill>
                  <a:srgbClr val="002060"/>
                </a:solidFill>
                <a:latin typeface="TH SarabunIT๙" pitchFamily="34" charset="-34"/>
                <a:cs typeface="TH SarabunIT๙" pitchFamily="34" charset="-34"/>
              </a:rPr>
              <a:t>หัวหน้า </a:t>
            </a:r>
            <a:r>
              <a:rPr lang="th-TH" sz="4000" b="1" spc="-100" dirty="0" err="1" smtClean="0">
                <a:solidFill>
                  <a:srgbClr val="002060"/>
                </a:solidFill>
                <a:latin typeface="TH SarabunIT๙" pitchFamily="34" charset="-34"/>
                <a:cs typeface="TH SarabunIT๙" pitchFamily="34" charset="-34"/>
              </a:rPr>
              <a:t>คสช</a:t>
            </a:r>
            <a:r>
              <a:rPr lang="th-TH" sz="4000" b="1" spc="-100" dirty="0" smtClean="0">
                <a:solidFill>
                  <a:srgbClr val="002060"/>
                </a:solidFill>
                <a:latin typeface="TH SarabunIT๙" pitchFamily="34" charset="-34"/>
                <a:cs typeface="TH SarabunIT๙" pitchFamily="34" charset="-34"/>
              </a:rPr>
              <a:t>. </a:t>
            </a:r>
            <a:r>
              <a:rPr lang="th-TH" sz="4000" b="1" spc="-100" dirty="0">
                <a:solidFill>
                  <a:srgbClr val="002060"/>
                </a:solidFill>
                <a:latin typeface="TH SarabunIT๙" pitchFamily="34" charset="-34"/>
                <a:cs typeface="TH SarabunIT๙" pitchFamily="34" charset="-34"/>
              </a:rPr>
              <a:t>ได้</a:t>
            </a:r>
            <a:r>
              <a:rPr lang="th-TH" sz="4000" b="1" spc="-100" dirty="0" smtClean="0">
                <a:solidFill>
                  <a:srgbClr val="002060"/>
                </a:solidFill>
                <a:latin typeface="TH SarabunIT๙" pitchFamily="34" charset="-34"/>
                <a:cs typeface="TH SarabunIT๙" pitchFamily="34" charset="-34"/>
              </a:rPr>
              <a:t>มีคำสั่งหัวหน้า </a:t>
            </a:r>
            <a:r>
              <a:rPr lang="th-TH" sz="4000" b="1" spc="-100" dirty="0" err="1" smtClean="0">
                <a:solidFill>
                  <a:srgbClr val="002060"/>
                </a:solidFill>
                <a:latin typeface="TH SarabunIT๙" pitchFamily="34" charset="-34"/>
                <a:cs typeface="TH SarabunIT๙" pitchFamily="34" charset="-34"/>
              </a:rPr>
              <a:t>คสช</a:t>
            </a:r>
            <a:r>
              <a:rPr lang="th-TH" sz="4000" b="1" spc="-100" dirty="0" smtClean="0">
                <a:solidFill>
                  <a:srgbClr val="002060"/>
                </a:solidFill>
                <a:latin typeface="TH SarabunIT๙" pitchFamily="34" charset="-34"/>
                <a:cs typeface="TH SarabunIT๙" pitchFamily="34" charset="-34"/>
              </a:rPr>
              <a:t>. ที่ </a:t>
            </a:r>
            <a:r>
              <a:rPr lang="th-TH" sz="4000" b="1" spc="-100" dirty="0">
                <a:solidFill>
                  <a:srgbClr val="002060"/>
                </a:solidFill>
                <a:latin typeface="TH SarabunIT๙" pitchFamily="34" charset="-34"/>
                <a:cs typeface="TH SarabunIT๙" pitchFamily="34" charset="-34"/>
              </a:rPr>
              <a:t>16/2560 </a:t>
            </a:r>
            <a:r>
              <a:rPr lang="th-TH" sz="4000" b="1" spc="-120" dirty="0" smtClean="0">
                <a:solidFill>
                  <a:srgbClr val="002060"/>
                </a:solidFill>
                <a:latin typeface="TH SarabunIT๙" pitchFamily="34" charset="-34"/>
                <a:cs typeface="TH SarabunIT๙" pitchFamily="34" charset="-34"/>
              </a:rPr>
              <a:t>เรื่องการ</a:t>
            </a:r>
            <a:r>
              <a:rPr lang="th-TH" sz="4000" b="1" spc="-120" dirty="0">
                <a:solidFill>
                  <a:srgbClr val="002060"/>
                </a:solidFill>
                <a:latin typeface="TH SarabunIT๙" pitchFamily="34" charset="-34"/>
                <a:cs typeface="TH SarabunIT๙" pitchFamily="34" charset="-34"/>
              </a:rPr>
              <a:t>บริหารงานบุคคลของข้าราชการครูและบุคลากรทางการ</a:t>
            </a:r>
            <a:r>
              <a:rPr lang="th-TH" sz="4000" b="1" spc="-120" dirty="0" smtClean="0">
                <a:solidFill>
                  <a:srgbClr val="002060"/>
                </a:solidFill>
                <a:latin typeface="TH SarabunIT๙" pitchFamily="34" charset="-34"/>
                <a:cs typeface="TH SarabunIT๙" pitchFamily="34" charset="-34"/>
              </a:rPr>
              <a:t>ศึกษา </a:t>
            </a:r>
            <a:r>
              <a:rPr lang="th-TH" sz="4000" b="1" dirty="0" smtClean="0">
                <a:solidFill>
                  <a:srgbClr val="002060"/>
                </a:solidFill>
                <a:latin typeface="TH SarabunIT๙" pitchFamily="34" charset="-34"/>
                <a:cs typeface="TH SarabunIT๙" pitchFamily="34" charset="-34"/>
              </a:rPr>
              <a:t>ลงวันที่ </a:t>
            </a:r>
            <a:r>
              <a:rPr lang="th-TH" sz="4000" b="1" dirty="0">
                <a:solidFill>
                  <a:srgbClr val="002060"/>
                </a:solidFill>
                <a:latin typeface="TH SarabunIT๙" pitchFamily="34" charset="-34"/>
                <a:cs typeface="TH SarabunIT๙" pitchFamily="34" charset="-34"/>
              </a:rPr>
              <a:t>21 มีนาคม 2560 </a:t>
            </a:r>
            <a:endParaRPr lang="th-TH" sz="4000" b="1" dirty="0" smtClean="0">
              <a:solidFill>
                <a:srgbClr val="002060"/>
              </a:solidFill>
              <a:latin typeface="TH SarabunIT๙" pitchFamily="34" charset="-34"/>
              <a:cs typeface="TH SarabunIT๙" pitchFamily="34" charset="-34"/>
            </a:endParaRPr>
          </a:p>
          <a:p>
            <a:pPr algn="thaiDist">
              <a:lnSpc>
                <a:spcPct val="95000"/>
              </a:lnSpc>
            </a:pPr>
            <a:r>
              <a:rPr lang="th-TH" sz="4000" b="1" dirty="0">
                <a:solidFill>
                  <a:srgbClr val="002060"/>
                </a:solidFill>
                <a:latin typeface="TH SarabunIT๙" pitchFamily="34" charset="-34"/>
                <a:cs typeface="TH SarabunIT๙" pitchFamily="34" charset="-34"/>
              </a:rPr>
              <a:t>	</a:t>
            </a:r>
            <a:r>
              <a:rPr lang="th-TH" sz="4000" b="1" dirty="0" smtClean="0">
                <a:solidFill>
                  <a:srgbClr val="002060"/>
                </a:solidFill>
                <a:latin typeface="TH SarabunIT๙" pitchFamily="34" charset="-34"/>
                <a:cs typeface="TH SarabunIT๙" pitchFamily="34" charset="-34"/>
              </a:rPr>
              <a:t>	ข้อ </a:t>
            </a:r>
            <a:r>
              <a:rPr lang="th-TH" sz="4000" b="1" dirty="0">
                <a:solidFill>
                  <a:srgbClr val="002060"/>
                </a:solidFill>
                <a:latin typeface="TH SarabunIT๙" pitchFamily="34" charset="-34"/>
                <a:cs typeface="TH SarabunIT๙" pitchFamily="34" charset="-34"/>
              </a:rPr>
              <a:t>7 กำหนดว่า ให้แก้ไขคำว่า“ขั้นเงินเดือน” ในกฎหมายว่าด้วยระเบียบข้าราชการครูและ</a:t>
            </a:r>
            <a:r>
              <a:rPr lang="th-TH" sz="4000" b="1" dirty="0" smtClean="0">
                <a:solidFill>
                  <a:srgbClr val="002060"/>
                </a:solidFill>
                <a:latin typeface="TH SarabunIT๙" pitchFamily="34" charset="-34"/>
                <a:cs typeface="TH SarabunIT๙" pitchFamily="34" charset="-34"/>
              </a:rPr>
              <a:t>บุคลากรทางการ</a:t>
            </a:r>
            <a:r>
              <a:rPr lang="th-TH" sz="4000" b="1" dirty="0">
                <a:solidFill>
                  <a:srgbClr val="002060"/>
                </a:solidFill>
                <a:latin typeface="TH SarabunIT๙" pitchFamily="34" charset="-34"/>
                <a:cs typeface="TH SarabunIT๙" pitchFamily="34" charset="-34"/>
              </a:rPr>
              <a:t>ศึกษา เป็นคำว่า “เงินเดือน” ทุกแห่ง </a:t>
            </a:r>
            <a:endParaRPr lang="th-TH" sz="4000" b="1" dirty="0" smtClean="0">
              <a:solidFill>
                <a:srgbClr val="002060"/>
              </a:solidFill>
              <a:latin typeface="TH SarabunIT๙" pitchFamily="34" charset="-34"/>
              <a:cs typeface="TH SarabunIT๙" pitchFamily="34" charset="-34"/>
            </a:endParaRPr>
          </a:p>
          <a:p>
            <a:pPr algn="thaiDist">
              <a:lnSpc>
                <a:spcPct val="95000"/>
              </a:lnSpc>
            </a:pPr>
            <a:r>
              <a:rPr lang="th-TH" sz="4000" b="1" dirty="0">
                <a:solidFill>
                  <a:srgbClr val="002060"/>
                </a:solidFill>
                <a:latin typeface="TH SarabunIT๙" pitchFamily="34" charset="-34"/>
                <a:cs typeface="TH SarabunIT๙" pitchFamily="34" charset="-34"/>
              </a:rPr>
              <a:t>	</a:t>
            </a:r>
            <a:r>
              <a:rPr lang="th-TH" sz="4000" b="1" dirty="0" smtClean="0">
                <a:solidFill>
                  <a:srgbClr val="002060"/>
                </a:solidFill>
                <a:latin typeface="TH SarabunIT๙" pitchFamily="34" charset="-34"/>
                <a:cs typeface="TH SarabunIT๙" pitchFamily="34" charset="-34"/>
              </a:rPr>
              <a:t>	ข้อ </a:t>
            </a:r>
            <a:r>
              <a:rPr lang="th-TH" sz="4000" b="1" dirty="0">
                <a:solidFill>
                  <a:srgbClr val="002060"/>
                </a:solidFill>
                <a:latin typeface="TH SarabunIT๙" pitchFamily="34" charset="-34"/>
                <a:cs typeface="TH SarabunIT๙" pitchFamily="34" charset="-34"/>
              </a:rPr>
              <a:t>15 </a:t>
            </a:r>
            <a:r>
              <a:rPr lang="th-TH" sz="4000" b="1" dirty="0" smtClean="0">
                <a:solidFill>
                  <a:srgbClr val="002060"/>
                </a:solidFill>
                <a:latin typeface="TH SarabunIT๙" pitchFamily="34" charset="-34"/>
                <a:cs typeface="TH SarabunIT๙" pitchFamily="34" charset="-34"/>
              </a:rPr>
              <a:t>กำหนดว่าให้</a:t>
            </a:r>
            <a:r>
              <a:rPr lang="th-TH" sz="4000" b="1" dirty="0">
                <a:solidFill>
                  <a:srgbClr val="002060"/>
                </a:solidFill>
                <a:latin typeface="TH SarabunIT๙" pitchFamily="34" charset="-34"/>
                <a:cs typeface="TH SarabunIT๙" pitchFamily="34" charset="-34"/>
              </a:rPr>
              <a:t>คำสั่งดังกล่าวให้ใช้บังคับ</a:t>
            </a:r>
            <a:r>
              <a:rPr lang="th-TH" sz="4000" b="1" dirty="0" smtClean="0">
                <a:solidFill>
                  <a:srgbClr val="002060"/>
                </a:solidFill>
                <a:latin typeface="TH SarabunIT๙" pitchFamily="34" charset="-34"/>
                <a:cs typeface="TH SarabunIT๙" pitchFamily="34" charset="-34"/>
              </a:rPr>
              <a:t>ตั้งแต่วัน</a:t>
            </a:r>
            <a:r>
              <a:rPr lang="th-TH" sz="4000" b="1" dirty="0">
                <a:solidFill>
                  <a:srgbClr val="002060"/>
                </a:solidFill>
                <a:latin typeface="TH SarabunIT๙" pitchFamily="34" charset="-34"/>
                <a:cs typeface="TH SarabunIT๙" pitchFamily="34" charset="-34"/>
              </a:rPr>
              <a:t>ประกาศในราชกิจจา</a:t>
            </a:r>
            <a:r>
              <a:rPr lang="th-TH" sz="4000" b="1" dirty="0" err="1">
                <a:solidFill>
                  <a:srgbClr val="002060"/>
                </a:solidFill>
                <a:latin typeface="TH SarabunIT๙" pitchFamily="34" charset="-34"/>
                <a:cs typeface="TH SarabunIT๙" pitchFamily="34" charset="-34"/>
              </a:rPr>
              <a:t>นุเบกษา</a:t>
            </a:r>
            <a:r>
              <a:rPr lang="th-TH" sz="4000" b="1" dirty="0">
                <a:solidFill>
                  <a:srgbClr val="002060"/>
                </a:solidFill>
                <a:latin typeface="TH SarabunIT๙" pitchFamily="34" charset="-34"/>
                <a:cs typeface="TH SarabunIT๙" pitchFamily="34" charset="-34"/>
              </a:rPr>
              <a:t>เป็นต้นไป</a:t>
            </a:r>
          </a:p>
          <a:p>
            <a:pPr algn="ctr"/>
            <a:endParaRPr lang="th-TH" sz="4000" b="1" dirty="0" smtClean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71802" y="6072206"/>
            <a:ext cx="5929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8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สำนักงานคณะกรรมการข้าราชการครูและบุคลากรทางการศึกษา</a:t>
            </a:r>
          </a:p>
          <a:p>
            <a:pPr algn="r"/>
            <a:r>
              <a:rPr lang="en-US" sz="18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www.otepc.go.th</a:t>
            </a:r>
            <a:endParaRPr lang="th-TH" sz="1800" b="1" dirty="0">
              <a:solidFill>
                <a:srgbClr val="0070C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5" name="รูปภาพ 4" descr="logo โปร่งใส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-45191"/>
            <a:ext cx="1143008" cy="161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52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0" y="836712"/>
            <a:ext cx="914400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40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40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	</a:t>
            </a:r>
          </a:p>
          <a:p>
            <a:pPr algn="thaiDist"/>
            <a:r>
              <a:rPr lang="th-TH" sz="4000" b="1" spc="-190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4000" b="1" spc="-19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4000" b="1" spc="-190" dirty="0" smtClean="0">
                <a:solidFill>
                  <a:srgbClr val="002060"/>
                </a:solidFill>
                <a:latin typeface="TH SarabunIT๙" pitchFamily="34" charset="-34"/>
                <a:cs typeface="TH SarabunIT๙" pitchFamily="34" charset="-34"/>
              </a:rPr>
              <a:t>2. </a:t>
            </a:r>
            <a:r>
              <a:rPr lang="th-TH" sz="4000" b="1" spc="-250" dirty="0" smtClean="0">
                <a:solidFill>
                  <a:srgbClr val="002060"/>
                </a:solidFill>
                <a:latin typeface="TH SarabunIT๙" pitchFamily="34" charset="-34"/>
                <a:cs typeface="TH SarabunIT๙" pitchFamily="34" charset="-34"/>
              </a:rPr>
              <a:t>คำสั่ง</a:t>
            </a:r>
            <a:r>
              <a:rPr lang="th-TH" sz="4000" b="1" spc="-100" dirty="0">
                <a:solidFill>
                  <a:srgbClr val="002060"/>
                </a:solidFill>
                <a:latin typeface="TH SarabunIT๙" pitchFamily="34" charset="-34"/>
                <a:cs typeface="TH SarabunIT๙" pitchFamily="34" charset="-34"/>
              </a:rPr>
              <a:t> หัวหน้า </a:t>
            </a:r>
            <a:r>
              <a:rPr lang="th-TH" sz="4000" b="1" spc="-100" dirty="0" err="1">
                <a:solidFill>
                  <a:srgbClr val="002060"/>
                </a:solidFill>
                <a:latin typeface="TH SarabunIT๙" pitchFamily="34" charset="-34"/>
                <a:cs typeface="TH SarabunIT๙" pitchFamily="34" charset="-34"/>
              </a:rPr>
              <a:t>คสช</a:t>
            </a:r>
            <a:r>
              <a:rPr lang="th-TH" sz="4000" b="1" spc="-100" dirty="0">
                <a:solidFill>
                  <a:srgbClr val="002060"/>
                </a:solidFill>
                <a:latin typeface="TH SarabunIT๙" pitchFamily="34" charset="-34"/>
                <a:cs typeface="TH SarabunIT๙" pitchFamily="34" charset="-34"/>
              </a:rPr>
              <a:t>. </a:t>
            </a:r>
            <a:r>
              <a:rPr lang="th-TH" sz="4000" b="1" spc="-250" dirty="0" smtClean="0">
                <a:solidFill>
                  <a:srgbClr val="002060"/>
                </a:solidFill>
                <a:latin typeface="TH SarabunIT๙" pitchFamily="34" charset="-34"/>
                <a:cs typeface="TH SarabunIT๙" pitchFamily="34" charset="-34"/>
              </a:rPr>
              <a:t>ที่16/2560 </a:t>
            </a:r>
            <a:r>
              <a:rPr lang="th-TH" sz="4000" b="1" spc="-200" dirty="0" smtClean="0">
                <a:solidFill>
                  <a:srgbClr val="002060"/>
                </a:solidFill>
                <a:latin typeface="TH SarabunIT๙" pitchFamily="34" charset="-34"/>
                <a:cs typeface="TH SarabunIT๙" pitchFamily="34" charset="-34"/>
              </a:rPr>
              <a:t>ส่งผลให้สถานโทษตามมาตรา 96 แห่งพระราชบัญญัติระเบียบข้าราชการครูและบุคลากรทางการศึกษา พ.ศ. 2547 </a:t>
            </a:r>
          </a:p>
          <a:p>
            <a:pPr algn="thaiDist"/>
            <a:r>
              <a:rPr lang="th-TH" sz="4000" b="1" spc="-200" dirty="0">
                <a:solidFill>
                  <a:srgbClr val="002060"/>
                </a:solidFill>
                <a:latin typeface="TH SarabunIT๙" pitchFamily="34" charset="-34"/>
                <a:cs typeface="TH SarabunIT๙" pitchFamily="34" charset="-34"/>
              </a:rPr>
              <a:t>	</a:t>
            </a:r>
            <a:r>
              <a:rPr lang="th-TH" sz="4000" b="1" spc="-200" dirty="0" smtClean="0">
                <a:solidFill>
                  <a:srgbClr val="002060"/>
                </a:solidFill>
                <a:latin typeface="TH SarabunIT๙" pitchFamily="34" charset="-34"/>
                <a:cs typeface="TH SarabunIT๙" pitchFamily="34" charset="-34"/>
              </a:rPr>
              <a:t>	จากโทษ “ลดขั้นเงินเดือน” เปลี่ยนเป็นโทษ “ลดเงินเดือน”</a:t>
            </a:r>
          </a:p>
          <a:p>
            <a:pPr algn="thaiDist"/>
            <a:r>
              <a:rPr lang="th-TH" sz="4000" b="1" dirty="0" smtClean="0">
                <a:solidFill>
                  <a:srgbClr val="002060"/>
                </a:solidFill>
                <a:latin typeface="TH SarabunIT๙" pitchFamily="34" charset="-34"/>
                <a:cs typeface="TH SarabunIT๙" pitchFamily="34" charset="-34"/>
              </a:rPr>
              <a:t>		ทั้งนี้ จะต้อง</a:t>
            </a:r>
            <a:r>
              <a:rPr lang="th-TH" sz="4000" b="1" dirty="0">
                <a:solidFill>
                  <a:srgbClr val="002060"/>
                </a:solidFill>
                <a:latin typeface="TH SarabunIT๙" pitchFamily="34" charset="-34"/>
                <a:cs typeface="TH SarabunIT๙" pitchFamily="34" charset="-34"/>
              </a:rPr>
              <a:t>แก้ไขกฎ ระเบียบ หลักเกณฑ์</a:t>
            </a:r>
            <a:r>
              <a:rPr lang="th-TH" sz="4000" b="1" dirty="0" smtClean="0">
                <a:solidFill>
                  <a:srgbClr val="002060"/>
                </a:solidFill>
                <a:latin typeface="TH SarabunIT๙" pitchFamily="34" charset="-34"/>
                <a:cs typeface="TH SarabunIT๙" pitchFamily="34" charset="-34"/>
              </a:rPr>
              <a:t>และวิธีการ</a:t>
            </a:r>
            <a:r>
              <a:rPr lang="th-TH" sz="4000" b="1" dirty="0">
                <a:solidFill>
                  <a:srgbClr val="002060"/>
                </a:solidFill>
                <a:latin typeface="TH SarabunIT๙" pitchFamily="34" charset="-34"/>
                <a:cs typeface="TH SarabunIT๙" pitchFamily="34" charset="-34"/>
              </a:rPr>
              <a:t>ที่เกี่ยวข้องกับการสั่งลงโทษลดเงินเดือนต่อไป</a:t>
            </a:r>
          </a:p>
          <a:p>
            <a:pPr algn="thaiDist"/>
            <a:endParaRPr lang="th-TH" sz="4000" b="1" dirty="0" smtClean="0">
              <a:solidFill>
                <a:srgbClr val="002060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71802" y="6072206"/>
            <a:ext cx="5929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8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สำนักงานคณะกรรมการข้าราชการครูและบุคลากรทางการศึกษา</a:t>
            </a:r>
          </a:p>
          <a:p>
            <a:pPr algn="r"/>
            <a:r>
              <a:rPr lang="en-US" sz="18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www.otepc.go.th</a:t>
            </a:r>
            <a:endParaRPr lang="th-TH" sz="1800" b="1" dirty="0">
              <a:solidFill>
                <a:srgbClr val="0070C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5" name="รูปภาพ 4" descr="logo โปร่งใส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-45191"/>
            <a:ext cx="1143008" cy="161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05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0" y="575964"/>
            <a:ext cx="9144000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40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4400" b="1" spc="2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4000" b="1" spc="20" dirty="0" smtClean="0">
                <a:solidFill>
                  <a:srgbClr val="002060"/>
                </a:solidFill>
                <a:latin typeface="TH SarabunIT๙" pitchFamily="34" charset="-34"/>
                <a:cs typeface="TH SarabunIT๙" pitchFamily="34" charset="-34"/>
              </a:rPr>
              <a:t>3. ก.ค.</a:t>
            </a:r>
            <a:r>
              <a:rPr lang="th-TH" sz="4000" b="1" spc="20" dirty="0">
                <a:solidFill>
                  <a:srgbClr val="002060"/>
                </a:solidFill>
                <a:latin typeface="TH SarabunIT๙" pitchFamily="34" charset="-34"/>
                <a:cs typeface="TH SarabunIT๙" pitchFamily="34" charset="-34"/>
              </a:rPr>
              <a:t>ศ. ในคราวประชุมครั้งที่ 4/2560 เมื่อ</a:t>
            </a:r>
            <a:r>
              <a:rPr lang="th-TH" sz="4000" b="1" spc="20" dirty="0" smtClean="0">
                <a:solidFill>
                  <a:srgbClr val="002060"/>
                </a:solidFill>
                <a:latin typeface="TH SarabunIT๙" pitchFamily="34" charset="-34"/>
                <a:cs typeface="TH SarabunIT๙" pitchFamily="34" charset="-34"/>
              </a:rPr>
              <a:t>วันที่ </a:t>
            </a:r>
            <a:r>
              <a:rPr lang="th-TH" sz="4000" b="1" spc="-50" dirty="0" smtClean="0">
                <a:solidFill>
                  <a:srgbClr val="002060"/>
                </a:solidFill>
                <a:latin typeface="TH SarabunIT๙" pitchFamily="34" charset="-34"/>
                <a:cs typeface="TH SarabunIT๙" pitchFamily="34" charset="-34"/>
              </a:rPr>
              <a:t>22 </a:t>
            </a:r>
            <a:r>
              <a:rPr lang="th-TH" sz="4000" b="1" spc="-50" dirty="0">
                <a:solidFill>
                  <a:srgbClr val="002060"/>
                </a:solidFill>
                <a:latin typeface="TH SarabunIT๙" pitchFamily="34" charset="-34"/>
                <a:cs typeface="TH SarabunIT๙" pitchFamily="34" charset="-34"/>
              </a:rPr>
              <a:t>มีนาคม </a:t>
            </a:r>
            <a:r>
              <a:rPr lang="th-TH" sz="4000" b="1" spc="-50" dirty="0" smtClean="0">
                <a:solidFill>
                  <a:srgbClr val="002060"/>
                </a:solidFill>
                <a:latin typeface="TH SarabunIT๙" pitchFamily="34" charset="-34"/>
                <a:cs typeface="TH SarabunIT๙" pitchFamily="34" charset="-34"/>
              </a:rPr>
              <a:t>2560  </a:t>
            </a:r>
            <a:r>
              <a:rPr lang="th-TH" sz="4000" b="1" spc="-50" dirty="0">
                <a:solidFill>
                  <a:srgbClr val="002060"/>
                </a:solidFill>
                <a:latin typeface="TH SarabunIT๙" pitchFamily="34" charset="-34"/>
                <a:cs typeface="TH SarabunIT๙" pitchFamily="34" charset="-34"/>
              </a:rPr>
              <a:t>มีมติให้การพิจารณาเลื่อนขั้นเงินเดือนของ</a:t>
            </a:r>
            <a:r>
              <a:rPr lang="th-TH" sz="4000" b="1" spc="-140" dirty="0">
                <a:solidFill>
                  <a:srgbClr val="002060"/>
                </a:solidFill>
                <a:latin typeface="TH SarabunIT๙" pitchFamily="34" charset="-34"/>
                <a:cs typeface="TH SarabunIT๙" pitchFamily="34" charset="-34"/>
              </a:rPr>
              <a:t>ข้าราชการครูและบุคลากรทางการ</a:t>
            </a:r>
            <a:r>
              <a:rPr lang="th-TH" sz="4000" b="1" spc="-140" dirty="0" smtClean="0">
                <a:solidFill>
                  <a:srgbClr val="002060"/>
                </a:solidFill>
                <a:latin typeface="TH SarabunIT๙" pitchFamily="34" charset="-34"/>
                <a:cs typeface="TH SarabunIT๙" pitchFamily="34" charset="-34"/>
              </a:rPr>
              <a:t>ศึกษาที่</a:t>
            </a:r>
            <a:r>
              <a:rPr lang="th-TH" sz="4000" b="1" spc="-140" dirty="0">
                <a:solidFill>
                  <a:srgbClr val="002060"/>
                </a:solidFill>
                <a:latin typeface="TH SarabunIT๙" pitchFamily="34" charset="-34"/>
                <a:cs typeface="TH SarabunIT๙" pitchFamily="34" charset="-34"/>
              </a:rPr>
              <a:t>มีใบอนุญาต</a:t>
            </a:r>
            <a:r>
              <a:rPr lang="th-TH" sz="4000" b="1" spc="-140" dirty="0" smtClean="0">
                <a:solidFill>
                  <a:srgbClr val="002060"/>
                </a:solidFill>
                <a:latin typeface="TH SarabunIT๙" pitchFamily="34" charset="-34"/>
                <a:cs typeface="TH SarabunIT๙" pitchFamily="34" charset="-34"/>
              </a:rPr>
              <a:t>ประกอบวิชาชีพ</a:t>
            </a:r>
            <a:r>
              <a:rPr lang="th-TH" sz="4000" b="1" spc="-250" dirty="0">
                <a:solidFill>
                  <a:srgbClr val="002060"/>
                </a:solidFill>
                <a:latin typeface="TH SarabunIT๙" pitchFamily="34" charset="-34"/>
                <a:cs typeface="TH SarabunIT๙" pitchFamily="34" charset="-34"/>
              </a:rPr>
              <a:t>ในรอบการประเมินผลการปฏิบัติงาน ปีงบประมาณ พ.ศ. 2560 ครั้งที่หนึ่ง </a:t>
            </a:r>
            <a:r>
              <a:rPr lang="th-TH" sz="4000" b="1" spc="100" dirty="0">
                <a:solidFill>
                  <a:srgbClr val="002060"/>
                </a:solidFill>
                <a:latin typeface="TH SarabunIT๙" pitchFamily="34" charset="-34"/>
                <a:cs typeface="TH SarabunIT๙" pitchFamily="34" charset="-34"/>
              </a:rPr>
              <a:t>ครึ่งปี</a:t>
            </a:r>
            <a:r>
              <a:rPr lang="th-TH" sz="4000" b="1" spc="100" dirty="0" smtClean="0">
                <a:solidFill>
                  <a:srgbClr val="002060"/>
                </a:solidFill>
                <a:latin typeface="TH SarabunIT๙" pitchFamily="34" charset="-34"/>
                <a:cs typeface="TH SarabunIT๙" pitchFamily="34" charset="-34"/>
              </a:rPr>
              <a:t>แรก (วันที่ 1 </a:t>
            </a:r>
            <a:r>
              <a:rPr lang="th-TH" sz="4000" b="1" spc="100" dirty="0">
                <a:solidFill>
                  <a:srgbClr val="002060"/>
                </a:solidFill>
                <a:latin typeface="TH SarabunIT๙" pitchFamily="34" charset="-34"/>
                <a:cs typeface="TH SarabunIT๙" pitchFamily="34" charset="-34"/>
              </a:rPr>
              <a:t>เมษายน 2560 ในระยะเวลาตั้งแต่วันที่ 1 </a:t>
            </a:r>
            <a:r>
              <a:rPr lang="th-TH" sz="4000" b="1" dirty="0" smtClean="0">
                <a:solidFill>
                  <a:srgbClr val="002060"/>
                </a:solidFill>
                <a:latin typeface="TH SarabunIT๙" pitchFamily="34" charset="-34"/>
                <a:cs typeface="TH SarabunIT๙" pitchFamily="34" charset="-34"/>
              </a:rPr>
              <a:t>ตุลาค</a:t>
            </a:r>
            <a:r>
              <a:rPr lang="th-TH" sz="4000" b="1" dirty="0">
                <a:solidFill>
                  <a:srgbClr val="002060"/>
                </a:solidFill>
                <a:latin typeface="TH SarabunIT๙" pitchFamily="34" charset="-34"/>
                <a:cs typeface="TH SarabunIT๙" pitchFamily="34" charset="-34"/>
              </a:rPr>
              <a:t>ม</a:t>
            </a:r>
            <a:r>
              <a:rPr lang="th-TH" sz="4000" b="1" dirty="0" smtClean="0">
                <a:solidFill>
                  <a:srgbClr val="002060"/>
                </a:solidFill>
                <a:latin typeface="TH SarabunIT๙" pitchFamily="34" charset="-34"/>
                <a:cs typeface="TH SarabunIT๙" pitchFamily="34" charset="-34"/>
              </a:rPr>
              <a:t>2559 </a:t>
            </a:r>
            <a:r>
              <a:rPr lang="th-TH" sz="4000" b="1" dirty="0">
                <a:solidFill>
                  <a:srgbClr val="002060"/>
                </a:solidFill>
                <a:latin typeface="TH SarabunIT๙" pitchFamily="34" charset="-34"/>
                <a:cs typeface="TH SarabunIT๙" pitchFamily="34" charset="-34"/>
              </a:rPr>
              <a:t>– </a:t>
            </a:r>
            <a:r>
              <a:rPr lang="th-TH" sz="4000" b="1" spc="-250" dirty="0">
                <a:solidFill>
                  <a:srgbClr val="002060"/>
                </a:solidFill>
                <a:latin typeface="TH SarabunIT๙" pitchFamily="34" charset="-34"/>
                <a:cs typeface="TH SarabunIT๙" pitchFamily="34" charset="-34"/>
              </a:rPr>
              <a:t>31 มีนาคม 2560) </a:t>
            </a:r>
            <a:r>
              <a:rPr lang="th-TH" sz="4000" b="1" spc="-250" dirty="0" smtClean="0">
                <a:solidFill>
                  <a:srgbClr val="002060"/>
                </a:solidFill>
                <a:latin typeface="TH SarabunIT๙" pitchFamily="34" charset="-34"/>
                <a:cs typeface="TH SarabunIT๙" pitchFamily="34" charset="-34"/>
              </a:rPr>
              <a:t>ดำเนินการตาม</a:t>
            </a:r>
            <a:r>
              <a:rPr lang="th-TH" sz="4000" b="1" spc="-250" dirty="0">
                <a:solidFill>
                  <a:srgbClr val="002060"/>
                </a:solidFill>
                <a:latin typeface="TH SarabunIT๙" pitchFamily="34" charset="-34"/>
                <a:cs typeface="TH SarabunIT๙" pitchFamily="34" charset="-34"/>
              </a:rPr>
              <a:t>กฎ ก.ค.ศ. ว่าด้วย</a:t>
            </a:r>
            <a:r>
              <a:rPr lang="th-TH" sz="4000" b="1" spc="-200" dirty="0">
                <a:solidFill>
                  <a:srgbClr val="002060"/>
                </a:solidFill>
                <a:latin typeface="TH SarabunIT๙" pitchFamily="34" charset="-34"/>
                <a:cs typeface="TH SarabunIT๙" pitchFamily="34" charset="-34"/>
              </a:rPr>
              <a:t>การเลื่อนขั้น</a:t>
            </a:r>
            <a:r>
              <a:rPr lang="th-TH" sz="4000" b="1" spc="-200" dirty="0" smtClean="0">
                <a:solidFill>
                  <a:srgbClr val="002060"/>
                </a:solidFill>
                <a:latin typeface="TH SarabunIT๙" pitchFamily="34" charset="-34"/>
                <a:cs typeface="TH SarabunIT๙" pitchFamily="34" charset="-34"/>
              </a:rPr>
              <a:t>เงินเดือนฯ พ.ศ. 2550 โดย</a:t>
            </a:r>
            <a:r>
              <a:rPr lang="th-TH" sz="4000" b="1" spc="-200" dirty="0">
                <a:solidFill>
                  <a:srgbClr val="002060"/>
                </a:solidFill>
                <a:latin typeface="TH SarabunIT๙" pitchFamily="34" charset="-34"/>
                <a:cs typeface="TH SarabunIT๙" pitchFamily="34" charset="-34"/>
              </a:rPr>
              <a:t>ใช้</a:t>
            </a:r>
            <a:r>
              <a:rPr lang="th-TH" sz="4000" b="1" spc="-200" dirty="0" smtClean="0">
                <a:solidFill>
                  <a:srgbClr val="002060"/>
                </a:solidFill>
                <a:latin typeface="TH SarabunIT๙" pitchFamily="34" charset="-34"/>
                <a:cs typeface="TH SarabunIT๙" pitchFamily="34" charset="-34"/>
              </a:rPr>
              <a:t>บัญชีตาม</a:t>
            </a:r>
            <a:r>
              <a:rPr lang="th-TH" sz="4000" b="1" spc="-200" dirty="0">
                <a:solidFill>
                  <a:srgbClr val="002060"/>
                </a:solidFill>
                <a:latin typeface="TH SarabunIT๙" pitchFamily="34" charset="-34"/>
                <a:cs typeface="TH SarabunIT๙" pitchFamily="34" charset="-34"/>
              </a:rPr>
              <a:t>บัญชีเงินเดือน</a:t>
            </a:r>
            <a:r>
              <a:rPr lang="th-TH" sz="4000" b="1" spc="-200" dirty="0" smtClean="0">
                <a:solidFill>
                  <a:srgbClr val="002060"/>
                </a:solidFill>
                <a:latin typeface="TH SarabunIT๙" pitchFamily="34" charset="-34"/>
                <a:cs typeface="TH SarabunIT๙" pitchFamily="34" charset="-34"/>
              </a:rPr>
              <a:t>ชั่วคราวซึ่งกำหนด</a:t>
            </a:r>
            <a:r>
              <a:rPr lang="th-TH" sz="4000" b="1" spc="-150" dirty="0" smtClean="0">
                <a:solidFill>
                  <a:srgbClr val="002060"/>
                </a:solidFill>
                <a:latin typeface="TH SarabunIT๙" pitchFamily="34" charset="-34"/>
                <a:cs typeface="TH SarabunIT๙" pitchFamily="34" charset="-34"/>
              </a:rPr>
              <a:t>เป็นขั้นเงินเดือน (ขั้นเงา) ไปพลางก่อน ตามหนังสือ</a:t>
            </a:r>
            <a:r>
              <a:rPr lang="th-TH" sz="4000" b="1" spc="-300" dirty="0" smtClean="0">
                <a:solidFill>
                  <a:srgbClr val="002060"/>
                </a:solidFill>
                <a:latin typeface="TH SarabunIT๙" pitchFamily="34" charset="-34"/>
                <a:cs typeface="TH SarabunIT๙" pitchFamily="34" charset="-34"/>
              </a:rPr>
              <a:t>สำนักงาน </a:t>
            </a:r>
            <a:r>
              <a:rPr lang="th-TH" sz="4000" b="1" spc="-300" dirty="0">
                <a:solidFill>
                  <a:srgbClr val="002060"/>
                </a:solidFill>
                <a:latin typeface="TH SarabunIT๙" pitchFamily="34" charset="-34"/>
                <a:cs typeface="TH SarabunIT๙" pitchFamily="34" charset="-34"/>
              </a:rPr>
              <a:t>ก.ค.ศ. ด่วนที่สุด ที่ </a:t>
            </a:r>
            <a:r>
              <a:rPr lang="th-TH" sz="4000" b="1" spc="-300" dirty="0" err="1">
                <a:solidFill>
                  <a:srgbClr val="002060"/>
                </a:solidFill>
                <a:latin typeface="TH SarabunIT๙" pitchFamily="34" charset="-34"/>
                <a:cs typeface="TH SarabunIT๙" pitchFamily="34" charset="-34"/>
              </a:rPr>
              <a:t>ศธ</a:t>
            </a:r>
            <a:r>
              <a:rPr lang="th-TH" sz="4000" b="1" spc="-300" dirty="0">
                <a:solidFill>
                  <a:srgbClr val="002060"/>
                </a:solidFill>
                <a:latin typeface="TH SarabunIT๙" pitchFamily="34" charset="-34"/>
                <a:cs typeface="TH SarabunIT๙" pitchFamily="34" charset="-34"/>
              </a:rPr>
              <a:t> 0206.7/ว 8 ลงวันที่ 22 พฤษภาคม </a:t>
            </a:r>
            <a:r>
              <a:rPr lang="th-TH" sz="4000" b="1" spc="-300" dirty="0" smtClean="0">
                <a:solidFill>
                  <a:srgbClr val="002060"/>
                </a:solidFill>
                <a:latin typeface="TH SarabunIT๙" pitchFamily="34" charset="-34"/>
                <a:cs typeface="TH SarabunIT๙" pitchFamily="34" charset="-34"/>
              </a:rPr>
              <a:t>2558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71802" y="6072206"/>
            <a:ext cx="5929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8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สำนักงานคณะกรรมการข้าราชการครูและบุคลากรทางการศึกษา</a:t>
            </a:r>
          </a:p>
          <a:p>
            <a:pPr algn="r"/>
            <a:r>
              <a:rPr lang="en-US" sz="18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www.otepc.go.th</a:t>
            </a:r>
            <a:endParaRPr lang="th-TH" sz="1800" b="1" dirty="0">
              <a:solidFill>
                <a:srgbClr val="0070C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5" name="รูปภาพ 4" descr="logo โปร่งใส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-45191"/>
            <a:ext cx="1143008" cy="161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81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0" y="646812"/>
            <a:ext cx="9144000" cy="587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endParaRPr lang="th-TH" sz="4000" b="1" dirty="0" smtClean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  <a:p>
            <a:pPr algn="thaiDist"/>
            <a:r>
              <a:rPr lang="th-TH" sz="40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40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200" b="1" spc="-190" dirty="0" smtClean="0">
                <a:solidFill>
                  <a:srgbClr val="002060"/>
                </a:solidFill>
                <a:latin typeface="TH SarabunIT๙" pitchFamily="34" charset="-34"/>
                <a:cs typeface="TH SarabunIT๙" pitchFamily="34" charset="-34"/>
              </a:rPr>
              <a:t>4. </a:t>
            </a:r>
            <a:r>
              <a:rPr lang="th-TH" sz="3200" b="1" spc="-250" dirty="0">
                <a:solidFill>
                  <a:srgbClr val="002060"/>
                </a:solidFill>
                <a:latin typeface="TH SarabunIT๙" pitchFamily="34" charset="-34"/>
                <a:cs typeface="TH SarabunIT๙" pitchFamily="34" charset="-34"/>
              </a:rPr>
              <a:t>โดยที่ข้อ 13 ของ</a:t>
            </a:r>
            <a:r>
              <a:rPr lang="th-TH" sz="3200" b="1" spc="-250" dirty="0" smtClean="0">
                <a:solidFill>
                  <a:srgbClr val="002060"/>
                </a:solidFill>
                <a:latin typeface="TH SarabunIT๙" pitchFamily="34" charset="-34"/>
                <a:cs typeface="TH SarabunIT๙" pitchFamily="34" charset="-34"/>
              </a:rPr>
              <a:t>คำสั่ง</a:t>
            </a:r>
            <a:r>
              <a:rPr lang="th-TH" sz="3200" b="1" spc="-100" dirty="0">
                <a:solidFill>
                  <a:srgbClr val="002060"/>
                </a:solidFill>
                <a:latin typeface="TH SarabunIT๙" pitchFamily="34" charset="-34"/>
                <a:cs typeface="TH SarabunIT๙" pitchFamily="34" charset="-34"/>
              </a:rPr>
              <a:t>หัวหน้า </a:t>
            </a:r>
            <a:r>
              <a:rPr lang="th-TH" sz="3200" b="1" spc="-100" dirty="0" err="1" smtClean="0">
                <a:solidFill>
                  <a:srgbClr val="002060"/>
                </a:solidFill>
                <a:latin typeface="TH SarabunIT๙" pitchFamily="34" charset="-34"/>
                <a:cs typeface="TH SarabunIT๙" pitchFamily="34" charset="-34"/>
              </a:rPr>
              <a:t>คสช</a:t>
            </a:r>
            <a:r>
              <a:rPr lang="th-TH" sz="3200" b="1" spc="-100" dirty="0" smtClean="0">
                <a:solidFill>
                  <a:srgbClr val="002060"/>
                </a:solidFill>
                <a:latin typeface="TH SarabunIT๙" pitchFamily="34" charset="-34"/>
                <a:cs typeface="TH SarabunIT๙" pitchFamily="34" charset="-34"/>
              </a:rPr>
              <a:t>.</a:t>
            </a:r>
            <a:r>
              <a:rPr lang="th-TH" sz="3200" b="1" spc="-250" dirty="0" smtClean="0">
                <a:solidFill>
                  <a:srgbClr val="002060"/>
                </a:solidFill>
                <a:latin typeface="TH SarabunIT๙" pitchFamily="34" charset="-34"/>
                <a:cs typeface="TH SarabunIT๙" pitchFamily="34" charset="-34"/>
              </a:rPr>
              <a:t>ที่ 16/2560 เรื่อง </a:t>
            </a:r>
            <a:r>
              <a:rPr lang="th-TH" sz="3200" b="1" spc="-250" dirty="0">
                <a:solidFill>
                  <a:srgbClr val="002060"/>
                </a:solidFill>
                <a:latin typeface="TH SarabunIT๙" pitchFamily="34" charset="-34"/>
                <a:cs typeface="TH SarabunIT๙" pitchFamily="34" charset="-34"/>
              </a:rPr>
              <a:t>การ</a:t>
            </a:r>
            <a:r>
              <a:rPr lang="th-TH" sz="3200" b="1" spc="-250" dirty="0" smtClean="0">
                <a:solidFill>
                  <a:srgbClr val="002060"/>
                </a:solidFill>
                <a:latin typeface="TH SarabunIT๙" pitchFamily="34" charset="-34"/>
                <a:cs typeface="TH SarabunIT๙" pitchFamily="34" charset="-34"/>
              </a:rPr>
              <a:t>บริหารงาน</a:t>
            </a:r>
            <a:r>
              <a:rPr lang="th-TH" sz="3200" b="1" spc="-200" dirty="0">
                <a:solidFill>
                  <a:srgbClr val="002060"/>
                </a:solidFill>
                <a:latin typeface="TH SarabunIT๙" pitchFamily="34" charset="-34"/>
                <a:cs typeface="TH SarabunIT๙" pitchFamily="34" charset="-34"/>
              </a:rPr>
              <a:t>บุคคลของข้าราชการครูและบุคลากรทางการศึกษา ลงวันที่ 21 มีนาคม 2560 ได้กำหนดว่า </a:t>
            </a:r>
            <a:endParaRPr lang="th-TH" sz="3200" b="1" spc="-200" dirty="0" smtClean="0">
              <a:solidFill>
                <a:srgbClr val="002060"/>
              </a:solidFill>
              <a:latin typeface="TH SarabunIT๙" pitchFamily="34" charset="-34"/>
              <a:cs typeface="TH SarabunIT๙" pitchFamily="34" charset="-34"/>
            </a:endParaRPr>
          </a:p>
          <a:p>
            <a:pPr algn="thaiDist"/>
            <a:r>
              <a:rPr lang="th-TH" sz="3200" b="1" spc="-150" dirty="0" smtClean="0">
                <a:solidFill>
                  <a:srgbClr val="002060"/>
                </a:solidFill>
                <a:latin typeface="TH SarabunIT๙" pitchFamily="34" charset="-34"/>
                <a:cs typeface="TH SarabunIT๙" pitchFamily="34" charset="-34"/>
              </a:rPr>
              <a:t>“ ใน</a:t>
            </a:r>
            <a:r>
              <a:rPr lang="th-TH" sz="3200" b="1" spc="-150" dirty="0">
                <a:solidFill>
                  <a:srgbClr val="002060"/>
                </a:solidFill>
                <a:latin typeface="TH SarabunIT๙" pitchFamily="34" charset="-34"/>
                <a:cs typeface="TH SarabunIT๙" pitchFamily="34" charset="-34"/>
              </a:rPr>
              <a:t>กรณีที่มี</a:t>
            </a:r>
            <a:r>
              <a:rPr lang="th-TH" sz="3200" b="1" spc="-150" dirty="0" smtClean="0">
                <a:solidFill>
                  <a:srgbClr val="002060"/>
                </a:solidFill>
                <a:latin typeface="TH SarabunIT๙" pitchFamily="34" charset="-34"/>
                <a:cs typeface="TH SarabunIT๙" pitchFamily="34" charset="-34"/>
              </a:rPr>
              <a:t>ปัญหาเกี่ยวกับ</a:t>
            </a:r>
            <a:r>
              <a:rPr lang="th-TH" sz="3200" b="1" spc="-150" dirty="0">
                <a:solidFill>
                  <a:srgbClr val="002060"/>
                </a:solidFill>
                <a:latin typeface="TH SarabunIT๙" pitchFamily="34" charset="-34"/>
                <a:cs typeface="TH SarabunIT๙" pitchFamily="34" charset="-34"/>
              </a:rPr>
              <a:t>การปฏิบัติตามคำสั่งนี้ ให้เป็นไปตามคำวินิจฉัยของ ก.ค.ศ.</a:t>
            </a:r>
            <a:r>
              <a:rPr lang="th-TH" sz="3200" b="1" spc="-150" dirty="0" smtClean="0">
                <a:solidFill>
                  <a:srgbClr val="002060"/>
                </a:solidFill>
                <a:latin typeface="TH SarabunIT๙" pitchFamily="34" charset="-34"/>
                <a:cs typeface="TH SarabunIT๙" pitchFamily="34" charset="-34"/>
              </a:rPr>
              <a:t>”</a:t>
            </a:r>
            <a:r>
              <a:rPr lang="th-TH" sz="3200" b="1" spc="-310" dirty="0" smtClean="0">
                <a:solidFill>
                  <a:srgbClr val="002060"/>
                </a:solidFill>
                <a:latin typeface="TH SarabunIT๙" pitchFamily="34" charset="-34"/>
                <a:cs typeface="TH SarabunIT๙" pitchFamily="34" charset="-34"/>
              </a:rPr>
              <a:t/>
            </a:r>
            <a:br>
              <a:rPr lang="th-TH" sz="3200" b="1" spc="-310" dirty="0" smtClean="0">
                <a:solidFill>
                  <a:srgbClr val="002060"/>
                </a:solidFill>
                <a:latin typeface="TH SarabunIT๙" pitchFamily="34" charset="-34"/>
                <a:cs typeface="TH SarabunIT๙" pitchFamily="34" charset="-34"/>
              </a:rPr>
            </a:br>
            <a:r>
              <a:rPr lang="th-TH" sz="3200" b="1" spc="-200" dirty="0" smtClean="0">
                <a:solidFill>
                  <a:srgbClr val="002060"/>
                </a:solidFill>
                <a:latin typeface="TH SarabunIT๙" pitchFamily="34" charset="-34"/>
                <a:cs typeface="TH SarabunIT๙" pitchFamily="34" charset="-34"/>
              </a:rPr>
              <a:t>ดังนั้น </a:t>
            </a:r>
            <a:r>
              <a:rPr lang="th-TH" sz="3200" b="1" spc="-200" dirty="0">
                <a:solidFill>
                  <a:srgbClr val="002060"/>
                </a:solidFill>
                <a:latin typeface="TH SarabunIT๙" pitchFamily="34" charset="-34"/>
                <a:cs typeface="TH SarabunIT๙" pitchFamily="34" charset="-34"/>
              </a:rPr>
              <a:t>เพื่อ ให้เกิดความชัดเจนในทาง</a:t>
            </a:r>
            <a:r>
              <a:rPr lang="th-TH" sz="3200" b="1" spc="-200" dirty="0" smtClean="0">
                <a:solidFill>
                  <a:srgbClr val="002060"/>
                </a:solidFill>
                <a:latin typeface="TH SarabunIT๙" pitchFamily="34" charset="-34"/>
                <a:cs typeface="TH SarabunIT๙" pitchFamily="34" charset="-34"/>
              </a:rPr>
              <a:t>ปฏิบัติ ก.ค.</a:t>
            </a:r>
            <a:r>
              <a:rPr lang="th-TH" sz="3200" b="1" spc="-200" dirty="0">
                <a:solidFill>
                  <a:srgbClr val="002060"/>
                </a:solidFill>
                <a:latin typeface="TH SarabunIT๙" pitchFamily="34" charset="-34"/>
                <a:cs typeface="TH SarabunIT๙" pitchFamily="34" charset="-34"/>
              </a:rPr>
              <a:t>ศ. จึงสมควรอาศัยอำนาจดังกล่าว วินิจฉัย</a:t>
            </a:r>
            <a:r>
              <a:rPr lang="th-TH" sz="3200" b="1" spc="-200" dirty="0" smtClean="0">
                <a:solidFill>
                  <a:srgbClr val="002060"/>
                </a:solidFill>
                <a:latin typeface="TH SarabunIT๙" pitchFamily="34" charset="-34"/>
                <a:cs typeface="TH SarabunIT๙" pitchFamily="34" charset="-34"/>
              </a:rPr>
              <a:t>ว่า</a:t>
            </a:r>
            <a:r>
              <a:rPr lang="th-TH" sz="3200" b="1" spc="-250" dirty="0" smtClean="0">
                <a:solidFill>
                  <a:srgbClr val="002060"/>
                </a:solidFill>
                <a:latin typeface="TH SarabunIT๙" pitchFamily="34" charset="-34"/>
                <a:cs typeface="TH SarabunIT๙" pitchFamily="34" charset="-34"/>
              </a:rPr>
              <a:t/>
            </a:r>
            <a:br>
              <a:rPr lang="th-TH" sz="3200" b="1" spc="-250" dirty="0" smtClean="0">
                <a:solidFill>
                  <a:srgbClr val="002060"/>
                </a:solidFill>
                <a:latin typeface="TH SarabunIT๙" pitchFamily="34" charset="-34"/>
                <a:cs typeface="TH SarabunIT๙" pitchFamily="34" charset="-34"/>
              </a:rPr>
            </a:br>
            <a:r>
              <a:rPr lang="th-TH" sz="3200" b="1" spc="-200" dirty="0" smtClean="0">
                <a:solidFill>
                  <a:srgbClr val="002060"/>
                </a:solidFill>
                <a:latin typeface="TH SarabunIT๙" pitchFamily="34" charset="-34"/>
                <a:cs typeface="TH SarabunIT๙" pitchFamily="34" charset="-34"/>
              </a:rPr>
              <a:t>การ</a:t>
            </a:r>
            <a:r>
              <a:rPr lang="th-TH" sz="3200" b="1" spc="-200" dirty="0">
                <a:solidFill>
                  <a:srgbClr val="002060"/>
                </a:solidFill>
                <a:latin typeface="TH SarabunIT๙" pitchFamily="34" charset="-34"/>
                <a:cs typeface="TH SarabunIT๙" pitchFamily="34" charset="-34"/>
              </a:rPr>
              <a:t>สั่งลงโทษลดเงินเดือนผู้ซึ่งมีกรณีกระทำผิดวินัยไม่</a:t>
            </a:r>
            <a:r>
              <a:rPr lang="th-TH" sz="3200" b="1" spc="-200" dirty="0" smtClean="0">
                <a:solidFill>
                  <a:srgbClr val="002060"/>
                </a:solidFill>
                <a:latin typeface="TH SarabunIT๙" pitchFamily="34" charset="-34"/>
                <a:cs typeface="TH SarabunIT๙" pitchFamily="34" charset="-34"/>
              </a:rPr>
              <a:t>ร้ายแรง ตั้งแต่</a:t>
            </a:r>
            <a:r>
              <a:rPr lang="th-TH" sz="3200" b="1" spc="-200" dirty="0">
                <a:solidFill>
                  <a:srgbClr val="002060"/>
                </a:solidFill>
                <a:latin typeface="TH SarabunIT๙" pitchFamily="34" charset="-34"/>
                <a:cs typeface="TH SarabunIT๙" pitchFamily="34" charset="-34"/>
              </a:rPr>
              <a:t>วันที่ 21 มีนาคม 2560 </a:t>
            </a:r>
            <a:r>
              <a:rPr lang="th-TH" sz="3200" b="1" spc="-250" dirty="0" smtClean="0">
                <a:solidFill>
                  <a:srgbClr val="002060"/>
                </a:solidFill>
                <a:latin typeface="TH SarabunIT๙" pitchFamily="34" charset="-34"/>
                <a:cs typeface="TH SarabunIT๙" pitchFamily="34" charset="-34"/>
              </a:rPr>
              <a:t/>
            </a:r>
            <a:br>
              <a:rPr lang="th-TH" sz="3200" b="1" spc="-250" dirty="0" smtClean="0">
                <a:solidFill>
                  <a:srgbClr val="002060"/>
                </a:solidFill>
                <a:latin typeface="TH SarabunIT๙" pitchFamily="34" charset="-34"/>
                <a:cs typeface="TH SarabunIT๙" pitchFamily="34" charset="-34"/>
              </a:rPr>
            </a:br>
            <a:r>
              <a:rPr lang="th-TH" sz="3200" b="1" spc="-120" dirty="0" smtClean="0">
                <a:solidFill>
                  <a:srgbClr val="002060"/>
                </a:solidFill>
                <a:latin typeface="TH SarabunIT๙" pitchFamily="34" charset="-34"/>
                <a:cs typeface="TH SarabunIT๙" pitchFamily="34" charset="-34"/>
              </a:rPr>
              <a:t>ซึ่ง</a:t>
            </a:r>
            <a:r>
              <a:rPr lang="th-TH" sz="3200" b="1" spc="-120" dirty="0">
                <a:solidFill>
                  <a:srgbClr val="002060"/>
                </a:solidFill>
                <a:latin typeface="TH SarabunIT๙" pitchFamily="34" charset="-34"/>
                <a:cs typeface="TH SarabunIT๙" pitchFamily="34" charset="-34"/>
              </a:rPr>
              <a:t>เป็นวันที่คำสั่งหัวหน้า </a:t>
            </a:r>
            <a:r>
              <a:rPr lang="th-TH" sz="3200" b="1" spc="-120" dirty="0" err="1">
                <a:solidFill>
                  <a:srgbClr val="002060"/>
                </a:solidFill>
                <a:latin typeface="TH SarabunIT๙" pitchFamily="34" charset="-34"/>
                <a:cs typeface="TH SarabunIT๙" pitchFamily="34" charset="-34"/>
              </a:rPr>
              <a:t>คสช</a:t>
            </a:r>
            <a:r>
              <a:rPr lang="th-TH" sz="3200" b="1" spc="-120" dirty="0">
                <a:solidFill>
                  <a:srgbClr val="002060"/>
                </a:solidFill>
                <a:latin typeface="TH SarabunIT๙" pitchFamily="34" charset="-34"/>
                <a:cs typeface="TH SarabunIT๙" pitchFamily="34" charset="-34"/>
              </a:rPr>
              <a:t>.</a:t>
            </a:r>
            <a:r>
              <a:rPr lang="th-TH" sz="3200" b="1" spc="-120" dirty="0" smtClean="0">
                <a:solidFill>
                  <a:srgbClr val="002060"/>
                </a:solidFill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sz="3200" b="1" spc="-120" dirty="0">
                <a:solidFill>
                  <a:srgbClr val="002060"/>
                </a:solidFill>
                <a:latin typeface="TH SarabunIT๙" pitchFamily="34" charset="-34"/>
                <a:cs typeface="TH SarabunIT๙" pitchFamily="34" charset="-34"/>
              </a:rPr>
              <a:t>ที่ 16/2560 มีผลใช้</a:t>
            </a:r>
            <a:r>
              <a:rPr lang="th-TH" sz="3200" b="1" spc="-120" dirty="0" smtClean="0">
                <a:solidFill>
                  <a:srgbClr val="002060"/>
                </a:solidFill>
                <a:latin typeface="TH SarabunIT๙" pitchFamily="34" charset="-34"/>
                <a:cs typeface="TH SarabunIT๙" pitchFamily="34" charset="-34"/>
              </a:rPr>
              <a:t>บังคับเป็น</a:t>
            </a:r>
            <a:r>
              <a:rPr lang="th-TH" sz="3200" b="1" spc="-120" dirty="0">
                <a:solidFill>
                  <a:srgbClr val="002060"/>
                </a:solidFill>
                <a:latin typeface="TH SarabunIT๙" pitchFamily="34" charset="-34"/>
                <a:cs typeface="TH SarabunIT๙" pitchFamily="34" charset="-34"/>
              </a:rPr>
              <a:t>ต้นไปนั้น ผู้บังคับบัญชา</a:t>
            </a:r>
            <a:r>
              <a:rPr lang="th-TH" sz="3200" b="1" dirty="0">
                <a:solidFill>
                  <a:srgbClr val="002060"/>
                </a:solidFill>
                <a:latin typeface="TH SarabunIT๙" pitchFamily="34" charset="-34"/>
                <a:cs typeface="TH SarabunIT๙" pitchFamily="34" charset="-34"/>
              </a:rPr>
              <a:t>ที่มี</a:t>
            </a:r>
            <a:r>
              <a:rPr lang="th-TH" sz="3200" b="1" spc="-250" dirty="0">
                <a:solidFill>
                  <a:srgbClr val="002060"/>
                </a:solidFill>
                <a:latin typeface="TH SarabunIT๙" pitchFamily="34" charset="-34"/>
                <a:cs typeface="TH SarabunIT๙" pitchFamily="34" charset="-34"/>
              </a:rPr>
              <a:t>อำนาจสั่ง</a:t>
            </a:r>
            <a:r>
              <a:rPr lang="th-TH" sz="3200" b="1" spc="-250" dirty="0" smtClean="0">
                <a:solidFill>
                  <a:srgbClr val="002060"/>
                </a:solidFill>
                <a:latin typeface="TH SarabunIT๙" pitchFamily="34" charset="-34"/>
                <a:cs typeface="TH SarabunIT๙" pitchFamily="34" charset="-34"/>
              </a:rPr>
              <a:t>ลงโทษลดขั้นเงินเดือนครั้งหนึ่งไม่เกินหนึ่งขั้น ตาม</a:t>
            </a:r>
            <a:r>
              <a:rPr lang="th-TH" sz="3200" b="1" spc="-250" dirty="0">
                <a:solidFill>
                  <a:srgbClr val="002060"/>
                </a:solidFill>
                <a:latin typeface="TH SarabunIT๙" pitchFamily="34" charset="-34"/>
                <a:cs typeface="TH SarabunIT๙" pitchFamily="34" charset="-34"/>
              </a:rPr>
              <a:t>กฎ ก.ค.ศ. ว่าด้วย</a:t>
            </a:r>
            <a:r>
              <a:rPr lang="th-TH" sz="3200" b="1" spc="-200" dirty="0">
                <a:solidFill>
                  <a:srgbClr val="002060"/>
                </a:solidFill>
                <a:latin typeface="TH SarabunIT๙" pitchFamily="34" charset="-34"/>
                <a:cs typeface="TH SarabunIT๙" pitchFamily="34" charset="-34"/>
              </a:rPr>
              <a:t>อำนาจการลงโทษ</a:t>
            </a:r>
            <a:r>
              <a:rPr lang="th-TH" sz="3200" b="1" spc="-200" dirty="0" smtClean="0">
                <a:solidFill>
                  <a:srgbClr val="002060"/>
                </a:solidFill>
                <a:latin typeface="TH SarabunIT๙" pitchFamily="34" charset="-34"/>
                <a:cs typeface="TH SarabunIT๙" pitchFamily="34" charset="-34"/>
              </a:rPr>
              <a:t>ภาคทัณฑ์ ตัด</a:t>
            </a:r>
            <a:r>
              <a:rPr lang="th-TH" sz="3200" b="1" spc="-200" dirty="0">
                <a:solidFill>
                  <a:srgbClr val="002060"/>
                </a:solidFill>
                <a:latin typeface="TH SarabunIT๙" pitchFamily="34" charset="-34"/>
                <a:cs typeface="TH SarabunIT๙" pitchFamily="34" charset="-34"/>
              </a:rPr>
              <a:t>เงินเดือน หรือลดขั้นเงินเดือน พ.ศ. 2549 มีอำนาจสั่ง</a:t>
            </a:r>
            <a:r>
              <a:rPr lang="th-TH" sz="3200" b="1" spc="-200" dirty="0" smtClean="0">
                <a:solidFill>
                  <a:srgbClr val="002060"/>
                </a:solidFill>
                <a:latin typeface="TH SarabunIT๙" pitchFamily="34" charset="-34"/>
                <a:cs typeface="TH SarabunIT๙" pitchFamily="34" charset="-34"/>
              </a:rPr>
              <a:t>ลงโทษ </a:t>
            </a:r>
          </a:p>
          <a:p>
            <a:pPr algn="thaiDist"/>
            <a:r>
              <a:rPr lang="th-TH" sz="3200" b="1" spc="-200" dirty="0" smtClean="0">
                <a:solidFill>
                  <a:srgbClr val="002060"/>
                </a:solidFill>
                <a:latin typeface="TH SarabunIT๙" pitchFamily="34" charset="-34"/>
                <a:cs typeface="TH SarabunIT๙" pitchFamily="34" charset="-34"/>
              </a:rPr>
              <a:t>ลด</a:t>
            </a:r>
            <a:r>
              <a:rPr lang="th-TH" sz="3200" b="1" spc="-200" dirty="0">
                <a:solidFill>
                  <a:srgbClr val="002060"/>
                </a:solidFill>
                <a:latin typeface="TH SarabunIT๙" pitchFamily="34" charset="-34"/>
                <a:cs typeface="TH SarabunIT๙" pitchFamily="34" charset="-34"/>
              </a:rPr>
              <a:t>เงินเดือนครั้ง</a:t>
            </a:r>
            <a:r>
              <a:rPr lang="th-TH" sz="3200" b="1" spc="-200" dirty="0" smtClean="0">
                <a:solidFill>
                  <a:srgbClr val="002060"/>
                </a:solidFill>
                <a:latin typeface="TH SarabunIT๙" pitchFamily="34" charset="-34"/>
                <a:cs typeface="TH SarabunIT๙" pitchFamily="34" charset="-34"/>
              </a:rPr>
              <a:t>หนึ่งไม่</a:t>
            </a:r>
            <a:r>
              <a:rPr lang="th-TH" sz="3200" b="1" spc="-200" dirty="0">
                <a:solidFill>
                  <a:srgbClr val="002060"/>
                </a:solidFill>
                <a:latin typeface="TH SarabunIT๙" pitchFamily="34" charset="-34"/>
                <a:cs typeface="TH SarabunIT๙" pitchFamily="34" charset="-34"/>
              </a:rPr>
              <a:t>เกินหนึ่งขั้น</a:t>
            </a:r>
          </a:p>
          <a:p>
            <a:pPr algn="thaiDist"/>
            <a:endParaRPr lang="th-TH" sz="4000" b="1" dirty="0" smtClean="0">
              <a:solidFill>
                <a:srgbClr val="002060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71802" y="6072206"/>
            <a:ext cx="5929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8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สำนักงานคณะกรรมการข้าราชการครูและบุคลากรทางการศึกษา</a:t>
            </a:r>
          </a:p>
          <a:p>
            <a:pPr algn="r"/>
            <a:r>
              <a:rPr lang="en-US" sz="18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www.otepc.go.th</a:t>
            </a:r>
            <a:endParaRPr lang="th-TH" sz="1800" b="1" dirty="0">
              <a:solidFill>
                <a:srgbClr val="0070C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5" name="รูปภาพ 4" descr="logo โปร่งใส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-45191"/>
            <a:ext cx="1143008" cy="161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83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ไหลเวียน">
  <a:themeElements>
    <a:clrScheme name="กำหนดเอง 2">
      <a:dk1>
        <a:sysClr val="windowText" lastClr="000000"/>
      </a:dk1>
      <a:lt1>
        <a:sysClr val="window" lastClr="FFFFFF"/>
      </a:lt1>
      <a:dk2>
        <a:srgbClr val="A2E3FE"/>
      </a:dk2>
      <a:lt2>
        <a:srgbClr val="A2E3FE"/>
      </a:lt2>
      <a:accent1>
        <a:srgbClr val="17BBFD"/>
      </a:accent1>
      <a:accent2>
        <a:srgbClr val="17BBFD"/>
      </a:accent2>
      <a:accent3>
        <a:srgbClr val="72A0FF"/>
      </a:accent3>
      <a:accent4>
        <a:srgbClr val="17BBFD"/>
      </a:accent4>
      <a:accent5>
        <a:srgbClr val="005BD3"/>
      </a:accent5>
      <a:accent6>
        <a:srgbClr val="00349E"/>
      </a:accent6>
      <a:hlink>
        <a:srgbClr val="17BBFD"/>
      </a:hlink>
      <a:folHlink>
        <a:srgbClr val="17BBFD"/>
      </a:folHlink>
    </a:clrScheme>
    <a:fontScheme name="ไหลเวียน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ไหลเวียน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10854</TotalTime>
  <Words>55</Words>
  <Application>Microsoft Office PowerPoint</Application>
  <PresentationFormat>นำเสนอทางหน้าจอ (4:3)</PresentationFormat>
  <Paragraphs>33</Paragraphs>
  <Slides>5</Slides>
  <Notes>0</Notes>
  <HiddenSlides>0</HiddenSlides>
  <MMClips>0</MMClips>
  <ScaleCrop>false</ScaleCrop>
  <HeadingPairs>
    <vt:vector size="6" baseType="variant">
      <vt:variant>
        <vt:lpstr>แบบอักษรที่ถูกใช้</vt:lpstr>
      </vt:variant>
      <vt:variant>
        <vt:i4>9</vt:i4>
      </vt:variant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5</vt:i4>
      </vt:variant>
    </vt:vector>
  </HeadingPairs>
  <TitlesOfParts>
    <vt:vector size="15" baseType="lpstr">
      <vt:lpstr>Arial</vt:lpstr>
      <vt:lpstr>Angsana New</vt:lpstr>
      <vt:lpstr>TH SarabunPSK</vt:lpstr>
      <vt:lpstr>Wingdings 2</vt:lpstr>
      <vt:lpstr>Constantia</vt:lpstr>
      <vt:lpstr>Cordia New</vt:lpstr>
      <vt:lpstr>Calibri</vt:lpstr>
      <vt:lpstr>TH SarabunIT๙</vt:lpstr>
      <vt:lpstr>Browallia New</vt:lpstr>
      <vt:lpstr>ไหลเวียน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เรื่องที่ 4.1</dc:title>
  <dc:creator>Microsoft Windows</dc:creator>
  <cp:lastModifiedBy>singhaa</cp:lastModifiedBy>
  <cp:revision>834</cp:revision>
  <cp:lastPrinted>2017-06-15T09:05:09Z</cp:lastPrinted>
  <dcterms:created xsi:type="dcterms:W3CDTF">2015-05-21T06:06:02Z</dcterms:created>
  <dcterms:modified xsi:type="dcterms:W3CDTF">2017-07-05T07:43:09Z</dcterms:modified>
</cp:coreProperties>
</file>