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ชื่อเรื่อง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7" name="ชื่อเรื่องรอง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30" name="ตัวยึดวันที่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2EF73-0410-46B0-AAEA-AF98EC9F9B9A}" type="datetimeFigureOut">
              <a:rPr lang="th-TH" smtClean="0">
                <a:solidFill>
                  <a:srgbClr val="0070C0">
                    <a:shade val="90000"/>
                  </a:srgbClr>
                </a:solidFill>
              </a:rPr>
              <a:pPr/>
              <a:t>06/10/60</a:t>
            </a:fld>
            <a:endParaRPr lang="th-TH">
              <a:solidFill>
                <a:srgbClr val="0070C0">
                  <a:shade val="90000"/>
                </a:srgbClr>
              </a:solidFill>
            </a:endParaRPr>
          </a:p>
        </p:txBody>
      </p:sp>
      <p:sp>
        <p:nvSpPr>
          <p:cNvPr id="19" name="ตัวยึดท้ายกระดา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srgbClr val="0070C0">
                  <a:shade val="90000"/>
                </a:srgbClr>
              </a:solidFill>
            </a:endParaRPr>
          </a:p>
        </p:txBody>
      </p:sp>
      <p:sp>
        <p:nvSpPr>
          <p:cNvPr id="27" name="ตัวยึดหมายเลขภาพนิ่ง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FA25-BFFD-41A5-B0CD-3A0BF69F3CEF}" type="slidenum">
              <a:rPr lang="th-TH" smtClean="0">
                <a:solidFill>
                  <a:srgbClr val="0070C0">
                    <a:shade val="90000"/>
                  </a:srgbClr>
                </a:solidFill>
              </a:rPr>
              <a:pPr/>
              <a:t>‹#›</a:t>
            </a:fld>
            <a:endParaRPr lang="th-TH">
              <a:solidFill>
                <a:srgbClr val="0070C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3165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2EF73-0410-46B0-AAEA-AF98EC9F9B9A}" type="datetimeFigureOut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06/10/60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FA25-BFFD-41A5-B0CD-3A0BF69F3CEF}" type="slidenum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‹#›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44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2EF73-0410-46B0-AAEA-AF98EC9F9B9A}" type="datetimeFigureOut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06/10/60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FA25-BFFD-41A5-B0CD-3A0BF69F3CEF}" type="slidenum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‹#›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79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2EF73-0410-46B0-AAEA-AF98EC9F9B9A}" type="datetimeFigureOut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06/10/60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FA25-BFFD-41A5-B0CD-3A0BF69F3CEF}" type="slidenum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‹#›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609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2EF73-0410-46B0-AAEA-AF98EC9F9B9A}" type="datetimeFigureOut">
              <a:rPr lang="th-TH" smtClean="0">
                <a:solidFill>
                  <a:srgbClr val="0070C0">
                    <a:shade val="90000"/>
                  </a:srgbClr>
                </a:solidFill>
              </a:rPr>
              <a:pPr/>
              <a:t>06/10/60</a:t>
            </a:fld>
            <a:endParaRPr lang="th-TH">
              <a:solidFill>
                <a:srgbClr val="0070C0">
                  <a:shade val="90000"/>
                </a:srgbClr>
              </a:solidFill>
            </a:endParaRPr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srgbClr val="0070C0">
                  <a:shade val="90000"/>
                </a:srgbClr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FA25-BFFD-41A5-B0CD-3A0BF69F3CEF}" type="slidenum">
              <a:rPr lang="th-TH" smtClean="0">
                <a:solidFill>
                  <a:srgbClr val="0070C0">
                    <a:shade val="90000"/>
                  </a:srgbClr>
                </a:solidFill>
              </a:rPr>
              <a:pPr/>
              <a:t>‹#›</a:t>
            </a:fld>
            <a:endParaRPr lang="th-TH">
              <a:solidFill>
                <a:srgbClr val="0070C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4235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2EF73-0410-46B0-AAEA-AF98EC9F9B9A}" type="datetimeFigureOut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06/10/60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FA25-BFFD-41A5-B0CD-3A0BF69F3CEF}" type="slidenum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‹#›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419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2EF73-0410-46B0-AAEA-AF98EC9F9B9A}" type="datetimeFigureOut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06/10/60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FA25-BFFD-41A5-B0CD-3A0BF69F3CEF}" type="slidenum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‹#›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901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2EF73-0410-46B0-AAEA-AF98EC9F9B9A}" type="datetimeFigureOut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06/10/60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FA25-BFFD-41A5-B0CD-3A0BF69F3CEF}" type="slidenum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‹#›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496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2EF73-0410-46B0-AAEA-AF98EC9F9B9A}" type="datetimeFigureOut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06/10/60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FA25-BFFD-41A5-B0CD-3A0BF69F3CEF}" type="slidenum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‹#›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913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2EF73-0410-46B0-AAEA-AF98EC9F9B9A}" type="datetimeFigureOut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06/10/60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FA25-BFFD-41A5-B0CD-3A0BF69F3CEF}" type="slidenum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‹#›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55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ตัดและมนมุมสี่เหลี่ยมหนึ่งมุม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2" name="สามเหลี่ยมมุมฉาก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2EF73-0410-46B0-AAEA-AF98EC9F9B9A}" type="datetimeFigureOut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06/10/60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E26FA25-BFFD-41A5-B0CD-3A0BF69F3CEF}" type="slidenum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‹#›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10" name="รูปแบบอิสระ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รูปแบบอิสระ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800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รูปแบบอิสระ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รูปแบบอิสระ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ตัวยึดชื่อเรื่อง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0" name="ตัวยึดข้อความ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0" name="ตัวยึดวันที่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A52EF73-0410-46B0-AAEA-AF98EC9F9B9A}" type="datetimeFigureOut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06/10/60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22" name="ตัวยึดท้ายกระดา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18" name="ตัวยึดหมายเลขภาพนิ่ง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26FA25-BFFD-41A5-B0CD-3A0BF69F3CEF}" type="slidenum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‹#›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grpSp>
        <p:nvGrpSpPr>
          <p:cNvPr id="2" name="กลุ่ม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รูปแบบอิสระ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รูปแบบอิสระ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79264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224136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2060"/>
                </a:solidFill>
              </a:rPr>
              <a:t>การขอปล่อยตัวชั่วคราว</a:t>
            </a:r>
            <a:endParaRPr lang="th-TH" b="1" dirty="0">
              <a:solidFill>
                <a:srgbClr val="002060"/>
              </a:solidFill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8280920" cy="4968552"/>
          </a:xfrm>
        </p:spPr>
        <p:txBody>
          <a:bodyPr>
            <a:noAutofit/>
          </a:bodyPr>
          <a:lstStyle/>
          <a:p>
            <a:pPr algn="l"/>
            <a:r>
              <a:rPr lang="th-TH" sz="40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๑ หลักประกันเป็นเงินสด </a:t>
            </a:r>
          </a:p>
          <a:p>
            <a:pPr algn="l"/>
            <a:r>
              <a:rPr lang="th-TH" sz="40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๒ หลักประกันอย่างอื่น เช่น</a:t>
            </a:r>
          </a:p>
          <a:p>
            <a:pPr algn="l"/>
            <a:r>
              <a:rPr lang="th-TH" sz="4000" b="1" dirty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 </a:t>
            </a:r>
            <a:r>
              <a:rPr lang="th-TH" sz="40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   - โฉนดที่ดิน / น.ส.๓ /กรรมสิทธิ์ห้องชุด</a:t>
            </a:r>
          </a:p>
          <a:p>
            <a:pPr algn="l"/>
            <a:r>
              <a:rPr lang="th-TH" sz="4000" b="1" dirty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 </a:t>
            </a:r>
            <a:r>
              <a:rPr lang="th-TH" sz="40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   - สมุดเงินฝากประจำ / สลากออมสิน</a:t>
            </a:r>
          </a:p>
          <a:p>
            <a:pPr algn="l"/>
            <a:r>
              <a:rPr lang="th-TH" sz="40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    - ตำแหน่ง</a:t>
            </a:r>
          </a:p>
          <a:p>
            <a:pPr algn="l"/>
            <a:r>
              <a:rPr lang="th-TH" sz="40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๓ หนังสือรับรองเพื่อช่วยเหลือข้าราชฯ ตามระเบียบ             </a:t>
            </a:r>
          </a:p>
          <a:p>
            <a:pPr algn="l"/>
            <a:r>
              <a:rPr lang="th-TH" sz="4000" b="1" dirty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 </a:t>
            </a:r>
            <a:r>
              <a:rPr lang="th-TH" sz="40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  กระทรวงการคลังฯ</a:t>
            </a:r>
            <a:endParaRPr lang="th-TH" sz="4000" b="1" dirty="0">
              <a:solidFill>
                <a:srgbClr val="00206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pic>
        <p:nvPicPr>
          <p:cNvPr id="6" name="รูปภาพ 5" descr="logo โปร่งใส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160" y="188639"/>
            <a:ext cx="1143008" cy="1616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745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642194"/>
          </a:xfrm>
        </p:spPr>
        <p:txBody>
          <a:bodyPr>
            <a:noAutofit/>
          </a:bodyPr>
          <a:lstStyle/>
          <a:p>
            <a:pPr algn="ctr"/>
            <a:r>
              <a:rPr lang="th-TH" sz="4000" b="1" u="sng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ระเบียบกระทรวงการคลัง</a:t>
            </a:r>
            <a:br>
              <a:rPr lang="th-TH" sz="4000" b="1" u="sng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sz="4000" b="1" u="sng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ว่าด้วยการช่วยเหลือข้าราชการหรือลูกจ้างของทางราชการที่ต้องหาคดีอาญา พ.ศ. ๒๕๓๘</a:t>
            </a:r>
            <a:endParaRPr lang="th-TH" sz="4000" b="1" u="sng" dirty="0">
              <a:solidFill>
                <a:srgbClr val="00206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608512"/>
          </a:xfrm>
        </p:spPr>
        <p:txBody>
          <a:bodyPr>
            <a:noAutofit/>
          </a:bodyPr>
          <a:lstStyle/>
          <a:p>
            <a:r>
              <a:rPr lang="th-TH" sz="3200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ข้อ ๓ ในระเบียบนี้</a:t>
            </a:r>
          </a:p>
          <a:p>
            <a:pPr marL="0" indent="0">
              <a:buNone/>
            </a:pPr>
            <a:r>
              <a:rPr lang="th-TH" sz="3200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     </a:t>
            </a:r>
            <a:r>
              <a:rPr lang="th-TH" sz="32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“ส่วนราชการเจ้าสังกัด” </a:t>
            </a:r>
            <a:r>
              <a:rPr lang="th-TH" sz="3200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หมายความว่า กระทรวง ทบวง กรม หรือ</a:t>
            </a:r>
            <a:r>
              <a:rPr lang="th-TH" sz="32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หน่วยงานอื่นซึ่งมีฐานะเทียบเท่ากรมและเป็นนิติบุคคล  ซึ่งข้าราชการหรือลูกจ้างที่ถูกกล่าวหาหรือถูกฟ้องคดีอาญาปฏิบัติหน้าที่ราชการให้แก่ส่วนราชการดังกล่าว</a:t>
            </a:r>
          </a:p>
          <a:p>
            <a:pPr marL="0" indent="0">
              <a:buNone/>
            </a:pPr>
            <a:r>
              <a:rPr lang="th-TH" sz="3200" b="1" dirty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 </a:t>
            </a:r>
            <a:r>
              <a:rPr lang="th-TH" sz="32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  “ ข้าราชการหรือลูกจ้าง”</a:t>
            </a:r>
            <a:r>
              <a:rPr lang="th-TH" sz="3200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 หมายความว่า ข้าราชการหรือลูกจ้างของราชการซึ่งรับเงินเดือนหรือค่าจ้างจากเงินงบปราณรายจ่าย </a:t>
            </a:r>
            <a:r>
              <a:rPr lang="th-TH" sz="32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บุคคลอื่นใดที่ได้รับมอบหมายให้ปฏิบัติหน้าที่ ฯ...แต่ได้ถูกกล่าวหา หรือถูกฟ้องคดีอาญาเนื่องจากการปฏิบัติหน้าที่ราชการ</a:t>
            </a:r>
          </a:p>
        </p:txBody>
      </p:sp>
    </p:spTree>
    <p:extLst>
      <p:ext uri="{BB962C8B-B14F-4D97-AF65-F5344CB8AC3E}">
        <p14:creationId xmlns:p14="http://schemas.microsoft.com/office/powerpoint/2010/main" val="1715874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001419"/>
          </a:xfrm>
        </p:spPr>
        <p:txBody>
          <a:bodyPr/>
          <a:lstStyle/>
          <a:p>
            <a:r>
              <a:rPr lang="th-TH" sz="3600" dirty="0" smtClean="0">
                <a:solidFill>
                  <a:srgbClr val="002060"/>
                </a:solidFill>
              </a:rPr>
              <a:t>ข้อ ๔ ผู้ที่อยู่ในข่ายได้รับความช่วยเหลือจากทางราชการ จะต้องเป็นข้าราชการหรือลูกจ้างของราชการที่ถูกกล่าวหา หรือถูกฟ้องคดีอาญาเนื่องจากการปฏิบัติหน้าที่ราชการให้แก่ส่วนราชการเจ้าสังกัด และหัวหน้าส่วนราชการเจ้าสังกัดได้พิจารณาแล้ว </a:t>
            </a:r>
            <a:r>
              <a:rPr lang="th-TH" sz="3600" b="1" dirty="0" smtClean="0">
                <a:solidFill>
                  <a:srgbClr val="002060"/>
                </a:solidFill>
              </a:rPr>
              <a:t>เห็นว่า การกระทำที่ถูกกล่าวหาหรือถูกฟ้องนั้น เป็นการปฏิบัติราชการตามหน้าที่โดยชอบ   ด้วยกฎหมาย </a:t>
            </a:r>
            <a:r>
              <a:rPr lang="th-TH" sz="3600" dirty="0" smtClean="0">
                <a:solidFill>
                  <a:srgbClr val="002060"/>
                </a:solidFill>
              </a:rPr>
              <a:t>หรือระเบียบแบบแผนของทางราชการ </a:t>
            </a:r>
            <a:r>
              <a:rPr lang="th-TH" sz="3600" b="1" dirty="0" smtClean="0">
                <a:solidFill>
                  <a:srgbClr val="002060"/>
                </a:solidFill>
              </a:rPr>
              <a:t>และทางราชการมิได้เป็น ผู้กล่าวหาหรือฟ้องคดีนั้นเอง</a:t>
            </a:r>
          </a:p>
          <a:p>
            <a:endParaRPr lang="th-TH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217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5976664"/>
          </a:xfrm>
        </p:spPr>
        <p:txBody>
          <a:bodyPr>
            <a:normAutofit/>
          </a:bodyPr>
          <a:lstStyle/>
          <a:p>
            <a:r>
              <a:rPr lang="th-TH" sz="3600" dirty="0" smtClean="0">
                <a:latin typeface="TH SarabunIT๙" pitchFamily="34" charset="-34"/>
                <a:cs typeface="TH SarabunIT๙" pitchFamily="34" charset="-34"/>
              </a:rPr>
              <a:t>ข้อ ๕ ผู้มีสิทธิได้รับความช่วยเหลือตามข้อ ๔ ให้ได้รับความช่วยเหลือ</a:t>
            </a:r>
            <a:br>
              <a:rPr lang="th-TH" sz="3600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3600" dirty="0" smtClean="0">
                <a:latin typeface="TH SarabunIT๙" pitchFamily="34" charset="-34"/>
                <a:cs typeface="TH SarabunIT๙" pitchFamily="34" charset="-34"/>
              </a:rPr>
              <a:t>ทั้งในชั้นพนักงานสอบสวน พนักงานอัยการ และศาล </a:t>
            </a:r>
            <a:r>
              <a:rPr lang="th-TH" sz="3600" b="1" dirty="0" smtClean="0">
                <a:latin typeface="TH SarabunIT๙" pitchFamily="34" charset="-34"/>
                <a:cs typeface="TH SarabunIT๙" pitchFamily="34" charset="-34"/>
              </a:rPr>
              <a:t>แต่สำหรับ</a:t>
            </a:r>
            <a:br>
              <a:rPr lang="th-TH" sz="3600" b="1" dirty="0" smtClean="0">
                <a:latin typeface="TH SarabunIT๙" pitchFamily="34" charset="-34"/>
                <a:cs typeface="TH SarabunIT๙" pitchFamily="34" charset="-34"/>
              </a:rPr>
            </a:br>
            <a:r>
              <a:rPr lang="th-TH" sz="3600" b="1" dirty="0" smtClean="0">
                <a:latin typeface="TH SarabunIT๙" pitchFamily="34" charset="-34"/>
                <a:cs typeface="TH SarabunIT๙" pitchFamily="34" charset="-34"/>
              </a:rPr>
              <a:t>การได้รับความช่วยเหลือในชั้นศาลให้ได้รับความช่วยเหลือเฉพาะคดีที่มิใช่อัยการ เป็นโจทก์เท่านั้น </a:t>
            </a:r>
          </a:p>
          <a:p>
            <a:r>
              <a:rPr lang="th-TH" sz="3600" dirty="0" smtClean="0">
                <a:latin typeface="TH SarabunIT๙" pitchFamily="34" charset="-34"/>
                <a:cs typeface="TH SarabunIT๙" pitchFamily="34" charset="-34"/>
              </a:rPr>
              <a:t>ข้อ ๙ ภายใต้บังคับข้อ ๔ </a:t>
            </a:r>
            <a:r>
              <a:rPr lang="th-TH" sz="3600" b="1" dirty="0" smtClean="0">
                <a:latin typeface="TH SarabunIT๙" pitchFamily="34" charset="-34"/>
                <a:cs typeface="TH SarabunIT๙" pitchFamily="34" charset="-34"/>
              </a:rPr>
              <a:t>ข้าราชการหรือลูกจ้างผู้ใดซึ่งได้วางหลักประกันไปก่อนที่ส่วนราชการเจ้าสังกัดได้ออกหนังสือรับรองให้</a:t>
            </a:r>
            <a:r>
              <a:rPr lang="th-TH" sz="3600" dirty="0" smtClean="0">
                <a:latin typeface="TH SarabunIT๙" pitchFamily="34" charset="-34"/>
                <a:cs typeface="TH SarabunIT๙" pitchFamily="34" charset="-34"/>
              </a:rPr>
              <a:t>ตามความใน ข้อ </a:t>
            </a:r>
            <a:r>
              <a:rPr lang="th-TH" sz="3600" b="1" dirty="0" smtClean="0">
                <a:latin typeface="TH SarabunIT๙" pitchFamily="34" charset="-34"/>
                <a:cs typeface="TH SarabunIT๙" pitchFamily="34" charset="-34"/>
              </a:rPr>
              <a:t>๖ อาจขอให้ส่วนราชการเจ้าสังกัดออกหนังสือรับรองเพื่อ</a:t>
            </a:r>
            <a:r>
              <a:rPr lang="th-TH" sz="3600" dirty="0" smtClean="0">
                <a:latin typeface="TH SarabunIT๙" pitchFamily="34" charset="-34"/>
                <a:cs typeface="TH SarabunIT๙" pitchFamily="34" charset="-34"/>
              </a:rPr>
              <a:t>นำไปมอบให้แก่พนักงานสอบสวน พนักงานอัยการ หรือศาลแล้วแต่กรณี </a:t>
            </a:r>
            <a:r>
              <a:rPr lang="th-TH" sz="3600" b="1" dirty="0" smtClean="0">
                <a:latin typeface="TH SarabunIT๙" pitchFamily="34" charset="-34"/>
                <a:cs typeface="TH SarabunIT๙" pitchFamily="34" charset="-34"/>
              </a:rPr>
              <a:t>แทนหลักประกันเดิมหรือเป็นหลักประกันเพิ่มเติม</a:t>
            </a:r>
            <a:r>
              <a:rPr lang="th-TH" sz="3600" dirty="0" smtClean="0">
                <a:latin typeface="TH SarabunIT๙" pitchFamily="34" charset="-34"/>
                <a:cs typeface="TH SarabunIT๙" pitchFamily="34" charset="-34"/>
              </a:rPr>
              <a:t>จากหลักประกันเดิมที่ได้วางไว้ได้</a:t>
            </a:r>
            <a:endParaRPr lang="th-TH" sz="3600" dirty="0">
              <a:latin typeface="TH SarabunIT๙" pitchFamily="34" charset="-34"/>
              <a:cs typeface="TH SarabunIT๙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779103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ไหลเวียน">
  <a:themeElements>
    <a:clrScheme name="กำหนดเอง 2">
      <a:dk1>
        <a:sysClr val="windowText" lastClr="000000"/>
      </a:dk1>
      <a:lt1>
        <a:sysClr val="window" lastClr="FFFFFF"/>
      </a:lt1>
      <a:dk2>
        <a:srgbClr val="A2E3FE"/>
      </a:dk2>
      <a:lt2>
        <a:srgbClr val="A2E3FE"/>
      </a:lt2>
      <a:accent1>
        <a:srgbClr val="17BBFD"/>
      </a:accent1>
      <a:accent2>
        <a:srgbClr val="17BBFD"/>
      </a:accent2>
      <a:accent3>
        <a:srgbClr val="72A0FF"/>
      </a:accent3>
      <a:accent4>
        <a:srgbClr val="17BBFD"/>
      </a:accent4>
      <a:accent5>
        <a:srgbClr val="005BD3"/>
      </a:accent5>
      <a:accent6>
        <a:srgbClr val="00349E"/>
      </a:accent6>
      <a:hlink>
        <a:srgbClr val="17BBFD"/>
      </a:hlink>
      <a:folHlink>
        <a:srgbClr val="17BBFD"/>
      </a:folHlink>
    </a:clrScheme>
    <a:fontScheme name="ไหลเวียน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ไหลเวียน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248</Words>
  <Application>Microsoft Office PowerPoint</Application>
  <PresentationFormat>นำเสนอทางหน้าจอ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4</vt:i4>
      </vt:variant>
    </vt:vector>
  </HeadingPairs>
  <TitlesOfParts>
    <vt:vector size="5" baseType="lpstr">
      <vt:lpstr>ไหลเวียน</vt:lpstr>
      <vt:lpstr>การขอปล่อยตัวชั่วคราว</vt:lpstr>
      <vt:lpstr>ระเบียบกระทรวงการคลัง ว่าด้วยการช่วยเหลือข้าราชการหรือลูกจ้างของทางราชการที่ต้องหาคดีอาญา พ.ศ. ๒๕๓๘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การขอปล่อยตัวชั่วคราว</dc:title>
  <dc:creator>user</dc:creator>
  <cp:lastModifiedBy>User</cp:lastModifiedBy>
  <cp:revision>14</cp:revision>
  <dcterms:created xsi:type="dcterms:W3CDTF">2017-09-03T13:16:58Z</dcterms:created>
  <dcterms:modified xsi:type="dcterms:W3CDTF">2017-10-06T02:43:21Z</dcterms:modified>
</cp:coreProperties>
</file>