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ชื่อเรื่อง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17" name="ชื่อเรื่องรอง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h-TH" smtClean="0"/>
              <a:t>คลิกเพื่อแก้ไขลักษณะชื่อเรื่องรองต้นแบบ</a:t>
            </a:r>
            <a:endParaRPr kumimoji="0" lang="en-US"/>
          </a:p>
        </p:txBody>
      </p:sp>
      <p:sp>
        <p:nvSpPr>
          <p:cNvPr id="30" name="ตัวยึดวันที่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2EF73-0410-46B0-AAEA-AF98EC9F9B9A}" type="datetimeFigureOut">
              <a:rPr lang="th-TH" smtClean="0">
                <a:solidFill>
                  <a:srgbClr val="0070C0">
                    <a:shade val="90000"/>
                  </a:srgbClr>
                </a:solidFill>
              </a:rPr>
              <a:pPr/>
              <a:t>06/10/60</a:t>
            </a:fld>
            <a:endParaRPr lang="th-TH">
              <a:solidFill>
                <a:srgbClr val="0070C0">
                  <a:shade val="90000"/>
                </a:srgbClr>
              </a:solidFill>
            </a:endParaRPr>
          </a:p>
        </p:txBody>
      </p:sp>
      <p:sp>
        <p:nvSpPr>
          <p:cNvPr id="19" name="ตัวยึดท้ายกระดา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srgbClr val="0070C0">
                  <a:shade val="90000"/>
                </a:srgbClr>
              </a:solidFill>
            </a:endParaRPr>
          </a:p>
        </p:txBody>
      </p:sp>
      <p:sp>
        <p:nvSpPr>
          <p:cNvPr id="27" name="ตัวยึดหมายเลขภาพนิ่ง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6FA25-BFFD-41A5-B0CD-3A0BF69F3CEF}" type="slidenum">
              <a:rPr lang="th-TH" smtClean="0">
                <a:solidFill>
                  <a:srgbClr val="0070C0">
                    <a:shade val="90000"/>
                  </a:srgbClr>
                </a:solidFill>
              </a:rPr>
              <a:pPr/>
              <a:t>‹#›</a:t>
            </a:fld>
            <a:endParaRPr lang="th-TH">
              <a:solidFill>
                <a:srgbClr val="0070C0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231658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2EF73-0410-46B0-AAEA-AF98EC9F9B9A}" type="datetimeFigureOut">
              <a:rPr lang="th-TH" smtClean="0">
                <a:solidFill>
                  <a:srgbClr val="00B0F0">
                    <a:shade val="90000"/>
                  </a:srgbClr>
                </a:solidFill>
              </a:rPr>
              <a:pPr/>
              <a:t>06/10/60</a:t>
            </a:fld>
            <a:endParaRPr lang="th-TH">
              <a:solidFill>
                <a:srgbClr val="00B0F0">
                  <a:shade val="90000"/>
                </a:srgbClr>
              </a:solidFill>
            </a:endParaRPr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srgbClr val="00B0F0">
                  <a:shade val="90000"/>
                </a:srgbClr>
              </a:solidFill>
            </a:endParaRPr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6FA25-BFFD-41A5-B0CD-3A0BF69F3CEF}" type="slidenum">
              <a:rPr lang="th-TH" smtClean="0">
                <a:solidFill>
                  <a:srgbClr val="00B0F0">
                    <a:shade val="90000"/>
                  </a:srgbClr>
                </a:solidFill>
              </a:rPr>
              <a:pPr/>
              <a:t>‹#›</a:t>
            </a:fld>
            <a:endParaRPr lang="th-TH">
              <a:solidFill>
                <a:srgbClr val="00B0F0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6445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2EF73-0410-46B0-AAEA-AF98EC9F9B9A}" type="datetimeFigureOut">
              <a:rPr lang="th-TH" smtClean="0">
                <a:solidFill>
                  <a:srgbClr val="00B0F0">
                    <a:shade val="90000"/>
                  </a:srgbClr>
                </a:solidFill>
              </a:rPr>
              <a:pPr/>
              <a:t>06/10/60</a:t>
            </a:fld>
            <a:endParaRPr lang="th-TH">
              <a:solidFill>
                <a:srgbClr val="00B0F0">
                  <a:shade val="90000"/>
                </a:srgbClr>
              </a:solidFill>
            </a:endParaRPr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srgbClr val="00B0F0">
                  <a:shade val="90000"/>
                </a:srgbClr>
              </a:solidFill>
            </a:endParaRPr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6FA25-BFFD-41A5-B0CD-3A0BF69F3CEF}" type="slidenum">
              <a:rPr lang="th-TH" smtClean="0">
                <a:solidFill>
                  <a:srgbClr val="00B0F0">
                    <a:shade val="90000"/>
                  </a:srgbClr>
                </a:solidFill>
              </a:rPr>
              <a:pPr/>
              <a:t>‹#›</a:t>
            </a:fld>
            <a:endParaRPr lang="th-TH">
              <a:solidFill>
                <a:srgbClr val="00B0F0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0792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2EF73-0410-46B0-AAEA-AF98EC9F9B9A}" type="datetimeFigureOut">
              <a:rPr lang="th-TH" smtClean="0">
                <a:solidFill>
                  <a:srgbClr val="00B0F0">
                    <a:shade val="90000"/>
                  </a:srgbClr>
                </a:solidFill>
              </a:rPr>
              <a:pPr/>
              <a:t>06/10/60</a:t>
            </a:fld>
            <a:endParaRPr lang="th-TH">
              <a:solidFill>
                <a:srgbClr val="00B0F0">
                  <a:shade val="90000"/>
                </a:srgbClr>
              </a:solidFill>
            </a:endParaRPr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srgbClr val="00B0F0">
                  <a:shade val="90000"/>
                </a:srgbClr>
              </a:solidFill>
            </a:endParaRPr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6FA25-BFFD-41A5-B0CD-3A0BF69F3CEF}" type="slidenum">
              <a:rPr lang="th-TH" smtClean="0">
                <a:solidFill>
                  <a:srgbClr val="00B0F0">
                    <a:shade val="90000"/>
                  </a:srgbClr>
                </a:solidFill>
              </a:rPr>
              <a:pPr/>
              <a:t>‹#›</a:t>
            </a:fld>
            <a:endParaRPr lang="th-TH">
              <a:solidFill>
                <a:srgbClr val="00B0F0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26092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2EF73-0410-46B0-AAEA-AF98EC9F9B9A}" type="datetimeFigureOut">
              <a:rPr lang="th-TH" smtClean="0">
                <a:solidFill>
                  <a:srgbClr val="0070C0">
                    <a:shade val="90000"/>
                  </a:srgbClr>
                </a:solidFill>
              </a:rPr>
              <a:pPr/>
              <a:t>06/10/60</a:t>
            </a:fld>
            <a:endParaRPr lang="th-TH">
              <a:solidFill>
                <a:srgbClr val="0070C0">
                  <a:shade val="90000"/>
                </a:srgbClr>
              </a:solidFill>
            </a:endParaRPr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srgbClr val="0070C0">
                  <a:shade val="90000"/>
                </a:srgbClr>
              </a:solidFill>
            </a:endParaRPr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6FA25-BFFD-41A5-B0CD-3A0BF69F3CEF}" type="slidenum">
              <a:rPr lang="th-TH" smtClean="0">
                <a:solidFill>
                  <a:srgbClr val="0070C0">
                    <a:shade val="90000"/>
                  </a:srgbClr>
                </a:solidFill>
              </a:rPr>
              <a:pPr/>
              <a:t>‹#›</a:t>
            </a:fld>
            <a:endParaRPr lang="th-TH">
              <a:solidFill>
                <a:srgbClr val="0070C0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642359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2EF73-0410-46B0-AAEA-AF98EC9F9B9A}" type="datetimeFigureOut">
              <a:rPr lang="th-TH" smtClean="0">
                <a:solidFill>
                  <a:srgbClr val="00B0F0">
                    <a:shade val="90000"/>
                  </a:srgbClr>
                </a:solidFill>
              </a:rPr>
              <a:pPr/>
              <a:t>06/10/60</a:t>
            </a:fld>
            <a:endParaRPr lang="th-TH">
              <a:solidFill>
                <a:srgbClr val="00B0F0">
                  <a:shade val="90000"/>
                </a:srgbClr>
              </a:solidFill>
            </a:endParaRPr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srgbClr val="00B0F0">
                  <a:shade val="90000"/>
                </a:srgbClr>
              </a:solidFill>
            </a:endParaRPr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6FA25-BFFD-41A5-B0CD-3A0BF69F3CEF}" type="slidenum">
              <a:rPr lang="th-TH" smtClean="0">
                <a:solidFill>
                  <a:srgbClr val="00B0F0">
                    <a:shade val="90000"/>
                  </a:srgbClr>
                </a:solidFill>
              </a:rPr>
              <a:pPr/>
              <a:t>‹#›</a:t>
            </a:fld>
            <a:endParaRPr lang="th-TH">
              <a:solidFill>
                <a:srgbClr val="00B0F0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14192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เนื้อหา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6" name="ตัวยึดเนื้อหา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7" name="ตัวยึด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2EF73-0410-46B0-AAEA-AF98EC9F9B9A}" type="datetimeFigureOut">
              <a:rPr lang="th-TH" smtClean="0">
                <a:solidFill>
                  <a:srgbClr val="00B0F0">
                    <a:shade val="90000"/>
                  </a:srgbClr>
                </a:solidFill>
              </a:rPr>
              <a:pPr/>
              <a:t>06/10/60</a:t>
            </a:fld>
            <a:endParaRPr lang="th-TH">
              <a:solidFill>
                <a:srgbClr val="00B0F0">
                  <a:shade val="90000"/>
                </a:srgbClr>
              </a:solidFill>
            </a:endParaRPr>
          </a:p>
        </p:txBody>
      </p:sp>
      <p:sp>
        <p:nvSpPr>
          <p:cNvPr id="8" name="ตัวยึด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srgbClr val="00B0F0">
                  <a:shade val="90000"/>
                </a:srgbClr>
              </a:solidFill>
            </a:endParaRPr>
          </a:p>
        </p:txBody>
      </p:sp>
      <p:sp>
        <p:nvSpPr>
          <p:cNvPr id="9" name="ตัวยึด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6FA25-BFFD-41A5-B0CD-3A0BF69F3CEF}" type="slidenum">
              <a:rPr lang="th-TH" smtClean="0">
                <a:solidFill>
                  <a:srgbClr val="00B0F0">
                    <a:shade val="90000"/>
                  </a:srgbClr>
                </a:solidFill>
              </a:rPr>
              <a:pPr/>
              <a:t>‹#›</a:t>
            </a:fld>
            <a:endParaRPr lang="th-TH">
              <a:solidFill>
                <a:srgbClr val="00B0F0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79012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2EF73-0410-46B0-AAEA-AF98EC9F9B9A}" type="datetimeFigureOut">
              <a:rPr lang="th-TH" smtClean="0">
                <a:solidFill>
                  <a:srgbClr val="00B0F0">
                    <a:shade val="90000"/>
                  </a:srgbClr>
                </a:solidFill>
              </a:rPr>
              <a:pPr/>
              <a:t>06/10/60</a:t>
            </a:fld>
            <a:endParaRPr lang="th-TH">
              <a:solidFill>
                <a:srgbClr val="00B0F0">
                  <a:shade val="90000"/>
                </a:srgbClr>
              </a:solidFill>
            </a:endParaRPr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srgbClr val="00B0F0">
                  <a:shade val="90000"/>
                </a:srgbClr>
              </a:solidFill>
            </a:endParaRPr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6FA25-BFFD-41A5-B0CD-3A0BF69F3CEF}" type="slidenum">
              <a:rPr lang="th-TH" smtClean="0">
                <a:solidFill>
                  <a:srgbClr val="00B0F0">
                    <a:shade val="90000"/>
                  </a:srgbClr>
                </a:solidFill>
              </a:rPr>
              <a:pPr/>
              <a:t>‹#›</a:t>
            </a:fld>
            <a:endParaRPr lang="th-TH">
              <a:solidFill>
                <a:srgbClr val="00B0F0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64962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2EF73-0410-46B0-AAEA-AF98EC9F9B9A}" type="datetimeFigureOut">
              <a:rPr lang="th-TH" smtClean="0">
                <a:solidFill>
                  <a:srgbClr val="00B0F0">
                    <a:shade val="90000"/>
                  </a:srgbClr>
                </a:solidFill>
              </a:rPr>
              <a:pPr/>
              <a:t>06/10/60</a:t>
            </a:fld>
            <a:endParaRPr lang="th-TH">
              <a:solidFill>
                <a:srgbClr val="00B0F0">
                  <a:shade val="90000"/>
                </a:srgbClr>
              </a:solidFill>
            </a:endParaRPr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srgbClr val="00B0F0">
                  <a:shade val="90000"/>
                </a:srgbClr>
              </a:solidFill>
            </a:endParaRPr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6FA25-BFFD-41A5-B0CD-3A0BF69F3CEF}" type="slidenum">
              <a:rPr lang="th-TH" smtClean="0">
                <a:solidFill>
                  <a:srgbClr val="00B0F0">
                    <a:shade val="90000"/>
                  </a:srgbClr>
                </a:solidFill>
              </a:rPr>
              <a:pPr/>
              <a:t>‹#›</a:t>
            </a:fld>
            <a:endParaRPr lang="th-TH">
              <a:solidFill>
                <a:srgbClr val="00B0F0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99137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2EF73-0410-46B0-AAEA-AF98EC9F9B9A}" type="datetimeFigureOut">
              <a:rPr lang="th-TH" smtClean="0">
                <a:solidFill>
                  <a:srgbClr val="00B0F0">
                    <a:shade val="90000"/>
                  </a:srgbClr>
                </a:solidFill>
              </a:rPr>
              <a:pPr/>
              <a:t>06/10/60</a:t>
            </a:fld>
            <a:endParaRPr lang="th-TH">
              <a:solidFill>
                <a:srgbClr val="00B0F0">
                  <a:shade val="90000"/>
                </a:srgbClr>
              </a:solidFill>
            </a:endParaRPr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srgbClr val="00B0F0">
                  <a:shade val="90000"/>
                </a:srgbClr>
              </a:solidFill>
            </a:endParaRPr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6FA25-BFFD-41A5-B0CD-3A0BF69F3CEF}" type="slidenum">
              <a:rPr lang="th-TH" smtClean="0">
                <a:solidFill>
                  <a:srgbClr val="00B0F0">
                    <a:shade val="90000"/>
                  </a:srgbClr>
                </a:solidFill>
              </a:rPr>
              <a:pPr/>
              <a:t>‹#›</a:t>
            </a:fld>
            <a:endParaRPr lang="th-TH">
              <a:solidFill>
                <a:srgbClr val="00B0F0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15585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ตัดและมนมุมสี่เหลี่ยมหนึ่งมุม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70C0"/>
              </a:solidFill>
            </a:endParaRPr>
          </a:p>
        </p:txBody>
      </p:sp>
      <p:sp>
        <p:nvSpPr>
          <p:cNvPr id="12" name="สามเหลี่ยมมุมฉาก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70C0"/>
              </a:solidFill>
            </a:endParaRPr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2EF73-0410-46B0-AAEA-AF98EC9F9B9A}" type="datetimeFigureOut">
              <a:rPr lang="th-TH" smtClean="0">
                <a:solidFill>
                  <a:srgbClr val="00B0F0">
                    <a:shade val="90000"/>
                  </a:srgbClr>
                </a:solidFill>
              </a:rPr>
              <a:pPr/>
              <a:t>06/10/60</a:t>
            </a:fld>
            <a:endParaRPr lang="th-TH">
              <a:solidFill>
                <a:srgbClr val="00B0F0">
                  <a:shade val="90000"/>
                </a:srgbClr>
              </a:solidFill>
            </a:endParaRPr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srgbClr val="00B0F0">
                  <a:shade val="90000"/>
                </a:srgbClr>
              </a:solidFill>
            </a:endParaRPr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E26FA25-BFFD-41A5-B0CD-3A0BF69F3CEF}" type="slidenum">
              <a:rPr lang="th-TH" smtClean="0">
                <a:solidFill>
                  <a:srgbClr val="00B0F0">
                    <a:shade val="90000"/>
                  </a:srgbClr>
                </a:solidFill>
              </a:rPr>
              <a:pPr/>
              <a:t>‹#›</a:t>
            </a:fld>
            <a:endParaRPr lang="th-TH">
              <a:solidFill>
                <a:srgbClr val="00B0F0">
                  <a:shade val="90000"/>
                </a:srgbClr>
              </a:solidFill>
            </a:endParaRPr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h-TH" smtClean="0"/>
              <a:t>คลิกไอคอนเพื่อเพิ่มรูปภาพ</a:t>
            </a:r>
            <a:endParaRPr kumimoji="0" lang="en-US" dirty="0"/>
          </a:p>
        </p:txBody>
      </p:sp>
      <p:sp>
        <p:nvSpPr>
          <p:cNvPr id="10" name="รูปแบบอิสระ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รูปแบบอิสระ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78004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รูปแบบอิสระ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รูปแบบอิสระ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ตัวยึดชื่อเรื่อง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0" name="ตัวยึดข้อความ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kumimoji="0" lang="th-TH" smtClean="0"/>
              <a:t>ระดับที่สอง</a:t>
            </a:r>
          </a:p>
          <a:p>
            <a:pPr lvl="2" eaLnBrk="1" latinLnBrk="0" hangingPunct="1"/>
            <a:r>
              <a:rPr kumimoji="0" lang="th-TH" smtClean="0"/>
              <a:t>ระดับที่สาม</a:t>
            </a:r>
          </a:p>
          <a:p>
            <a:pPr lvl="3" eaLnBrk="1" latinLnBrk="0" hangingPunct="1"/>
            <a:r>
              <a:rPr kumimoji="0" lang="th-TH" smtClean="0"/>
              <a:t>ระดับที่สี่</a:t>
            </a:r>
          </a:p>
          <a:p>
            <a:pPr lvl="4" eaLnBrk="1" latinLnBrk="0" hangingPunct="1"/>
            <a:r>
              <a:rPr kumimoji="0" lang="th-TH" smtClean="0"/>
              <a:t>ระดับที่ห้า</a:t>
            </a:r>
            <a:endParaRPr kumimoji="0" lang="en-US"/>
          </a:p>
        </p:txBody>
      </p:sp>
      <p:sp>
        <p:nvSpPr>
          <p:cNvPr id="10" name="ตัวยึดวันที่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A52EF73-0410-46B0-AAEA-AF98EC9F9B9A}" type="datetimeFigureOut">
              <a:rPr lang="th-TH" smtClean="0">
                <a:solidFill>
                  <a:srgbClr val="00B0F0">
                    <a:shade val="90000"/>
                  </a:srgbClr>
                </a:solidFill>
              </a:rPr>
              <a:pPr/>
              <a:t>06/10/60</a:t>
            </a:fld>
            <a:endParaRPr lang="th-TH">
              <a:solidFill>
                <a:srgbClr val="00B0F0">
                  <a:shade val="90000"/>
                </a:srgbClr>
              </a:solidFill>
            </a:endParaRPr>
          </a:p>
        </p:txBody>
      </p:sp>
      <p:sp>
        <p:nvSpPr>
          <p:cNvPr id="22" name="ตัวยึดท้ายกระดาษ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th-TH">
              <a:solidFill>
                <a:srgbClr val="00B0F0">
                  <a:shade val="90000"/>
                </a:srgbClr>
              </a:solidFill>
            </a:endParaRPr>
          </a:p>
        </p:txBody>
      </p:sp>
      <p:sp>
        <p:nvSpPr>
          <p:cNvPr id="18" name="ตัวยึดหมายเลขภาพนิ่ง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E26FA25-BFFD-41A5-B0CD-3A0BF69F3CEF}" type="slidenum">
              <a:rPr lang="th-TH" smtClean="0">
                <a:solidFill>
                  <a:srgbClr val="00B0F0">
                    <a:shade val="90000"/>
                  </a:srgbClr>
                </a:solidFill>
              </a:rPr>
              <a:pPr/>
              <a:t>‹#›</a:t>
            </a:fld>
            <a:endParaRPr lang="th-TH">
              <a:solidFill>
                <a:srgbClr val="00B0F0">
                  <a:shade val="90000"/>
                </a:srgbClr>
              </a:solidFill>
            </a:endParaRPr>
          </a:p>
        </p:txBody>
      </p:sp>
      <p:grpSp>
        <p:nvGrpSpPr>
          <p:cNvPr id="2" name="กลุ่ม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รูปแบบอิสระ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รูปแบบอิสระ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792643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476672"/>
            <a:ext cx="7772400" cy="1224136"/>
          </a:xfrm>
        </p:spPr>
        <p:txBody>
          <a:bodyPr/>
          <a:lstStyle/>
          <a:p>
            <a:pPr algn="ctr"/>
            <a:r>
              <a:rPr lang="th-TH" b="1" dirty="0" smtClean="0">
                <a:solidFill>
                  <a:srgbClr val="002060"/>
                </a:solidFill>
              </a:rPr>
              <a:t>การขอปล่อยตัวชั่วคราว</a:t>
            </a:r>
            <a:endParaRPr lang="th-TH" b="1" dirty="0">
              <a:solidFill>
                <a:srgbClr val="002060"/>
              </a:solidFill>
            </a:endParaRPr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539552" y="1628800"/>
            <a:ext cx="8280920" cy="4968552"/>
          </a:xfrm>
        </p:spPr>
        <p:txBody>
          <a:bodyPr>
            <a:noAutofit/>
          </a:bodyPr>
          <a:lstStyle/>
          <a:p>
            <a:pPr algn="l"/>
            <a:r>
              <a:rPr lang="th-TH" sz="4000" b="1" dirty="0" smtClean="0">
                <a:solidFill>
                  <a:srgbClr val="002060"/>
                </a:solidFill>
                <a:latin typeface="TH SarabunIT๙" pitchFamily="34" charset="-34"/>
                <a:cs typeface="TH SarabunIT๙" pitchFamily="34" charset="-34"/>
              </a:rPr>
              <a:t>๑ หลักประกันเป็นเงินสด </a:t>
            </a:r>
          </a:p>
          <a:p>
            <a:pPr algn="l"/>
            <a:r>
              <a:rPr lang="th-TH" sz="4000" b="1" dirty="0" smtClean="0">
                <a:solidFill>
                  <a:srgbClr val="002060"/>
                </a:solidFill>
                <a:latin typeface="TH SarabunIT๙" pitchFamily="34" charset="-34"/>
                <a:cs typeface="TH SarabunIT๙" pitchFamily="34" charset="-34"/>
              </a:rPr>
              <a:t>๒ หลักประกันอย่างอื่น เช่น</a:t>
            </a:r>
          </a:p>
          <a:p>
            <a:pPr algn="l"/>
            <a:r>
              <a:rPr lang="th-TH" sz="4000" b="1" dirty="0">
                <a:solidFill>
                  <a:srgbClr val="002060"/>
                </a:solidFill>
                <a:latin typeface="TH SarabunIT๙" pitchFamily="34" charset="-34"/>
                <a:cs typeface="TH SarabunIT๙" pitchFamily="34" charset="-34"/>
              </a:rPr>
              <a:t> </a:t>
            </a:r>
            <a:r>
              <a:rPr lang="th-TH" sz="4000" b="1" dirty="0" smtClean="0">
                <a:solidFill>
                  <a:srgbClr val="002060"/>
                </a:solidFill>
                <a:latin typeface="TH SarabunIT๙" pitchFamily="34" charset="-34"/>
                <a:cs typeface="TH SarabunIT๙" pitchFamily="34" charset="-34"/>
              </a:rPr>
              <a:t>   - โฉนดที่ดิน / น.ส.๓ /กรรมสิทธิ์ห้องชุด</a:t>
            </a:r>
          </a:p>
          <a:p>
            <a:pPr algn="l"/>
            <a:r>
              <a:rPr lang="th-TH" sz="4000" b="1" dirty="0">
                <a:solidFill>
                  <a:srgbClr val="002060"/>
                </a:solidFill>
                <a:latin typeface="TH SarabunIT๙" pitchFamily="34" charset="-34"/>
                <a:cs typeface="TH SarabunIT๙" pitchFamily="34" charset="-34"/>
              </a:rPr>
              <a:t> </a:t>
            </a:r>
            <a:r>
              <a:rPr lang="th-TH" sz="4000" b="1" dirty="0" smtClean="0">
                <a:solidFill>
                  <a:srgbClr val="002060"/>
                </a:solidFill>
                <a:latin typeface="TH SarabunIT๙" pitchFamily="34" charset="-34"/>
                <a:cs typeface="TH SarabunIT๙" pitchFamily="34" charset="-34"/>
              </a:rPr>
              <a:t>   - สมุดเงินฝากประจำ / สลากออมสิน</a:t>
            </a:r>
          </a:p>
          <a:p>
            <a:pPr algn="l"/>
            <a:r>
              <a:rPr lang="th-TH" sz="4000" b="1" dirty="0" smtClean="0">
                <a:solidFill>
                  <a:srgbClr val="002060"/>
                </a:solidFill>
                <a:latin typeface="TH SarabunIT๙" pitchFamily="34" charset="-34"/>
                <a:cs typeface="TH SarabunIT๙" pitchFamily="34" charset="-34"/>
              </a:rPr>
              <a:t>    - ตำแหน่ง</a:t>
            </a:r>
          </a:p>
          <a:p>
            <a:pPr algn="l"/>
            <a:r>
              <a:rPr lang="th-TH" sz="4000" b="1" dirty="0" smtClean="0">
                <a:solidFill>
                  <a:srgbClr val="002060"/>
                </a:solidFill>
                <a:latin typeface="TH SarabunIT๙" pitchFamily="34" charset="-34"/>
                <a:cs typeface="TH SarabunIT๙" pitchFamily="34" charset="-34"/>
              </a:rPr>
              <a:t>๓ หนังสือรับรองเพื่อช่วยเหลือข้าราชฯ ตามระเบียบ             </a:t>
            </a:r>
          </a:p>
          <a:p>
            <a:pPr algn="l"/>
            <a:r>
              <a:rPr lang="th-TH" sz="4000" b="1" dirty="0">
                <a:solidFill>
                  <a:srgbClr val="002060"/>
                </a:solidFill>
                <a:latin typeface="TH SarabunIT๙" pitchFamily="34" charset="-34"/>
                <a:cs typeface="TH SarabunIT๙" pitchFamily="34" charset="-34"/>
              </a:rPr>
              <a:t> </a:t>
            </a:r>
            <a:r>
              <a:rPr lang="th-TH" sz="4000" b="1" dirty="0" smtClean="0">
                <a:solidFill>
                  <a:srgbClr val="002060"/>
                </a:solidFill>
                <a:latin typeface="TH SarabunIT๙" pitchFamily="34" charset="-34"/>
                <a:cs typeface="TH SarabunIT๙" pitchFamily="34" charset="-34"/>
              </a:rPr>
              <a:t>  กระทรวงการคลังฯ</a:t>
            </a:r>
            <a:endParaRPr lang="th-TH" sz="4000" b="1" dirty="0">
              <a:solidFill>
                <a:srgbClr val="002060"/>
              </a:solidFill>
              <a:latin typeface="TH SarabunIT๙" pitchFamily="34" charset="-34"/>
              <a:cs typeface="TH SarabunIT๙" pitchFamily="34" charset="-34"/>
            </a:endParaRPr>
          </a:p>
        </p:txBody>
      </p:sp>
      <p:pic>
        <p:nvPicPr>
          <p:cNvPr id="6" name="รูปภาพ 5" descr="logo โปร่งใส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160" y="188639"/>
            <a:ext cx="1143008" cy="16168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87451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642194"/>
          </a:xfrm>
        </p:spPr>
        <p:txBody>
          <a:bodyPr>
            <a:noAutofit/>
          </a:bodyPr>
          <a:lstStyle/>
          <a:p>
            <a:pPr algn="ctr"/>
            <a:r>
              <a:rPr lang="th-TH" sz="4000" b="1" u="sng" dirty="0" smtClean="0">
                <a:solidFill>
                  <a:srgbClr val="002060"/>
                </a:solidFill>
                <a:latin typeface="TH SarabunIT๙" pitchFamily="34" charset="-34"/>
                <a:cs typeface="TH SarabunIT๙" pitchFamily="34" charset="-34"/>
              </a:rPr>
              <a:t>ระเบียบกระทรวงการคลัง</a:t>
            </a:r>
            <a:br>
              <a:rPr lang="th-TH" sz="4000" b="1" u="sng" dirty="0" smtClean="0">
                <a:solidFill>
                  <a:srgbClr val="002060"/>
                </a:solidFill>
                <a:latin typeface="TH SarabunIT๙" pitchFamily="34" charset="-34"/>
                <a:cs typeface="TH SarabunIT๙" pitchFamily="34" charset="-34"/>
              </a:rPr>
            </a:br>
            <a:r>
              <a:rPr lang="th-TH" sz="4000" b="1" u="sng" dirty="0" smtClean="0">
                <a:solidFill>
                  <a:srgbClr val="002060"/>
                </a:solidFill>
                <a:latin typeface="TH SarabunIT๙" pitchFamily="34" charset="-34"/>
                <a:cs typeface="TH SarabunIT๙" pitchFamily="34" charset="-34"/>
              </a:rPr>
              <a:t>ว่าด้วยการช่วยเหลือข้าราชการหรือลูกจ้างของทางราชการที่ต้องหาคดีอาญา พ.ศ. ๒๕๓๘</a:t>
            </a:r>
            <a:endParaRPr lang="th-TH" sz="4000" b="1" u="sng" dirty="0">
              <a:solidFill>
                <a:srgbClr val="002060"/>
              </a:solidFill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608512"/>
          </a:xfrm>
        </p:spPr>
        <p:txBody>
          <a:bodyPr>
            <a:noAutofit/>
          </a:bodyPr>
          <a:lstStyle/>
          <a:p>
            <a:r>
              <a:rPr lang="th-TH" sz="3200" dirty="0" smtClean="0">
                <a:solidFill>
                  <a:srgbClr val="002060"/>
                </a:solidFill>
                <a:latin typeface="TH SarabunIT๙" pitchFamily="34" charset="-34"/>
                <a:cs typeface="TH SarabunIT๙" pitchFamily="34" charset="-34"/>
              </a:rPr>
              <a:t>ข้อ ๓ ในระเบียบนี้</a:t>
            </a:r>
          </a:p>
          <a:p>
            <a:pPr marL="0" indent="0">
              <a:buNone/>
            </a:pPr>
            <a:r>
              <a:rPr lang="th-TH" sz="3200" dirty="0" smtClean="0">
                <a:solidFill>
                  <a:srgbClr val="002060"/>
                </a:solidFill>
                <a:latin typeface="TH SarabunIT๙" pitchFamily="34" charset="-34"/>
                <a:cs typeface="TH SarabunIT๙" pitchFamily="34" charset="-34"/>
              </a:rPr>
              <a:t>     </a:t>
            </a:r>
            <a:r>
              <a:rPr lang="th-TH" sz="3200" b="1" dirty="0" smtClean="0">
                <a:solidFill>
                  <a:srgbClr val="002060"/>
                </a:solidFill>
                <a:latin typeface="TH SarabunIT๙" pitchFamily="34" charset="-34"/>
                <a:cs typeface="TH SarabunIT๙" pitchFamily="34" charset="-34"/>
              </a:rPr>
              <a:t>“ส่วนราชการเจ้าสังกัด” </a:t>
            </a:r>
            <a:r>
              <a:rPr lang="th-TH" sz="3200" dirty="0" smtClean="0">
                <a:solidFill>
                  <a:srgbClr val="002060"/>
                </a:solidFill>
                <a:latin typeface="TH SarabunIT๙" pitchFamily="34" charset="-34"/>
                <a:cs typeface="TH SarabunIT๙" pitchFamily="34" charset="-34"/>
              </a:rPr>
              <a:t>หมายความว่า กระทรวง ทบวง กรม หรือ</a:t>
            </a:r>
            <a:r>
              <a:rPr lang="th-TH" sz="3200" b="1" dirty="0" smtClean="0">
                <a:solidFill>
                  <a:srgbClr val="002060"/>
                </a:solidFill>
                <a:latin typeface="TH SarabunIT๙" pitchFamily="34" charset="-34"/>
                <a:cs typeface="TH SarabunIT๙" pitchFamily="34" charset="-34"/>
              </a:rPr>
              <a:t>หน่วยงานอื่นซึ่งมีฐานะเทียบเท่ากรมและเป็นนิติบุคคล  ซึ่งข้าราชการหรือลูกจ้างที่ถูกกล่าวหาหรือถูกฟ้องคดีอาญาปฏิบัติหน้าที่ราชการให้แก่ส่วนราชการดังกล่าว</a:t>
            </a:r>
          </a:p>
          <a:p>
            <a:pPr marL="0" indent="0">
              <a:buNone/>
            </a:pPr>
            <a:r>
              <a:rPr lang="th-TH" sz="3200" b="1" dirty="0">
                <a:solidFill>
                  <a:srgbClr val="002060"/>
                </a:solidFill>
                <a:latin typeface="TH SarabunIT๙" pitchFamily="34" charset="-34"/>
                <a:cs typeface="TH SarabunIT๙" pitchFamily="34" charset="-34"/>
              </a:rPr>
              <a:t> </a:t>
            </a:r>
            <a:r>
              <a:rPr lang="th-TH" sz="3200" b="1" dirty="0" smtClean="0">
                <a:solidFill>
                  <a:srgbClr val="002060"/>
                </a:solidFill>
                <a:latin typeface="TH SarabunIT๙" pitchFamily="34" charset="-34"/>
                <a:cs typeface="TH SarabunIT๙" pitchFamily="34" charset="-34"/>
              </a:rPr>
              <a:t>  “ ข้าราชการหรือลูกจ้าง”</a:t>
            </a:r>
            <a:r>
              <a:rPr lang="th-TH" sz="3200" dirty="0" smtClean="0">
                <a:solidFill>
                  <a:srgbClr val="002060"/>
                </a:solidFill>
                <a:latin typeface="TH SarabunIT๙" pitchFamily="34" charset="-34"/>
                <a:cs typeface="TH SarabunIT๙" pitchFamily="34" charset="-34"/>
              </a:rPr>
              <a:t> หมายความว่า ข้าราชการหรือลูกจ้างของราชการซึ่งรับเงินเดือนหรือค่าจ้างจากเงินงบปราณรายจ่าย </a:t>
            </a:r>
            <a:r>
              <a:rPr lang="th-TH" sz="3200" b="1" dirty="0" smtClean="0">
                <a:solidFill>
                  <a:srgbClr val="002060"/>
                </a:solidFill>
                <a:latin typeface="TH SarabunIT๙" pitchFamily="34" charset="-34"/>
                <a:cs typeface="TH SarabunIT๙" pitchFamily="34" charset="-34"/>
              </a:rPr>
              <a:t>บุคคลอื่นใดที่ได้รับมอบหมายให้ปฏิบัติหน้าที่ ฯ...แต่ได้ถูกกล่าวหา หรือถูกฟ้องคดีอาญาเนื่องจากการปฏิบัติหน้าที่ราชการ</a:t>
            </a:r>
          </a:p>
        </p:txBody>
      </p:sp>
    </p:spTree>
    <p:extLst>
      <p:ext uri="{BB962C8B-B14F-4D97-AF65-F5344CB8AC3E}">
        <p14:creationId xmlns:p14="http://schemas.microsoft.com/office/powerpoint/2010/main" val="17158746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5001419"/>
          </a:xfrm>
        </p:spPr>
        <p:txBody>
          <a:bodyPr/>
          <a:lstStyle/>
          <a:p>
            <a:r>
              <a:rPr lang="th-TH" sz="3600" dirty="0" smtClean="0">
                <a:solidFill>
                  <a:srgbClr val="002060"/>
                </a:solidFill>
              </a:rPr>
              <a:t>ข้อ ๔ ผู้ที่อยู่ในข่ายได้รับความช่วยเหลือจากทางราชการ จะต้องเป็นข้าราชการหรือลูกจ้างของราชการที่ถูกกล่าวหา หรือถูกฟ้องคดีอาญาเนื่องจากการปฏิบัติหน้าที่ราชการให้แก่ส่วนราชการเจ้าสังกัด และหัวหน้าส่วนราชการเจ้าสังกัดได้พิจารณาแล้ว </a:t>
            </a:r>
            <a:r>
              <a:rPr lang="th-TH" sz="3600" b="1" dirty="0" smtClean="0">
                <a:solidFill>
                  <a:srgbClr val="002060"/>
                </a:solidFill>
              </a:rPr>
              <a:t>เห็นว่า การกระทำที่ถูกกล่าวหาหรือถูกฟ้องนั้น เป็นการปฏิบัติราชการตามหน้าที่โดยชอบ   ด้วยกฎหมาย </a:t>
            </a:r>
            <a:r>
              <a:rPr lang="th-TH" sz="3600" dirty="0" smtClean="0">
                <a:solidFill>
                  <a:srgbClr val="002060"/>
                </a:solidFill>
              </a:rPr>
              <a:t>หรือระเบียบแบบแผนของทางราชการ </a:t>
            </a:r>
            <a:r>
              <a:rPr lang="th-TH" sz="3600" b="1" dirty="0" smtClean="0">
                <a:solidFill>
                  <a:srgbClr val="002060"/>
                </a:solidFill>
              </a:rPr>
              <a:t>และทางราชการมิได้เป็น ผู้กล่าวหาหรือฟ้องคดีนั้นเอง</a:t>
            </a:r>
          </a:p>
          <a:p>
            <a:endParaRPr lang="th-TH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52171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251520" y="692696"/>
            <a:ext cx="8892480" cy="5976664"/>
          </a:xfrm>
        </p:spPr>
        <p:txBody>
          <a:bodyPr>
            <a:normAutofit/>
          </a:bodyPr>
          <a:lstStyle/>
          <a:p>
            <a:r>
              <a:rPr lang="th-TH" sz="3600" dirty="0" smtClean="0">
                <a:latin typeface="TH SarabunIT๙" pitchFamily="34" charset="-34"/>
                <a:cs typeface="TH SarabunIT๙" pitchFamily="34" charset="-34"/>
              </a:rPr>
              <a:t>ข้อ ๕ ผู้มีสิทธิได้รับความช่วยเหลือตามข้อ ๔ ให้ได้รับความช่วยเหลือ</a:t>
            </a:r>
            <a:br>
              <a:rPr lang="th-TH" sz="3600" dirty="0" smtClean="0">
                <a:latin typeface="TH SarabunIT๙" pitchFamily="34" charset="-34"/>
                <a:cs typeface="TH SarabunIT๙" pitchFamily="34" charset="-34"/>
              </a:rPr>
            </a:br>
            <a:r>
              <a:rPr lang="th-TH" sz="3600" dirty="0" smtClean="0">
                <a:latin typeface="TH SarabunIT๙" pitchFamily="34" charset="-34"/>
                <a:cs typeface="TH SarabunIT๙" pitchFamily="34" charset="-34"/>
              </a:rPr>
              <a:t>ทั้งในชั้นพนักงานสอบสวน พนักงานอัยการ และศาล </a:t>
            </a:r>
            <a:r>
              <a:rPr lang="th-TH" sz="3600" b="1" dirty="0" smtClean="0">
                <a:latin typeface="TH SarabunIT๙" pitchFamily="34" charset="-34"/>
                <a:cs typeface="TH SarabunIT๙" pitchFamily="34" charset="-34"/>
              </a:rPr>
              <a:t>แต่สำหรับ</a:t>
            </a:r>
            <a:br>
              <a:rPr lang="th-TH" sz="3600" b="1" dirty="0" smtClean="0">
                <a:latin typeface="TH SarabunIT๙" pitchFamily="34" charset="-34"/>
                <a:cs typeface="TH SarabunIT๙" pitchFamily="34" charset="-34"/>
              </a:rPr>
            </a:br>
            <a:r>
              <a:rPr lang="th-TH" sz="3600" b="1" dirty="0" smtClean="0">
                <a:latin typeface="TH SarabunIT๙" pitchFamily="34" charset="-34"/>
                <a:cs typeface="TH SarabunIT๙" pitchFamily="34" charset="-34"/>
              </a:rPr>
              <a:t>การได้รับความช่วยเหลือในชั้นศาลให้ได้รับความช่วยเหลือเฉพาะคดีที่มิใช่อัยการ เป็นโจทก์เท่านั้น </a:t>
            </a:r>
          </a:p>
          <a:p>
            <a:r>
              <a:rPr lang="th-TH" sz="3600" dirty="0" smtClean="0">
                <a:latin typeface="TH SarabunIT๙" pitchFamily="34" charset="-34"/>
                <a:cs typeface="TH SarabunIT๙" pitchFamily="34" charset="-34"/>
              </a:rPr>
              <a:t>ข้อ ๙ ภายใต้บังคับข้อ ๔ </a:t>
            </a:r>
            <a:r>
              <a:rPr lang="th-TH" sz="3600" b="1" dirty="0" smtClean="0">
                <a:latin typeface="TH SarabunIT๙" pitchFamily="34" charset="-34"/>
                <a:cs typeface="TH SarabunIT๙" pitchFamily="34" charset="-34"/>
              </a:rPr>
              <a:t>ข้าราชการหรือลูกจ้างผู้ใดซึ่งได้วางหลักประกันไปก่อนที่ส่วนราชการเจ้าสังกัดได้ออกหนังสือรับรองให้</a:t>
            </a:r>
            <a:r>
              <a:rPr lang="th-TH" sz="3600" dirty="0" smtClean="0">
                <a:latin typeface="TH SarabunIT๙" pitchFamily="34" charset="-34"/>
                <a:cs typeface="TH SarabunIT๙" pitchFamily="34" charset="-34"/>
              </a:rPr>
              <a:t>ตามความใน ข้อ </a:t>
            </a:r>
            <a:r>
              <a:rPr lang="th-TH" sz="3600" b="1" dirty="0" smtClean="0">
                <a:latin typeface="TH SarabunIT๙" pitchFamily="34" charset="-34"/>
                <a:cs typeface="TH SarabunIT๙" pitchFamily="34" charset="-34"/>
              </a:rPr>
              <a:t>๖ อาจขอให้ส่วนราชการเจ้าสังกัดออกหนังสือรับรองเพื่อ</a:t>
            </a:r>
            <a:r>
              <a:rPr lang="th-TH" sz="3600" dirty="0" smtClean="0">
                <a:latin typeface="TH SarabunIT๙" pitchFamily="34" charset="-34"/>
                <a:cs typeface="TH SarabunIT๙" pitchFamily="34" charset="-34"/>
              </a:rPr>
              <a:t>นำไปมอบให้แก่พนักงานสอบสวน พนักงานอัยการ หรือศาลแล้วแต่กรณี </a:t>
            </a:r>
            <a:r>
              <a:rPr lang="th-TH" sz="3600" b="1" dirty="0" smtClean="0">
                <a:latin typeface="TH SarabunIT๙" pitchFamily="34" charset="-34"/>
                <a:cs typeface="TH SarabunIT๙" pitchFamily="34" charset="-34"/>
              </a:rPr>
              <a:t>แทนหลักประกันเดิมหรือเป็นหลักประกันเพิ่มเติม</a:t>
            </a:r>
            <a:r>
              <a:rPr lang="th-TH" sz="3600" dirty="0" smtClean="0">
                <a:latin typeface="TH SarabunIT๙" pitchFamily="34" charset="-34"/>
                <a:cs typeface="TH SarabunIT๙" pitchFamily="34" charset="-34"/>
              </a:rPr>
              <a:t>จากหลักประกันเดิมที่ได้วางไว้ได้</a:t>
            </a:r>
            <a:endParaRPr lang="th-TH" sz="3600" dirty="0">
              <a:latin typeface="TH SarabunIT๙" pitchFamily="34" charset="-34"/>
              <a:cs typeface="TH SarabunIT๙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37791030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ไหลเวียน">
  <a:themeElements>
    <a:clrScheme name="กำหนดเอง 2">
      <a:dk1>
        <a:sysClr val="windowText" lastClr="000000"/>
      </a:dk1>
      <a:lt1>
        <a:sysClr val="window" lastClr="FFFFFF"/>
      </a:lt1>
      <a:dk2>
        <a:srgbClr val="A2E3FE"/>
      </a:dk2>
      <a:lt2>
        <a:srgbClr val="A2E3FE"/>
      </a:lt2>
      <a:accent1>
        <a:srgbClr val="17BBFD"/>
      </a:accent1>
      <a:accent2>
        <a:srgbClr val="17BBFD"/>
      </a:accent2>
      <a:accent3>
        <a:srgbClr val="72A0FF"/>
      </a:accent3>
      <a:accent4>
        <a:srgbClr val="17BBFD"/>
      </a:accent4>
      <a:accent5>
        <a:srgbClr val="005BD3"/>
      </a:accent5>
      <a:accent6>
        <a:srgbClr val="00349E"/>
      </a:accent6>
      <a:hlink>
        <a:srgbClr val="17BBFD"/>
      </a:hlink>
      <a:folHlink>
        <a:srgbClr val="17BBFD"/>
      </a:folHlink>
    </a:clrScheme>
    <a:fontScheme name="ไหลเวียน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ไหลเวียน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106</TotalTime>
  <Words>248</Words>
  <Application>Microsoft Office PowerPoint</Application>
  <PresentationFormat>นำเสนอทางหน้าจอ (4:3)</PresentationFormat>
  <Paragraphs>15</Paragraphs>
  <Slides>4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4</vt:i4>
      </vt:variant>
    </vt:vector>
  </HeadingPairs>
  <TitlesOfParts>
    <vt:vector size="5" baseType="lpstr">
      <vt:lpstr>ไหลเวียน</vt:lpstr>
      <vt:lpstr>การขอปล่อยตัวชั่วคราว</vt:lpstr>
      <vt:lpstr>ระเบียบกระทรวงการคลัง ว่าด้วยการช่วยเหลือข้าราชการหรือลูกจ้างของทางราชการที่ต้องหาคดีอาญา พ.ศ. ๒๕๓๘</vt:lpstr>
      <vt:lpstr>งานนำเสนอ PowerPoint</vt:lpstr>
      <vt:lpstr>งานนำเสนอ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การขอปล่อยตัวชั่วคราว</dc:title>
  <dc:creator>user</dc:creator>
  <cp:lastModifiedBy>User</cp:lastModifiedBy>
  <cp:revision>14</cp:revision>
  <dcterms:created xsi:type="dcterms:W3CDTF">2017-09-03T13:16:58Z</dcterms:created>
  <dcterms:modified xsi:type="dcterms:W3CDTF">2017-10-06T02:43:21Z</dcterms:modified>
</cp:coreProperties>
</file>