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0" r:id="rId2"/>
    <p:sldId id="570" r:id="rId3"/>
    <p:sldId id="571" r:id="rId4"/>
    <p:sldId id="572" r:id="rId5"/>
    <p:sldId id="573" r:id="rId6"/>
    <p:sldId id="574" r:id="rId7"/>
    <p:sldId id="575" r:id="rId8"/>
    <p:sldId id="576" r:id="rId9"/>
    <p:sldId id="579" r:id="rId10"/>
    <p:sldId id="582" r:id="rId11"/>
    <p:sldId id="586" r:id="rId12"/>
    <p:sldId id="588" r:id="rId13"/>
    <p:sldId id="577" r:id="rId14"/>
    <p:sldId id="589" r:id="rId15"/>
    <p:sldId id="584" r:id="rId16"/>
    <p:sldId id="587" r:id="rId17"/>
    <p:sldId id="591" r:id="rId18"/>
    <p:sldId id="590" r:id="rId19"/>
    <p:sldId id="592" r:id="rId20"/>
    <p:sldId id="479" r:id="rId21"/>
  </p:sldIdLst>
  <p:sldSz cx="9144000" cy="6858000" type="screen4x3"/>
  <p:notesSz cx="6858000" cy="9947275"/>
  <p:embeddedFontLst>
    <p:embeddedFont>
      <p:font typeface="Angsana New" pitchFamily="18" charset="-34"/>
      <p:regular r:id="rId24"/>
      <p:bold r:id="rId25"/>
      <p:italic r:id="rId26"/>
      <p:boldItalic r:id="rId27"/>
    </p:embeddedFont>
    <p:embeddedFont>
      <p:font typeface="TH SarabunPSK" pitchFamily="34" charset="-34"/>
      <p:regular r:id="rId28"/>
      <p:bold r:id="rId29"/>
      <p:italic r:id="rId30"/>
      <p:boldItalic r:id="rId31"/>
    </p:embeddedFont>
    <p:embeddedFont>
      <p:font typeface="Browallia New" pitchFamily="34" charset="-34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TH SarabunIT๙" pitchFamily="34" charset="-34"/>
      <p:regular r:id="rId40"/>
      <p:bold r:id="rId41"/>
      <p:italic r:id="rId42"/>
      <p:boldItalic r:id="rId43"/>
    </p:embeddedFont>
    <p:embeddedFont>
      <p:font typeface="Wingdings 2" pitchFamily="18" charset="2"/>
      <p:regular r:id="rId44"/>
    </p:embeddedFont>
    <p:embeddedFont>
      <p:font typeface="Constantia" pitchFamily="18" charset="0"/>
      <p:regular r:id="rId45"/>
      <p:bold r:id="rId46"/>
      <p:italic r:id="rId47"/>
      <p:boldItalic r:id="rId48"/>
    </p:embeddedFont>
    <p:embeddedFont>
      <p:font typeface="Cordia New" pitchFamily="34" charset="-34"/>
      <p:regular r:id="rId49"/>
      <p:bold r:id="rId50"/>
      <p:italic r:id="rId51"/>
      <p:boldItalic r:id="rId5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B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>
        <p:scale>
          <a:sx n="90" d="100"/>
          <a:sy n="90" d="100"/>
        </p:scale>
        <p:origin x="-96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800" cy="497364"/>
          </a:xfrm>
          <a:prstGeom prst="rect">
            <a:avLst/>
          </a:prstGeom>
        </p:spPr>
        <p:txBody>
          <a:bodyPr vert="horz" lIns="91164" tIns="45581" rIns="91164" bIns="4558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5" y="3"/>
            <a:ext cx="2971800" cy="497364"/>
          </a:xfrm>
          <a:prstGeom prst="rect">
            <a:avLst/>
          </a:prstGeom>
        </p:spPr>
        <p:txBody>
          <a:bodyPr vert="horz" lIns="91164" tIns="45581" rIns="91164" bIns="45581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11/10/60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48189"/>
            <a:ext cx="2971800" cy="497364"/>
          </a:xfrm>
          <a:prstGeom prst="rect">
            <a:avLst/>
          </a:prstGeom>
        </p:spPr>
        <p:txBody>
          <a:bodyPr vert="horz" lIns="91164" tIns="45581" rIns="91164" bIns="4558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5" y="9448189"/>
            <a:ext cx="2971800" cy="497364"/>
          </a:xfrm>
          <a:prstGeom prst="rect">
            <a:avLst/>
          </a:prstGeom>
        </p:spPr>
        <p:txBody>
          <a:bodyPr vert="horz" lIns="91164" tIns="45581" rIns="91164" bIns="45581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2229" cy="497364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163" y="3"/>
            <a:ext cx="2972229" cy="497364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11/10/60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157" y="4724959"/>
            <a:ext cx="5487687" cy="4476274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48322"/>
            <a:ext cx="2972229" cy="497364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163" y="9448322"/>
            <a:ext cx="2972229" cy="497364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2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11</a:t>
            </a:fld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12</a:t>
            </a:fld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13</a:t>
            </a:fld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14</a:t>
            </a:fld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15</a:t>
            </a:fld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16</a:t>
            </a:fld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17</a:t>
            </a:fld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18</a:t>
            </a:fld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19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4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5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6</a:t>
            </a:fld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512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D3CFD-7164-4B62-AD07-A4F17DD08EFC}" type="slidenum">
              <a:rPr lang="en-US" smtClean="0"/>
              <a:pPr/>
              <a:t>7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8</a:t>
            </a:fld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9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800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CA50F-5772-4B99-8FF0-1CD09AF4CE8A}" type="slidenum">
              <a:rPr lang="en-US" smtClean="0"/>
              <a:pPr/>
              <a:t>10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11/10/60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31907" y="2564904"/>
            <a:ext cx="9144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th-TH" sz="5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หลักเกณฑ์และวิธีการ</a:t>
            </a:r>
            <a:r>
              <a:rPr lang="th-TH" sz="5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ย้ายผู้บริหารสถานศึกษา</a:t>
            </a:r>
            <a:endParaRPr lang="th-TH" sz="5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>
              <a:spcBef>
                <a:spcPts val="0"/>
              </a:spcBef>
              <a:defRPr/>
            </a:pPr>
            <a:r>
              <a:rPr lang="th-TH" sz="5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สังกัดสำนักงานคณะกรรมการการศึกษาขั้นพื้นฐาน</a:t>
            </a:r>
          </a:p>
          <a:p>
            <a:pPr algn="ctr">
              <a:spcBef>
                <a:spcPts val="0"/>
              </a:spcBef>
              <a:defRPr/>
            </a:pPr>
            <a:endParaRPr lang="en-US" sz="5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604780"/>
            <a:ext cx="1643074" cy="2324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3E1C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3E1C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3E1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54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1701" y="782037"/>
            <a:ext cx="8589267" cy="540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การยื่นคำร้องขอย้าย</a:t>
            </a:r>
          </a:p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ผู้ประสงค์ขอย้ายยื่นคำร้องขอย้ายประจำปีตามแบบที่ ก.ค.ศ. กำหนด               พร้อมความเห็นของคณะกรรมการสถานศึกษาต่อผู้บังคับบัญชาตามลำดับชั้น ในระหว่างวันที่ ๑-๑๕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สิงหาคม </a:t>
            </a:r>
            <a:r>
              <a:rPr lang="th-TH" sz="3200" b="1" i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sz="32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ไม่เว้นวันหยุดราชการ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ทั้งนี้ คำ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ร้อง    ขอ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ย้ายให้ใช้พิจารณาย้ายได้ไม่เกินวันที่ ๓๑ กรกฎาคมของปีถัดไป หากพ้นกำหนดเวลา คำร้องใดยังไม่ได้รับการพิจารณาหรือพิจารณาไม่แล้วเสร็จ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 ให้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ถือว่าคำร้องขอย้ายนั้นเป็นอันยกเลิก ทั้งนี้ ผู้ประสงค์ขอย้ายสามารถระบุสถานศึกษาที่ประสงค์จะย้ายไปดำรงตำแหน่งได้ทั้งสถานศึกษาที่เป็นตำแหน่งว่างและ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สถานศึกษา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ที่ไม่มีตำแหน่งว่างได้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”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   (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ตามหนังสือสำนักงาน ก.ค.ศ. ด่วนที่สุด ที่ </a:t>
            </a:r>
            <a:r>
              <a:rPr lang="th-TH" sz="24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24 ลงวันที่ 31 กรกฎาคม 2560</a:t>
            </a:r>
            <a:r>
              <a:rPr lang="en-US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400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680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344362"/>
            <a:ext cx="8589267" cy="4316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ขั้นตอนการส่งคำร้องขอย้ายไปต่างเขต</a:t>
            </a:r>
          </a:p>
          <a:p>
            <a:pPr marL="0" indent="0">
              <a:buNone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ให้สำนักงาน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เขตพื้นที่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การศึกษาส่ง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คำร้องที่ได้รับอนุมัติจาก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.     พร้อม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ความเห็นของคณะกรรมการ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สถานศึกษาไป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จังหวัด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อื่นหรือ           สำนัก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บริหารงานการศึกษา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พิเศษที่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ผู้ประสงค์ขอย้ายยื่นคำร้องไว้ ภายในวันที่ 31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สิงหาคมของ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ปี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เดียวกัน</a:t>
            </a:r>
          </a:p>
          <a:p>
            <a:pPr marL="0" indent="0">
              <a:buNone/>
            </a:pPr>
            <a:endParaRPr lang="th-TH" sz="800" u="sng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สำนักงาน ก.ค.ศ. ที่ </a:t>
            </a:r>
            <a:r>
              <a:rPr lang="th-TH" sz="28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9 ลงวันที่ 11 สิงหาคม 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2559</a:t>
            </a:r>
            <a:r>
              <a:rPr lang="en-US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800" b="1" i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0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344362"/>
            <a:ext cx="8589267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การขอความเห็นคณะกรรมการสถานศึกษา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  ให้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สำนักงานเขตพื้นที่การศึกษานำคำร้องขอย้ายภายในเขตพื้นที่การศึกษา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จาก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ต่างเขตพื้นที่การศึกษา และจากสำนักบริหารงานการศึกษาพิเศษทุก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รายขอ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ความเห็นจากคณะกรรมการสถานศึกษาที่ผู้ประสงค์ขอย้ายระบุไว้ให้แล้วเสร็จภายในวันที่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15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กันยายน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ปีเดียวกัน หากพ้นกำหนดเวลาดังกล่าวแล้ว มิได้รับความเห็นของคณะกรรมการ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สถานศึกษา   ให้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ถือว่าคณะกรรมการสถานศึกษานั้นไม่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ขัดข้อง</a:t>
            </a:r>
          </a:p>
          <a:p>
            <a:pPr marL="0" indent="0">
              <a:buNone/>
            </a:pPr>
            <a:endParaRPr lang="th-TH" sz="800" u="sng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</a:t>
            </a:r>
            <a:r>
              <a:rPr lang="th-TH" sz="24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สำนักงาน ก.ค.ศ. ที่ </a:t>
            </a:r>
            <a:r>
              <a:rPr lang="th-TH" sz="2400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4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9 ลงวันที่ 11 สิงหาคม </a:t>
            </a:r>
            <a:r>
              <a:rPr lang="th-TH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2559</a:t>
            </a:r>
            <a:r>
              <a:rPr lang="en-US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40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4294967295"/>
          </p:nvPr>
        </p:nvSpPr>
        <p:spPr>
          <a:xfrm>
            <a:off x="214282" y="1124745"/>
            <a:ext cx="8720338" cy="4248472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            ความเห็นของคณะกรรมการ</a:t>
            </a:r>
            <a:r>
              <a:rPr lang="th-TH" sz="4300" b="1" dirty="0" smtClean="0">
                <a:latin typeface="TH SarabunIT๙" pitchFamily="34" charset="-34"/>
                <a:cs typeface="TH SarabunIT๙" pitchFamily="34" charset="-34"/>
              </a:rPr>
              <a:t>สถานศึกษา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h-TH" sz="14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2730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3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ความเห็นของคณะกรรมการสถานศึกษาของผู้ประสงค์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ขอย้าย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และความเห็นของคณะกรรมการสถานศึกษาที่ผู้ประสงค์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ขอย้าย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ไปดำรงตำแหน่ง ให้ใช้เป็นข้อมูลประกอบการพิจารณาของ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.      หรือ อ.ก.ค.ศ.สำนักบริหารงานการศึกษาพิเศษ เท่านั้น</a:t>
            </a:r>
          </a:p>
          <a:p>
            <a:pPr marL="0" indent="2730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55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344362"/>
            <a:ext cx="8589267" cy="4460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900" b="1" dirty="0" smtClean="0">
                <a:latin typeface="TH SarabunIT๙" pitchFamily="34" charset="-34"/>
                <a:cs typeface="TH SarabunIT๙" pitchFamily="34" charset="-34"/>
              </a:rPr>
              <a:t>      การพิจารณาย้ายกรณีคำร้องขอย้ายระหว่างวันที่ 1-15 สิงหาคม ให้ย้ายและแต่งตั้งได้ไม่ก่อนวันที่ 1 ตุลาคม          ของปีเดียวกัน</a:t>
            </a:r>
            <a:r>
              <a:rPr lang="en-US" sz="39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หนังสือสำนักงาน ก.ค.ศ. ที่ </a:t>
            </a:r>
            <a:r>
              <a:rPr lang="th-TH" sz="28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๐๒๐๖.๔/๑๐๒๔  ลงวันที่  ๑๐ กรกฎาคม 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๒๕๕6</a:t>
            </a:r>
            <a:r>
              <a:rPr lang="en-US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3900" b="1" dirty="0" smtClean="0">
                <a:latin typeface="TH SarabunIT๙" pitchFamily="34" charset="-34"/>
                <a:cs typeface="TH SarabunIT๙" pitchFamily="34" charset="-34"/>
              </a:rPr>
              <a:t>และให้</a:t>
            </a:r>
            <a:r>
              <a:rPr lang="th-TH" sz="3900" b="1" dirty="0">
                <a:latin typeface="TH SarabunIT๙" pitchFamily="34" charset="-34"/>
                <a:cs typeface="TH SarabunIT๙" pitchFamily="34" charset="-34"/>
              </a:rPr>
              <a:t>ดำเนินการพิจารณา</a:t>
            </a:r>
            <a:r>
              <a:rPr lang="th-TH" sz="3900" b="1" dirty="0" smtClean="0">
                <a:latin typeface="TH SarabunIT๙" pitchFamily="34" charset="-34"/>
                <a:cs typeface="TH SarabunIT๙" pitchFamily="34" charset="-34"/>
              </a:rPr>
              <a:t>ย้ายให้</a:t>
            </a:r>
            <a:r>
              <a:rPr lang="th-TH" sz="3900" b="1" dirty="0">
                <a:latin typeface="TH SarabunIT๙" pitchFamily="34" charset="-34"/>
                <a:cs typeface="TH SarabunIT๙" pitchFamily="34" charset="-34"/>
              </a:rPr>
              <a:t>แล้วเสร็จภายในวันที่ </a:t>
            </a:r>
            <a:r>
              <a:rPr lang="th-TH" sz="3900" b="1" dirty="0" smtClean="0">
                <a:latin typeface="TH SarabunIT๙" pitchFamily="34" charset="-34"/>
                <a:cs typeface="TH SarabunIT๙" pitchFamily="34" charset="-34"/>
              </a:rPr>
              <a:t>      25 ตุลาคมของ</a:t>
            </a:r>
            <a:r>
              <a:rPr lang="th-TH" sz="3900" b="1" dirty="0">
                <a:latin typeface="TH SarabunIT๙" pitchFamily="34" charset="-34"/>
                <a:cs typeface="TH SarabunIT๙" pitchFamily="34" charset="-34"/>
              </a:rPr>
              <a:t>ปี</a:t>
            </a:r>
            <a:r>
              <a:rPr lang="th-TH" sz="3900" b="1" dirty="0" smtClean="0">
                <a:latin typeface="TH SarabunIT๙" pitchFamily="34" charset="-34"/>
                <a:cs typeface="TH SarabunIT๙" pitchFamily="34" charset="-34"/>
              </a:rPr>
              <a:t>เดียวกัน</a:t>
            </a:r>
            <a:endParaRPr lang="th-TH" sz="800" u="sng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สำนักงาน ก.ค.ศ. ที่ </a:t>
            </a:r>
            <a:r>
              <a:rPr lang="th-TH" sz="28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9 ลงวันที่ 11 สิงหาคม 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2559</a:t>
            </a:r>
            <a:r>
              <a:rPr lang="en-US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800" b="1" i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7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7504" y="763210"/>
            <a:ext cx="8929718" cy="5621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900" b="1" dirty="0" smtClean="0">
                <a:latin typeface="TH SarabunIT๙" pitchFamily="34" charset="-34"/>
                <a:cs typeface="TH SarabunIT๙" pitchFamily="34" charset="-34"/>
              </a:rPr>
              <a:t>         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พิจารณาย้ายผู้บริหารสถานศึกษา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ให้พิจารณาย้ายตามลำดับ ดังนี้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พิจารณาย้ายผู้บริหารสถานศึกษาในสำนักงานเขตพื้นที่การศึกษาประถมศึกษา/มัธยมศึกษา แล้วแต่กรณีด้วยกัน </a:t>
            </a:r>
            <a:r>
              <a:rPr lang="th-TH" sz="2800" b="1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ภายในจังหวัดเดียวกัน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ซึ่งมี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ขนาดสถานศึกษาเดียวกัน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พร้อมกันก่อน </a:t>
            </a:r>
            <a:endParaRPr lang="th-TH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กรณี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ที่จังหวัด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ใดมี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สถานศึกษาขนาดใดขนาดหนึ่งเพียงสถานศึกษาเดียว ให้พิจารณาย้ายผู้บริหารสถานศึกษาในสำนักงานเขตพื้นที่การศึกษาประถมศึกษา/มัธยมศึกษา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   แล้วแต่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กรณีด้วยกัน ภายในจังหวัดเดียวกัน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ซึ่ง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มีขนาดสถานศึกษาใกล้เคียง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กันก่อน         จะ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พิจารณาย้ายผู้บริหาร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สถานศึกษาใน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สำนักงานเขตพื้นที่การศึกษาประถมศึกษา/มัธยมศึกษา แล้วแต่กรณีด้วยกัน จากจังหวัดอื่น ซึ่งมีขนาดสถานศึกษาเดียวกัน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ให้พิจารณาย้ายผู้บริหารสถานศึกษาในสำนักงานเขตพื้นที่การศึกษาประถมศึกษา/มัธยมศึกษา แล้วแต่กรณีด้วยกัน </a:t>
            </a:r>
            <a:r>
              <a:rPr lang="th-TH" sz="2800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จากจังหวัดอื่น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ซึ่งมี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ขนาดสถานศึกษาเดียวกัน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พร้อมกัน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4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0" y="763211"/>
            <a:ext cx="9144000" cy="5834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     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พิจารณาย้ายผู้บริหารสถานศึกษา ให้พิจารณาย้าย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ตามลำดับ ดังนี้ </a:t>
            </a:r>
            <a:r>
              <a:rPr lang="en-US" sz="3000" b="1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ต่อ</a:t>
            </a:r>
            <a:r>
              <a:rPr lang="en-US" sz="3000" b="1" dirty="0" smtClean="0"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3000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๓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ให้พิจารณาย้ายผู้บริหารสถานศึกษาในสำนักงานเขตพื้นที่การศึกษาประถมศึกษา/มัธยมศึกษา แล้วแต่กรณีด้วยกัน </a:t>
            </a:r>
            <a:r>
              <a:rPr lang="th-TH" sz="2800" b="1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ภายในจังหวัดเดียวกัน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ซึ่งมี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ขนาด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สถานศึกษาใกล้เคียง</a:t>
            </a:r>
            <a:r>
              <a:rPr lang="th-TH" sz="28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กัน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พร้อม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กัน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4</a:t>
            </a:r>
            <a:r>
              <a:rPr lang="en-US" sz="2800" b="1" dirty="0" smtClean="0"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ให้พิจารณาย้ายผู้บริหารสถานศึกษาในสำนักงานเขตพื้นที่การศึกษาประถมศึกษา/มัธยมศึกษา แล้วแต่กรณีด้วยกัน </a:t>
            </a:r>
            <a:r>
              <a:rPr lang="th-TH" sz="2800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จากจังหวัดอื่น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ซึ่งมี</a:t>
            </a:r>
            <a:r>
              <a:rPr lang="th-TH" sz="28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ขนาดสถานศึกษาใกล้เคียงกัน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พร้อมกัน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5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ให้พิจารณาย้ายผู้บริหารสถานศึกษาที่ขอย้ายไปสถานศึกษาที่</a:t>
            </a:r>
            <a:r>
              <a:rPr lang="th-TH" sz="2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ต่างประเภท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หรือขอย้าย   </a:t>
            </a:r>
            <a:r>
              <a:rPr lang="th-TH" sz="28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ข้าม</a:t>
            </a:r>
            <a:r>
              <a:rPr lang="th-TH" sz="2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ขนาดสถานศึกษาที่เกินกว่า ๑ ขนาด </a:t>
            </a:r>
            <a:r>
              <a:rPr lang="th-TH" sz="2800" b="1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ภายในจังหวัดเดียวกัน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พร้อม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กันก่อน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	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ให้พิจารณาย้ายผู้บริหารสถานศึกษาที่ขอย้ายไปสถานศึกษาที่</a:t>
            </a:r>
            <a:r>
              <a:rPr lang="th-TH" sz="2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ต่างประเภท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หรือขอย้าย  </a:t>
            </a:r>
            <a:r>
              <a:rPr lang="th-TH" sz="28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ข้าม</a:t>
            </a:r>
            <a:r>
              <a:rPr lang="th-TH" sz="2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ขนาดสถานศึกษาที่เกินกว่า ๑ ขนาด </a:t>
            </a:r>
            <a:r>
              <a:rPr lang="th-TH" sz="2800" b="1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จากจังหวัด</a:t>
            </a:r>
            <a:r>
              <a:rPr lang="th-TH" sz="2800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อื่น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        (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ตามหนังสือสำนักงาน ก.ค.ศ. ด่วนที่สุด ที่ </a:t>
            </a:r>
            <a:r>
              <a:rPr lang="th-TH" sz="24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24 ลงวันที่ 31 กรกฎาคม 2560</a:t>
            </a:r>
            <a:r>
              <a:rPr lang="en-US" sz="24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32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0" y="749317"/>
            <a:ext cx="901093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dirty="0"/>
              <a:t> </a:t>
            </a:r>
            <a:r>
              <a:rPr lang="th-TH" sz="2000" dirty="0" smtClean="0"/>
              <a:t>                        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การประเมินศักยภาพ</a:t>
            </a:r>
            <a:endParaRPr lang="th-TH" sz="4000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มีการประเมินศักยภาพของผู้ประสงค์ขอย้าย ประกอบด้วย วิสัยทัศน์ความเป็นผู้นำ ความรู้ความสามารถในการพัฒนาสถานศึกษา ผลการปฏิบัติงาน ประสบการณ์ คุณวุฒิ การรักษาวินัยและจรรยาบรรณ ความอาวุโสตามหลักราชการ และระยะเวลาการดำรงตำแหน่งหรือปฏิบัติงานในหน่วยงานการศึกษาปัจจุบัน โดยให้สำนักงานเขตพื้นที่การศึกษา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ประถมศึกษา/มัธยมศึกษา แล้วแต่กรณี จัดทำรายละเอียด   ใน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การประเมิน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ศักยภาพเสนอ 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. เพื่อให้ความเห็นชอบและจัดทำเป็นประกาศของสำนักงานเขตพื้นที่การศึกษา</a:t>
            </a:r>
            <a:endParaRPr lang="th-TH" sz="36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8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868" y="908720"/>
            <a:ext cx="9144000" cy="5273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    </a:t>
            </a:r>
            <a:r>
              <a:rPr lang="th-TH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      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สำหรับ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กรณีการย้ายผู้บริหารสถานศึกษาของ</a:t>
            </a:r>
            <a:r>
              <a:rPr lang="th-TH" b="1" i="1" dirty="0">
                <a:latin typeface="TH SarabunIT๙" pitchFamily="34" charset="-34"/>
                <a:cs typeface="TH SarabunIT๙" pitchFamily="34" charset="-34"/>
              </a:rPr>
              <a:t>โรงเรียนจุฬา</a:t>
            </a:r>
            <a:r>
              <a:rPr lang="th-TH" b="1" i="1" dirty="0" err="1">
                <a:latin typeface="TH SarabunIT๙" pitchFamily="34" charset="-34"/>
                <a:cs typeface="TH SarabunIT๙" pitchFamily="34" charset="-34"/>
              </a:rPr>
              <a:t>ภรณ</a:t>
            </a:r>
            <a:r>
              <a:rPr lang="th-TH" b="1" i="1" dirty="0">
                <a:latin typeface="TH SarabunIT๙" pitchFamily="34" charset="-34"/>
                <a:cs typeface="TH SarabunIT๙" pitchFamily="34" charset="-34"/>
              </a:rPr>
              <a:t>ราชวิทยาลัย </a:t>
            </a:r>
            <a:r>
              <a:rPr lang="th-TH" b="1" i="1" dirty="0" smtClean="0"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ดำเนินการตามหลักเกณฑ์และวิธีการย้ายผู้บริหารสถานศึกษา สังกัดสำนักงานคณะกรรมการการศึกษาขั้นพื้นฐาน ข้อ ช. หลักเกณฑ์และวิธีการย้ายกรณีปกติ ตามวิธีการ ข้อ 1. – ข้อ 6.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จากนั้น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ให้ดำเนินการดังนี้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๑.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เมื่อสำนักงานเขตพื้นที่การศึกษาดำเนินการตามข้อ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6.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๑ แล้ว ให้ส่งคำร้องขอ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ย้ายพร้อม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ความเห็นคณะกรรมการสถานศึกษา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ถ้ามี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ไปยังสำนักงานคณะกรรมการการศึกษาขั้นพื้นฐาน และให้แจ้งสำนักงานศึกษาธิการจังหวัดที่โรงเรียนจุฬา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ภรณ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ราชวิทยาลัยนั้นตั้งอยู่ทราบด้วย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         2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. ให้สำนักงานคณะกรรมการการศึกษาขั้นพื้นฐานตั้งคณะกรรมการ จำนวน ๑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        ตาม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ความเหมาะสม เพื่อประเมินศักยภาพของผู้บริหารสถานศึกษาที่ขอย้ายและผู้บริหาร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สถานศึกษา  ที่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สำนักงานคณะกรรมการการศึกษาขั้นพื้นฐานเห็นว่าเป็นผู้มีความรู้ความสามารถเหมาะสมไป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แต่งตั้งให้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ดำรงตำแหน่งผู้บริหารสถานศึกษาโรงเรียนจุฬา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ภรณ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ราชวิทยาลัย โดยให้สำนักงานคณะกรรมการการศึกษาขั้นพื้นฐานกำหนดองค์ประกอบ และตัวชี้วัดในการประเมินศักยภาพให้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ชัดเจน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9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0" y="763210"/>
            <a:ext cx="9010930" cy="47540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           3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. ให้สำนักงานคณะกรรมการการศึกษาขั้นพื้นฐาน ส่งผลการพิจารณาของคณะกรรมการ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เรียงลำดับตามผลการประเมินศักยภาพไปยัง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สำนักงาน     เขต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พื้นที่การศึกษามัธยมศึกษาที่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โรงเรียนจุฬา</a:t>
            </a:r>
            <a:r>
              <a:rPr lang="th-TH" sz="3200" b="1" dirty="0" err="1">
                <a:latin typeface="TH SarabunIT๙" pitchFamily="34" charset="-34"/>
                <a:cs typeface="TH SarabunIT๙" pitchFamily="34" charset="-34"/>
              </a:rPr>
              <a:t>ภรณ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ราชวิทยาลัย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ตั้งอยู่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       จากนั้น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ให้ดำเนินการตามวิธีการ ข้อ 8 – ข้อ 17 ที่ใช้บังคับอยู่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ต่อไป</a:t>
            </a:r>
          </a:p>
          <a:p>
            <a:pPr marL="0" indent="0">
              <a:buNone/>
            </a:pPr>
            <a:endParaRPr lang="th-TH" sz="28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        (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ตามหนังสือสำนักงาน ก.ค.ศ. ด่วนที่สุด ที่ </a:t>
            </a:r>
            <a:r>
              <a:rPr lang="th-TH" sz="24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24 ลงวันที่ 31 กรกฎาคม 2560</a:t>
            </a:r>
            <a:r>
              <a:rPr lang="en-US" sz="24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4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0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163486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หลักเกณฑ์และวิธีการ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ย้ายผู้บริหารสถานศึกษา                   สังกัด </a:t>
            </a:r>
            <a:r>
              <a:rPr lang="th-TH" sz="4400" b="1" dirty="0" err="1" smtClean="0">
                <a:latin typeface="TH SarabunIT๙" pitchFamily="34" charset="-34"/>
                <a:cs typeface="TH SarabunIT๙" pitchFamily="34" charset="-34"/>
              </a:rPr>
              <a:t>สพฐ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ตาม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หนังสือสำนักงาน ก.ค.ศ. ที่ </a:t>
            </a:r>
            <a:r>
              <a:rPr lang="th-TH" sz="2800" b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๐๒๐๖.๔/ว 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ลง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วันที่ ๒๙ กรกฎาคม ๒๕๕๔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และที่แก้ไขเพิ่มเติม </a:t>
            </a:r>
            <a:endParaRPr lang="th-TH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ตามหนังสือสำนักงาน ก.ค.ศ. 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800" b="1" i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 ๐๒๐๖.๔/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๑๐๒๔  ลง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วันที่  ๑๐ กรกฎาคม 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๒๕๕๖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หนังสือสำนักงาน ก.ค.ศ. ที่ </a:t>
            </a:r>
            <a:r>
              <a:rPr lang="th-TH" sz="2800" b="1" i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 0206.4/ว 5 ลงวันที่ 10 มิถุนายน 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2559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หนังสือสำนักงาน ก.ค.ศ. ที่ </a:t>
            </a:r>
            <a:r>
              <a:rPr lang="th-TH" sz="2800" b="1" i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 0206.4/ว 9 ลงวันที่ 11 สิงหาคม 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2559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หนังสือ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สำนักงาน ก.ค.ศ. ที่ </a:t>
            </a:r>
            <a:r>
              <a:rPr lang="th-TH" sz="2800" b="1" i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 0206.4/1646 ลงวันที่ 29 ธันวาคม 2559</a:t>
            </a:r>
            <a:endParaRPr lang="en-US" sz="2800" i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หนังสือสำนักงาน ก.ค.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ศ. ด่วนที่สุด 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800" b="1" i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0206.4/ว 24 </a:t>
            </a:r>
            <a:r>
              <a:rPr lang="th-TH" sz="2800" b="1" i="1" dirty="0">
                <a:latin typeface="TH SarabunIT๙" pitchFamily="34" charset="-34"/>
                <a:cs typeface="TH SarabunIT๙" pitchFamily="34" charset="-34"/>
              </a:rPr>
              <a:t>ลงวันที่ </a:t>
            </a:r>
            <a:r>
              <a:rPr lang="th-TH" sz="2800" b="1" i="1" dirty="0" smtClean="0">
                <a:latin typeface="TH SarabunIT๙" pitchFamily="34" charset="-34"/>
                <a:cs typeface="TH SarabunIT๙" pitchFamily="34" charset="-34"/>
              </a:rPr>
              <a:t>31 กรกฎาคม 2560</a:t>
            </a:r>
            <a:endParaRPr lang="th-TH" sz="2800" b="1" i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24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287634" cy="436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124744"/>
            <a:ext cx="8589267" cy="365376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800" b="1" dirty="0">
                <a:latin typeface="TH SarabunIT๙" pitchFamily="34" charset="-34"/>
                <a:cs typeface="TH SarabunIT๙" pitchFamily="34" charset="-34"/>
              </a:rPr>
              <a:t>การย้ายผู้บริหารสถานศึกษา สังกัด </a:t>
            </a:r>
            <a:r>
              <a:rPr lang="th-TH" sz="4800" b="1" dirty="0" err="1" smtClean="0">
                <a:latin typeface="TH SarabunIT๙" pitchFamily="34" charset="-34"/>
                <a:cs typeface="TH SarabunIT๙" pitchFamily="34" charset="-34"/>
              </a:rPr>
              <a:t>สพฐ</a:t>
            </a: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800" b="1" dirty="0">
                <a:latin typeface="TH SarabunIT๙" pitchFamily="34" charset="-34"/>
                <a:cs typeface="TH SarabunIT๙" pitchFamily="34" charset="-34"/>
              </a:rPr>
              <a:t>แบ่งเป็น ๓ กรณี ดังนี้</a:t>
            </a:r>
            <a:endParaRPr lang="en-US" sz="4800" b="1" dirty="0">
              <a:latin typeface="TH SarabunIT๙" pitchFamily="34" charset="-34"/>
              <a:cs typeface="TH SarabunIT๙" pitchFamily="34" charset="-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200" b="1" dirty="0" smtClean="0">
                <a:latin typeface="TH SarabunIT๙" pitchFamily="34" charset="-34"/>
                <a:cs typeface="TH SarabunIT๙" pitchFamily="34" charset="-34"/>
              </a:rPr>
              <a:t>๑. การ</a:t>
            </a:r>
            <a:r>
              <a:rPr lang="th-TH" sz="4200" b="1" dirty="0">
                <a:latin typeface="TH SarabunIT๙" pitchFamily="34" charset="-34"/>
                <a:cs typeface="TH SarabunIT๙" pitchFamily="34" charset="-34"/>
              </a:rPr>
              <a:t>ย้ายกรณี</a:t>
            </a:r>
            <a:r>
              <a:rPr lang="th-TH" sz="4200" b="1" dirty="0" smtClean="0">
                <a:latin typeface="TH SarabunIT๙" pitchFamily="34" charset="-34"/>
                <a:cs typeface="TH SarabunIT๙" pitchFamily="34" charset="-34"/>
              </a:rPr>
              <a:t>ปกติ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200" b="1" dirty="0" smtClean="0">
                <a:latin typeface="TH SarabunIT๙" pitchFamily="34" charset="-34"/>
                <a:cs typeface="TH SarabunIT๙" pitchFamily="34" charset="-34"/>
              </a:rPr>
              <a:t>๒. </a:t>
            </a:r>
            <a:r>
              <a:rPr lang="th-TH" sz="4200" b="1" dirty="0">
                <a:latin typeface="TH SarabunIT๙" pitchFamily="34" charset="-34"/>
                <a:cs typeface="TH SarabunIT๙" pitchFamily="34" charset="-34"/>
              </a:rPr>
              <a:t>การย้ายกรณีพิเศษ 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200" b="1" dirty="0">
                <a:latin typeface="TH SarabunIT๙" pitchFamily="34" charset="-34"/>
                <a:cs typeface="TH SarabunIT๙" pitchFamily="34" charset="-34"/>
              </a:rPr>
              <a:t>๓. การย้ายกรณีเพื่อประโยชน์ของทางราชกา</a:t>
            </a:r>
            <a:r>
              <a:rPr lang="th-TH" sz="4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endParaRPr lang="th-TH" sz="4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8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340768"/>
            <a:ext cx="8445251" cy="3653760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800" b="1" dirty="0">
                <a:latin typeface="TH SarabunIT๙" pitchFamily="34" charset="-34"/>
                <a:cs typeface="TH SarabunIT๙" pitchFamily="34" charset="-34"/>
              </a:rPr>
              <a:t>๑. การย้ายกรณีปกติ ได้แก่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๑.๑ การ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ย้ายเพื่ออยู่รวมกับคู่สมรส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๑.๒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การย้ายเพื่อดูแลบิดา มารดา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๑.๓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การย้ายเพื่อกลับภูมิลำเนา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๑.๔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การย้ายด้วยเหตุผลอื่น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412776"/>
            <a:ext cx="8589267" cy="4248472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800" b="1" dirty="0">
                <a:latin typeface="TH SarabunIT๙" pitchFamily="34" charset="-34"/>
                <a:cs typeface="TH SarabunIT๙" pitchFamily="34" charset="-34"/>
              </a:rPr>
              <a:t>๒. การย้ายกรณีพิเศษ </a:t>
            </a: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ได้แก่</a:t>
            </a:r>
            <a:endParaRPr lang="en-US" sz="4800" b="1" dirty="0">
              <a:latin typeface="TH SarabunIT๙" pitchFamily="34" charset="-34"/>
              <a:cs typeface="TH SarabunIT๙" pitchFamily="34" charset="-34"/>
            </a:endParaRPr>
          </a:p>
          <a:p>
            <a:pPr marL="622300" indent="-79375" fontAlgn="auto">
              <a:spcBef>
                <a:spcPts val="0"/>
              </a:spcBef>
              <a:spcAft>
                <a:spcPts val="0"/>
              </a:spcAft>
              <a:buNone/>
              <a:tabLst>
                <a:tab pos="542925" algn="l"/>
                <a:tab pos="1343025" algn="l"/>
              </a:tabLst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๒.๑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การย้ายเนื่องจากเจ็บป่วยร้ายแรง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  <a:p>
            <a:pPr marL="622300" indent="-7937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๒.๒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การย้ายเนื่องจากถูกคุกคามต่อชีวิต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  <a:p>
            <a:pPr marL="622300" indent="-7937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๒.๓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การย้ายเพื่อดูแลบิดา มารดา หรือคู่สมรส </a:t>
            </a:r>
          </a:p>
          <a:p>
            <a:pPr marL="1339850" indent="-8572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ซึ่ง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เจ็บป่วยร้ายแรง</a:t>
            </a:r>
            <a:endParaRPr lang="th-TH" sz="44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07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95037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340768"/>
            <a:ext cx="8589267" cy="4464496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600" b="1" dirty="0">
                <a:latin typeface="TH SarabunIT๙" pitchFamily="34" charset="-34"/>
                <a:cs typeface="TH SarabunIT๙" pitchFamily="34" charset="-34"/>
              </a:rPr>
              <a:t>๓. การย้ายกรณีเพื่อประโยชน์ของทางราชการ </a:t>
            </a:r>
            <a:r>
              <a:rPr lang="th-TH" sz="4600" b="1" dirty="0" smtClean="0">
                <a:latin typeface="TH SarabunIT๙" pitchFamily="34" charset="-34"/>
                <a:cs typeface="TH SarabunIT๙" pitchFamily="34" charset="-34"/>
              </a:rPr>
              <a:t>ได้แก่</a:t>
            </a:r>
            <a:endParaRPr lang="en-US" sz="4600" b="1" dirty="0">
              <a:latin typeface="TH SarabunIT๙" pitchFamily="34" charset="-34"/>
              <a:cs typeface="TH SarabunIT๙" pitchFamily="34" charset="-34"/>
            </a:endParaRPr>
          </a:p>
          <a:p>
            <a:pPr marL="1339850" indent="-79692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๓.๑ การ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ย้ายเพื่อแก้ปัญหาการบริหารจัดการ     </a:t>
            </a:r>
            <a:br>
              <a:rPr lang="th-TH" sz="4400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สถานศึกษา</a:t>
            </a:r>
          </a:p>
          <a:p>
            <a:pPr marL="357188" indent="18573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๓.๒ 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การย้ายเพื่อพัฒนาคุณภาพการศึกษา</a:t>
            </a:r>
          </a:p>
          <a:p>
            <a:pPr marL="0" indent="0">
              <a:buNone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8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hrm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651996"/>
            <a:ext cx="2346054" cy="1759541"/>
          </a:xfrm>
          <a:prstGeom prst="rect">
            <a:avLst/>
          </a:prstGeom>
        </p:spPr>
      </p:pic>
      <p:pic>
        <p:nvPicPr>
          <p:cNvPr id="4" name="รูปภาพ 3" descr="logo กคศ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209256" y="1412776"/>
            <a:ext cx="8934744" cy="4490977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altLang="th-TH" sz="4200" b="1" dirty="0" smtClean="0">
                <a:latin typeface="TH SarabunIT๙" pitchFamily="34" charset="-34"/>
                <a:cs typeface="TH SarabunIT๙" pitchFamily="34" charset="-34"/>
              </a:rPr>
              <a:t>กำหนด</a:t>
            </a:r>
            <a:r>
              <a:rPr lang="th-TH" altLang="th-TH" sz="4200" b="1" dirty="0">
                <a:latin typeface="TH SarabunIT๙" pitchFamily="34" charset="-34"/>
                <a:cs typeface="TH SarabunIT๙" pitchFamily="34" charset="-34"/>
              </a:rPr>
              <a:t>ขนาดสถานศึกษา แบ่งเป็น ๔ ขนาด </a:t>
            </a:r>
            <a:r>
              <a:rPr lang="th-TH" altLang="th-TH" sz="4200" b="1" dirty="0" smtClean="0">
                <a:latin typeface="TH SarabunIT๙" pitchFamily="34" charset="-34"/>
                <a:cs typeface="TH SarabunIT๙" pitchFamily="34" charset="-34"/>
              </a:rPr>
              <a:t>ดังนี้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    ๑. ขนาด</a:t>
            </a:r>
            <a:r>
              <a:rPr lang="th-TH" altLang="th-TH" sz="3800" b="1" dirty="0">
                <a:latin typeface="TH SarabunIT๙" pitchFamily="34" charset="-34"/>
                <a:cs typeface="TH SarabunIT๙" pitchFamily="34" charset="-34"/>
              </a:rPr>
              <a:t>เล็ก มีจำนวนนักเรียน ตั้งแต่ ๔๙๙ คนลง</a:t>
            </a: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มา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    ๒. </a:t>
            </a:r>
            <a:r>
              <a:rPr lang="th-TH" altLang="th-TH" sz="3800" b="1" dirty="0">
                <a:latin typeface="TH SarabunIT๙" pitchFamily="34" charset="-34"/>
                <a:cs typeface="TH SarabunIT๙" pitchFamily="34" charset="-34"/>
              </a:rPr>
              <a:t>ขนาดกลาง มีจำนวนนักเรียน ตั้งแต่ ๕๐๐-๑,๔๙๙ </a:t>
            </a: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คน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    ๓. </a:t>
            </a:r>
            <a:r>
              <a:rPr lang="th-TH" altLang="th-TH" sz="3800" b="1" dirty="0">
                <a:latin typeface="TH SarabunIT๙" pitchFamily="34" charset="-34"/>
                <a:cs typeface="TH SarabunIT๙" pitchFamily="34" charset="-34"/>
              </a:rPr>
              <a:t>ขนาดใหญ่ มีจำนวนนักเรียน ตั้งแต่ ๑,๕๐๐-๒,๔๙๙ </a:t>
            </a: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คน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    ๔. </a:t>
            </a:r>
            <a:r>
              <a:rPr lang="th-TH" altLang="th-TH" sz="3800" b="1" dirty="0">
                <a:latin typeface="TH SarabunIT๙" pitchFamily="34" charset="-34"/>
                <a:cs typeface="TH SarabunIT๙" pitchFamily="34" charset="-34"/>
              </a:rPr>
              <a:t>ขนาดใหญ่พิเศษ มีจำนวนนักเรียน ตั้งแต่ ๒,๕๐๐ </a:t>
            </a:r>
            <a:r>
              <a:rPr lang="th-TH" altLang="th-TH" sz="3800" b="1" dirty="0" smtClean="0">
                <a:latin typeface="TH SarabunIT๙" pitchFamily="34" charset="-34"/>
                <a:cs typeface="TH SarabunIT๙" pitchFamily="34" charset="-34"/>
              </a:rPr>
              <a:t>คน </a:t>
            </a:r>
            <a:r>
              <a:rPr lang="th-TH" altLang="th-TH" sz="3800" b="1" dirty="0">
                <a:latin typeface="TH SarabunIT๙" pitchFamily="34" charset="-34"/>
                <a:cs typeface="TH SarabunIT๙" pitchFamily="34" charset="-34"/>
              </a:rPr>
              <a:t>ขึ้นไป</a:t>
            </a:r>
            <a:endParaRPr lang="th-TH" sz="3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รูปภาพ 8" descr="logo โปร่งใส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353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03213" y="1391686"/>
            <a:ext cx="8589267" cy="3837514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การจัดสถานศึกษา แบ่งเป็น ๓ ประเภท ดังนี้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pPr marL="714375" indent="-44926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๑. สถานศึกษาสังกัดสำนักงานเขตพื้นที่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การศึกษาประถมศึกษา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  <a:p>
            <a:pPr marL="712788" indent="-43973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๒. สถานศึกษาสังกัดสำนักงานเขตพื้นที่การศึกษามัธยมศึกษา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๓. สถานศึกษาสังกัดสำนักบริหารงานการศึกษาพิเศษ</a:t>
            </a:r>
          </a:p>
          <a:p>
            <a:pPr marL="0" indent="0">
              <a:buNone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07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logo กค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72206"/>
            <a:ext cx="642942" cy="625433"/>
          </a:xfrm>
          <a:prstGeom prst="rect">
            <a:avLst/>
          </a:prstGeom>
        </p:spPr>
      </p:pic>
      <p:sp>
        <p:nvSpPr>
          <p:cNvPr id="2051" name="AutoShape 12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8" descr="ผลการค้นหารูปภาพสำหรับ ดอกไม้สำหรับ powerpoint"/>
          <p:cNvSpPr>
            <a:spLocks noChangeAspect="1" noChangeArrowheads="1"/>
          </p:cNvSpPr>
          <p:nvPr/>
        </p:nvSpPr>
        <p:spPr bwMode="auto">
          <a:xfrm>
            <a:off x="303213" y="-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24B9-379D-4B70-AEB0-533F505F51E2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7504" y="763210"/>
            <a:ext cx="8856984" cy="5186070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         คุณสมบัติ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ของผู้ขอย้าย (กรณีปกติ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h-TH" sz="1050" dirty="0">
              <a:latin typeface="TH SarabunIT๙" pitchFamily="34" charset="-34"/>
              <a:cs typeface="TH SarabunIT๙" pitchFamily="34" charset="-34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๑. ดำรง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ตำแหน่งผู้อำนวยการสถานศึกษาหรือ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รองผู้อำนวยการ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สถานศึกษา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และ              ได้ปฏิบัติงาน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ในตำแหน่ง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ดังกล่าว ใน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สถานศึกษาปัจจุบันติดต่อกันมาแล้วไม่น้อยกว่า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24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เดือน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นับ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ถึง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sz="2800" b="1" i="1" u="sng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31 ตุลาคม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ปีที่ยื่นคำร้องขอ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ย้าย</a:t>
            </a:r>
          </a:p>
          <a:p>
            <a:pPr marL="446088" indent="-446088" fontAlgn="auto">
              <a:spcBef>
                <a:spcPts val="0"/>
              </a:spcBef>
              <a:spcAft>
                <a:spcPts val="0"/>
              </a:spcAft>
              <a:buNone/>
              <a:tabLst>
                <a:tab pos="446088" algn="l"/>
              </a:tabLst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en-US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สำนักงาน ก.ค.ศ. ด่วนที่สุด ที่ </a:t>
            </a:r>
            <a:r>
              <a:rPr lang="th-TH" sz="24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0206.4/ว 24 ลงวันที่ 31 กรกฎาคม </a:t>
            </a:r>
            <a:r>
              <a:rPr lang="th-TH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2560</a:t>
            </a:r>
            <a:r>
              <a:rPr lang="en-US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400" b="1" i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๒.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ไม่อยู่ระหว่างลาศึกษาต่อเต็มเวลา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๓. กรณีการย้ายสับเปลี่ยน นอกจากมีคุณสมบัติตามข้อ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1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แล้ว ในวันที่ยื่นคำร้องขอย้าย  ต้องเป็นผู้ที่มีอายุราชการเหลือไม่น้อยกว่า 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ปี 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เดือน นับถึงวันที่ 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30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กันยายน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ของ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ปีที่ครบเกษียณอายุ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ราชการ</a:t>
            </a:r>
          </a:p>
          <a:p>
            <a:pPr marL="355600" indent="-355600">
              <a:spcBef>
                <a:spcPts val="0"/>
              </a:spcBef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en-US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ตามหนังสือ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สำนักงาน ก.ค.ศ. ที่ </a:t>
            </a:r>
            <a:r>
              <a:rPr lang="th-TH" sz="2400" b="1" i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th-TH" sz="24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0206.4/1646 ลงวันที่ 29 ธันวาคม </a:t>
            </a:r>
            <a:r>
              <a:rPr lang="th-TH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2559</a:t>
            </a:r>
            <a:r>
              <a:rPr lang="en-US" sz="24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2400" i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h-TH" sz="28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รูปภาพ 9" descr="logo โปร่งใ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5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1">
      <a:dk1>
        <a:sysClr val="windowText" lastClr="000000"/>
      </a:dk1>
      <a:lt1>
        <a:srgbClr val="0070C0"/>
      </a:lt1>
      <a:dk2>
        <a:srgbClr val="00B0F0"/>
      </a:dk2>
      <a:lt2>
        <a:srgbClr val="0070C0"/>
      </a:lt2>
      <a:accent1>
        <a:srgbClr val="00411D"/>
      </a:accent1>
      <a:accent2>
        <a:srgbClr val="00411D"/>
      </a:accent2>
      <a:accent3>
        <a:srgbClr val="00411D"/>
      </a:accent3>
      <a:accent4>
        <a:srgbClr val="00411D"/>
      </a:accent4>
      <a:accent5>
        <a:srgbClr val="00411D"/>
      </a:accent5>
      <a:accent6>
        <a:srgbClr val="00411D"/>
      </a:accent6>
      <a:hlink>
        <a:srgbClr val="00411D"/>
      </a:hlink>
      <a:folHlink>
        <a:srgbClr val="00411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Words>1618</Words>
  <Application>Microsoft Office PowerPoint</Application>
  <PresentationFormat>นำเสนอทางหน้าจอ (4:3)</PresentationFormat>
  <Paragraphs>157</Paragraphs>
  <Slides>20</Slides>
  <Notes>18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30" baseType="lpstr">
      <vt:lpstr>Arial</vt:lpstr>
      <vt:lpstr>Angsana New</vt:lpstr>
      <vt:lpstr>TH SarabunPSK</vt:lpstr>
      <vt:lpstr>Browallia New</vt:lpstr>
      <vt:lpstr>Calibri</vt:lpstr>
      <vt:lpstr>TH SarabunIT๙</vt:lpstr>
      <vt:lpstr>Wingdings 2</vt:lpstr>
      <vt:lpstr>Constantia</vt:lpstr>
      <vt:lpstr>Cordia New</vt:lpstr>
      <vt:lpstr>ไหลเวียน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User</cp:lastModifiedBy>
  <cp:revision>303</cp:revision>
  <cp:lastPrinted>2017-08-08T07:17:21Z</cp:lastPrinted>
  <dcterms:created xsi:type="dcterms:W3CDTF">2015-05-21T06:06:02Z</dcterms:created>
  <dcterms:modified xsi:type="dcterms:W3CDTF">2017-10-11T01:44:38Z</dcterms:modified>
</cp:coreProperties>
</file>