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notesMasterIdLst>
    <p:notesMasterId r:id="rId27"/>
  </p:notesMasterIdLst>
  <p:sldIdLst>
    <p:sldId id="256" r:id="rId2"/>
    <p:sldId id="264" r:id="rId3"/>
    <p:sldId id="258" r:id="rId4"/>
    <p:sldId id="265" r:id="rId5"/>
    <p:sldId id="260" r:id="rId6"/>
    <p:sldId id="270" r:id="rId7"/>
    <p:sldId id="271" r:id="rId8"/>
    <p:sldId id="272" r:id="rId9"/>
    <p:sldId id="275" r:id="rId10"/>
    <p:sldId id="267" r:id="rId11"/>
    <p:sldId id="268" r:id="rId12"/>
    <p:sldId id="269" r:id="rId13"/>
    <p:sldId id="273" r:id="rId14"/>
    <p:sldId id="261" r:id="rId15"/>
    <p:sldId id="274" r:id="rId16"/>
    <p:sldId id="279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155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749410948126688"/>
          <c:y val="2.4845051023602391E-2"/>
          <c:w val="0.65200673585200242"/>
          <c:h val="0.811887850275548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Sheet2!$A$13</c:f>
              <c:strCache>
                <c:ptCount val="1"/>
                <c:pt idx="0">
                  <c:v>0-14 ปี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lang="en-US" sz="1400" baseline="0">
                      <a:cs typeface="Angsana New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Sheet2!$B$12:$C$12</c:f>
              <c:numCache>
                <c:formatCode>General</c:formatCode>
                <c:ptCount val="2"/>
                <c:pt idx="0">
                  <c:v>2558</c:v>
                </c:pt>
                <c:pt idx="1">
                  <c:v>2583</c:v>
                </c:pt>
              </c:numCache>
            </c:numRef>
          </c:cat>
          <c:val>
            <c:numRef>
              <c:f>Sheet2!$B$13:$C$13</c:f>
              <c:numCache>
                <c:formatCode>0.0</c:formatCode>
                <c:ptCount val="2"/>
                <c:pt idx="0">
                  <c:v>18.100000000000001</c:v>
                </c:pt>
                <c:pt idx="1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Sheet2!$A$14</c:f>
              <c:strCache>
                <c:ptCount val="1"/>
                <c:pt idx="0">
                  <c:v>15-59 ปี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>
                    <a:solidFill>
                      <a:sysClr val="windowText" lastClr="00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Sheet2!$B$12:$C$12</c:f>
              <c:numCache>
                <c:formatCode>General</c:formatCode>
                <c:ptCount val="2"/>
                <c:pt idx="0">
                  <c:v>2558</c:v>
                </c:pt>
                <c:pt idx="1">
                  <c:v>2583</c:v>
                </c:pt>
              </c:numCache>
            </c:numRef>
          </c:cat>
          <c:val>
            <c:numRef>
              <c:f>Sheet2!$B$14:$C$14</c:f>
              <c:numCache>
                <c:formatCode>0.0</c:formatCode>
                <c:ptCount val="2"/>
                <c:pt idx="0">
                  <c:v>66.099999999999994</c:v>
                </c:pt>
                <c:pt idx="1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Sheet2!$A$15</c:f>
              <c:strCache>
                <c:ptCount val="1"/>
                <c:pt idx="0">
                  <c:v>60+ ปี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lang="en-US" sz="1400">
                      <a:solidFill>
                        <a:sysClr val="windowText" lastClr="000000"/>
                      </a:solidFill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>
                    <a:solidFill>
                      <a:sysClr val="windowText" lastClr="00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Sheet2!$B$12:$C$12</c:f>
              <c:numCache>
                <c:formatCode>General</c:formatCode>
                <c:ptCount val="2"/>
                <c:pt idx="0">
                  <c:v>2558</c:v>
                </c:pt>
                <c:pt idx="1">
                  <c:v>2583</c:v>
                </c:pt>
              </c:numCache>
            </c:numRef>
          </c:cat>
          <c:val>
            <c:numRef>
              <c:f>Sheet2!$B$15:$C$15</c:f>
              <c:numCache>
                <c:formatCode>0.0</c:formatCode>
                <c:ptCount val="2"/>
                <c:pt idx="0">
                  <c:v>15.8</c:v>
                </c:pt>
                <c:pt idx="1">
                  <c:v>32.1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141696"/>
        <c:axId val="202143232"/>
        <c:axId val="0"/>
      </c:bar3DChart>
      <c:catAx>
        <c:axId val="20214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2143232"/>
        <c:crosses val="autoZero"/>
        <c:auto val="1"/>
        <c:lblAlgn val="ctr"/>
        <c:lblOffset val="100"/>
        <c:noMultiLvlLbl val="0"/>
      </c:catAx>
      <c:valAx>
        <c:axId val="2021432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2141696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lang="en-US" sz="1200">
                <a:solidFill>
                  <a:schemeClr val="bg2">
                    <a:lumMod val="75000"/>
                  </a:schemeClr>
                </a:solidFill>
              </a:defRPr>
            </a:pPr>
            <a:endParaRPr lang="th-TH"/>
          </a:p>
        </c:txPr>
      </c:legendEntry>
      <c:layout>
        <c:manualLayout>
          <c:xMode val="edge"/>
          <c:yMode val="edge"/>
          <c:x val="0.17566595696027659"/>
          <c:y val="8.6789149830127491E-2"/>
          <c:w val="0.22618346601327868"/>
          <c:h val="0.75550536238682464"/>
        </c:manualLayout>
      </c:layout>
      <c:overlay val="0"/>
      <c:spPr>
        <a:effectLst>
          <a:glow rad="101600">
            <a:schemeClr val="tx1">
              <a:lumMod val="50000"/>
              <a:lumOff val="50000"/>
              <a:alpha val="60000"/>
            </a:schemeClr>
          </a:glow>
        </a:effectLst>
      </c:spPr>
      <c:txPr>
        <a:bodyPr/>
        <a:lstStyle/>
        <a:p>
          <a:pPr>
            <a:defRPr lang="en-US" sz="1200">
              <a:solidFill>
                <a:schemeClr val="bg2">
                  <a:lumMod val="75000"/>
                </a:schemeClr>
              </a:solidFill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>
          <a:latin typeface="PSLxKittithada" pitchFamily="2" charset="-34"/>
          <a:cs typeface="PSLxKittithada" pitchFamily="2" charset="-34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91950-FB59-4C8D-BD62-5933439040FA}" type="doc">
      <dgm:prSet loTypeId="urn:microsoft.com/office/officeart/2005/8/layout/hList7#1" loCatId="list" qsTypeId="urn:microsoft.com/office/officeart/2005/8/quickstyle/simple1" qsCatId="simple" csTypeId="urn:microsoft.com/office/officeart/2005/8/colors/accent0_3" csCatId="mainScheme" phldr="1"/>
      <dgm:spPr/>
    </dgm:pt>
    <dgm:pt modelId="{5A3E89F9-82B0-4B2C-AA44-E9725937EB81}">
      <dgm:prSet phldrT="[Text]" custT="1"/>
      <dgm:spPr/>
      <dgm:t>
        <a:bodyPr anchor="t"/>
        <a:lstStyle/>
        <a:p>
          <a:r>
            <a:rPr lang="th-TH" sz="2000" smtClean="0">
              <a:latin typeface="Angsana New" pitchFamily="18" charset="-34"/>
            </a:rPr>
            <a:t> </a:t>
          </a:r>
          <a:r>
            <a:rPr lang="th-TH" sz="2000" b="1" smtClean="0"/>
            <a:t> </a:t>
          </a:r>
        </a:p>
        <a:p>
          <a:endParaRPr lang="th-TH" sz="2000" b="1" dirty="0"/>
        </a:p>
      </dgm:t>
    </dgm:pt>
    <dgm:pt modelId="{ED789526-68A3-4A72-A655-4E89067B3C3C}" type="parTrans" cxnId="{612C9092-B711-4955-8144-37B76EAC7D4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CE56B6E-FEC2-4C20-B2B8-92490B56F48D}" type="sibTrans" cxnId="{612C9092-B711-4955-8144-37B76EAC7D4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002B066C-224D-444C-8ACD-399427721B76}">
      <dgm:prSet phldrT="[Text]"/>
      <dgm:spPr/>
      <dgm:t>
        <a:bodyPr/>
        <a:lstStyle/>
        <a:p>
          <a:endParaRPr lang="th-TH" smtClean="0"/>
        </a:p>
        <a:p>
          <a:endParaRPr lang="th-TH" smtClean="0"/>
        </a:p>
        <a:p>
          <a:endParaRPr lang="th-TH" dirty="0"/>
        </a:p>
      </dgm:t>
    </dgm:pt>
    <dgm:pt modelId="{C31687E8-013E-4174-A6F3-6C073D0D768A}" type="parTrans" cxnId="{0C2BDC23-328D-462C-AF6A-2EB673088408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7E3F0BC-B992-47A5-BCD2-1AF108421E97}" type="sibTrans" cxnId="{0C2BDC23-328D-462C-AF6A-2EB673088408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640C95A-4707-49B6-B51D-FE0975A94570}">
      <dgm:prSet phldrT="[Text]"/>
      <dgm:spPr/>
      <dgm:t>
        <a:bodyPr/>
        <a:lstStyle/>
        <a:p>
          <a:endParaRPr lang="th-TH" dirty="0">
            <a:solidFill>
              <a:schemeClr val="bg1"/>
            </a:solidFill>
          </a:endParaRPr>
        </a:p>
      </dgm:t>
    </dgm:pt>
    <dgm:pt modelId="{5697F3C0-7FCC-438D-90F2-B3BBFE92E60A}" type="parTrans" cxnId="{1A953085-D0B2-44B3-A8F7-9E6A13A5B04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E57A5AAA-C298-4702-B226-EA78D3F1EB59}" type="sibTrans" cxnId="{1A953085-D0B2-44B3-A8F7-9E6A13A5B04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EF05D9F-0A9C-4B57-BE7F-31A449BB12B0}">
      <dgm:prSet phldrT="[Text]"/>
      <dgm:spPr/>
      <dgm:t>
        <a:bodyPr/>
        <a:lstStyle/>
        <a:p>
          <a:endParaRPr lang="th-TH" dirty="0">
            <a:solidFill>
              <a:schemeClr val="bg1"/>
            </a:solidFill>
          </a:endParaRPr>
        </a:p>
      </dgm:t>
    </dgm:pt>
    <dgm:pt modelId="{B8B9D766-BFB6-4792-814B-04A4C42733A8}" type="parTrans" cxnId="{B9DD25D9-FEB3-4A6E-BA1A-E2B17E876BF0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7D453BAD-FE0B-4E2E-A7C3-6AEE29411601}" type="sibTrans" cxnId="{B9DD25D9-FEB3-4A6E-BA1A-E2B17E876BF0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C6A5EB92-67AF-4A08-A249-4223484F3B9D}">
      <dgm:prSet phldrT="[Text]"/>
      <dgm:spPr/>
      <dgm:t>
        <a:bodyPr/>
        <a:lstStyle/>
        <a:p>
          <a:endParaRPr lang="th-TH" smtClean="0"/>
        </a:p>
        <a:p>
          <a:endParaRPr lang="th-TH" smtClean="0"/>
        </a:p>
        <a:p>
          <a:endParaRPr lang="th-TH" smtClean="0"/>
        </a:p>
        <a:p>
          <a:endParaRPr lang="th-TH" dirty="0"/>
        </a:p>
      </dgm:t>
    </dgm:pt>
    <dgm:pt modelId="{61401818-57DF-499A-971C-3E1EDC8C4C6E}" type="sibTrans" cxnId="{1A78B0DC-C7CA-4974-BE96-3E3C2B846197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6255529F-AA8B-4EEA-9DE3-20CC50714EFE}" type="parTrans" cxnId="{1A78B0DC-C7CA-4974-BE96-3E3C2B846197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A7B7A58D-9874-4076-A904-6C28326CCFB1}" type="pres">
      <dgm:prSet presAssocID="{2C191950-FB59-4C8D-BD62-5933439040FA}" presName="Name0" presStyleCnt="0">
        <dgm:presLayoutVars>
          <dgm:dir/>
          <dgm:resizeHandles val="exact"/>
        </dgm:presLayoutVars>
      </dgm:prSet>
      <dgm:spPr/>
    </dgm:pt>
    <dgm:pt modelId="{22F99557-92E3-414B-8901-F71FBF9202C9}" type="pres">
      <dgm:prSet presAssocID="{2C191950-FB59-4C8D-BD62-5933439040FA}" presName="fgShape" presStyleLbl="fgShp" presStyleIdx="0" presStyleCnt="1" custScaleY="86987" custLinFactNeighborY="41057"/>
      <dgm:spPr/>
    </dgm:pt>
    <dgm:pt modelId="{0105CB77-7E8F-4592-A1E0-9D2B3BC7181C}" type="pres">
      <dgm:prSet presAssocID="{2C191950-FB59-4C8D-BD62-5933439040FA}" presName="linComp" presStyleCnt="0"/>
      <dgm:spPr/>
    </dgm:pt>
    <dgm:pt modelId="{5017CB20-6EA9-4148-ABB2-3B648A8C0265}" type="pres">
      <dgm:prSet presAssocID="{5A3E89F9-82B0-4B2C-AA44-E9725937EB81}" presName="compNode" presStyleCnt="0"/>
      <dgm:spPr/>
    </dgm:pt>
    <dgm:pt modelId="{E3BEDB88-96EC-45FF-9406-3ABC9091F574}" type="pres">
      <dgm:prSet presAssocID="{5A3E89F9-82B0-4B2C-AA44-E9725937EB81}" presName="bkgdShape" presStyleLbl="node1" presStyleIdx="0" presStyleCnt="5"/>
      <dgm:spPr/>
      <dgm:t>
        <a:bodyPr/>
        <a:lstStyle/>
        <a:p>
          <a:endParaRPr lang="th-TH"/>
        </a:p>
      </dgm:t>
    </dgm:pt>
    <dgm:pt modelId="{AC36F20A-8308-4C46-8D84-1267F93A6323}" type="pres">
      <dgm:prSet presAssocID="{5A3E89F9-82B0-4B2C-AA44-E9725937EB8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F28398-C755-4195-8C8F-7A7B3AA7C04A}" type="pres">
      <dgm:prSet presAssocID="{5A3E89F9-82B0-4B2C-AA44-E9725937EB81}" presName="invisiNode" presStyleLbl="node1" presStyleIdx="0" presStyleCnt="5"/>
      <dgm:spPr/>
    </dgm:pt>
    <dgm:pt modelId="{10D53650-8D04-42E9-92AB-81CC7762D05B}" type="pres">
      <dgm:prSet presAssocID="{5A3E89F9-82B0-4B2C-AA44-E9725937EB81}" presName="imagNode" presStyleLbl="fgImgPlace1" presStyleIdx="0" presStyleCnt="5" custScaleX="73670" custScaleY="61631" custLinFactNeighborX="-405" custLinFactNeighborY="20156"/>
      <dgm:spPr/>
    </dgm:pt>
    <dgm:pt modelId="{99CB8249-57E3-4A05-8311-8753D7378FF2}" type="pres">
      <dgm:prSet presAssocID="{3CE56B6E-FEC2-4C20-B2B8-92490B56F4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453760-5A20-411B-B377-C598548FDE20}" type="pres">
      <dgm:prSet presAssocID="{C6A5EB92-67AF-4A08-A249-4223484F3B9D}" presName="compNode" presStyleCnt="0"/>
      <dgm:spPr/>
    </dgm:pt>
    <dgm:pt modelId="{9FADEA32-3EB2-4AB5-9692-F61445AE4128}" type="pres">
      <dgm:prSet presAssocID="{C6A5EB92-67AF-4A08-A249-4223484F3B9D}" presName="bkgdShape" presStyleLbl="node1" presStyleIdx="1" presStyleCnt="5"/>
      <dgm:spPr/>
      <dgm:t>
        <a:bodyPr/>
        <a:lstStyle/>
        <a:p>
          <a:endParaRPr lang="th-TH"/>
        </a:p>
      </dgm:t>
    </dgm:pt>
    <dgm:pt modelId="{7B94AFAC-41F1-4FD5-B0E7-5C119DB405C3}" type="pres">
      <dgm:prSet presAssocID="{C6A5EB92-67AF-4A08-A249-4223484F3B9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C71230-FA77-4FCF-B180-0F2DA22A9D27}" type="pres">
      <dgm:prSet presAssocID="{C6A5EB92-67AF-4A08-A249-4223484F3B9D}" presName="invisiNode" presStyleLbl="node1" presStyleIdx="1" presStyleCnt="5"/>
      <dgm:spPr/>
    </dgm:pt>
    <dgm:pt modelId="{B4F48D58-8647-491D-9524-B2A23A87987D}" type="pres">
      <dgm:prSet presAssocID="{C6A5EB92-67AF-4A08-A249-4223484F3B9D}" presName="imagNode" presStyleLbl="fgImgPlace1" presStyleIdx="1" presStyleCnt="5" custScaleX="71381" custScaleY="61630" custLinFactNeighborX="213" custLinFactNeighborY="12903"/>
      <dgm:spPr/>
    </dgm:pt>
    <dgm:pt modelId="{29FBFCE3-EEC4-4785-99BE-5A16706EDDAC}" type="pres">
      <dgm:prSet presAssocID="{61401818-57DF-499A-971C-3E1EDC8C4C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851E53-B97D-4E05-A6D6-A3970A4C2488}" type="pres">
      <dgm:prSet presAssocID="{002B066C-224D-444C-8ACD-399427721B76}" presName="compNode" presStyleCnt="0"/>
      <dgm:spPr/>
    </dgm:pt>
    <dgm:pt modelId="{F75B1B1D-8A8E-41C1-BE32-5E5D3F883CA2}" type="pres">
      <dgm:prSet presAssocID="{002B066C-224D-444C-8ACD-399427721B76}" presName="bkgdShape" presStyleLbl="node1" presStyleIdx="2" presStyleCnt="5"/>
      <dgm:spPr/>
      <dgm:t>
        <a:bodyPr/>
        <a:lstStyle/>
        <a:p>
          <a:endParaRPr lang="en-US"/>
        </a:p>
      </dgm:t>
    </dgm:pt>
    <dgm:pt modelId="{0513E862-4B99-4A84-8977-DF6D48D4A74D}" type="pres">
      <dgm:prSet presAssocID="{002B066C-224D-444C-8ACD-399427721B7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C1C85-EB9D-47F3-8F68-D93114ACAD0F}" type="pres">
      <dgm:prSet presAssocID="{002B066C-224D-444C-8ACD-399427721B76}" presName="invisiNode" presStyleLbl="node1" presStyleIdx="2" presStyleCnt="5"/>
      <dgm:spPr/>
    </dgm:pt>
    <dgm:pt modelId="{C98652EF-8C1D-400B-9E98-8D55E0D1FFB4}" type="pres">
      <dgm:prSet presAssocID="{002B066C-224D-444C-8ACD-399427721B76}" presName="imagNode" presStyleLbl="fgImgPlace1" presStyleIdx="2" presStyleCnt="5" custScaleX="70439" custScaleY="60010" custLinFactNeighborY="-28207"/>
      <dgm:spPr/>
    </dgm:pt>
    <dgm:pt modelId="{EB434069-7BBA-4B38-9082-04459F13A5F9}" type="pres">
      <dgm:prSet presAssocID="{37E3F0BC-B992-47A5-BCD2-1AF108421E9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4F224A-78CD-4F61-AE29-4ED9B40E198B}" type="pres">
      <dgm:prSet presAssocID="{9EF05D9F-0A9C-4B57-BE7F-31A449BB12B0}" presName="compNode" presStyleCnt="0"/>
      <dgm:spPr/>
    </dgm:pt>
    <dgm:pt modelId="{09F770B5-CA85-4FA6-B34E-FD48AF23F45A}" type="pres">
      <dgm:prSet presAssocID="{9EF05D9F-0A9C-4B57-BE7F-31A449BB12B0}" presName="bkgdShape" presStyleLbl="node1" presStyleIdx="3" presStyleCnt="5" custLinFactNeighborX="1187" custLinFactNeighborY="-913"/>
      <dgm:spPr/>
      <dgm:t>
        <a:bodyPr/>
        <a:lstStyle/>
        <a:p>
          <a:endParaRPr lang="en-US"/>
        </a:p>
      </dgm:t>
    </dgm:pt>
    <dgm:pt modelId="{FF6356A6-8B72-4874-BFBB-84EC28A236F9}" type="pres">
      <dgm:prSet presAssocID="{9EF05D9F-0A9C-4B57-BE7F-31A449BB12B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DC9AB-D4D0-40E7-ABE1-C7C477DA9711}" type="pres">
      <dgm:prSet presAssocID="{9EF05D9F-0A9C-4B57-BE7F-31A449BB12B0}" presName="invisiNode" presStyleLbl="node1" presStyleIdx="3" presStyleCnt="5"/>
      <dgm:spPr/>
    </dgm:pt>
    <dgm:pt modelId="{A2275D07-144F-4907-A634-FF531FB8A44B}" type="pres">
      <dgm:prSet presAssocID="{9EF05D9F-0A9C-4B57-BE7F-31A449BB12B0}" presName="imagNode" presStyleLbl="fgImgPlace1" presStyleIdx="3" presStyleCnt="5" custScaleX="67003" custScaleY="60009" custLinFactNeighborX="142" custLinFactNeighborY="-28546"/>
      <dgm:spPr/>
    </dgm:pt>
    <dgm:pt modelId="{350F2BA1-6FAF-44C0-ABBE-932D5087C32B}" type="pres">
      <dgm:prSet presAssocID="{7D453BAD-FE0B-4E2E-A7C3-6AEE294116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4FC91F-086A-4C16-BE35-811B60CC4D5B}" type="pres">
      <dgm:prSet presAssocID="{4640C95A-4707-49B6-B51D-FE0975A94570}" presName="compNode" presStyleCnt="0"/>
      <dgm:spPr/>
    </dgm:pt>
    <dgm:pt modelId="{C11EF8F7-26BA-423B-B1B8-F6124A0B0D91}" type="pres">
      <dgm:prSet presAssocID="{4640C95A-4707-49B6-B51D-FE0975A94570}" presName="bkgdShape" presStyleLbl="node1" presStyleIdx="4" presStyleCnt="5"/>
      <dgm:spPr/>
      <dgm:t>
        <a:bodyPr/>
        <a:lstStyle/>
        <a:p>
          <a:endParaRPr lang="en-US"/>
        </a:p>
      </dgm:t>
    </dgm:pt>
    <dgm:pt modelId="{EE8E385F-4E56-4133-BB74-E1A551D6484B}" type="pres">
      <dgm:prSet presAssocID="{4640C95A-4707-49B6-B51D-FE0975A9457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73EF7-122A-4312-BCF3-C7C2A0A9C2D5}" type="pres">
      <dgm:prSet presAssocID="{4640C95A-4707-49B6-B51D-FE0975A94570}" presName="invisiNode" presStyleLbl="node1" presStyleIdx="4" presStyleCnt="5"/>
      <dgm:spPr/>
    </dgm:pt>
    <dgm:pt modelId="{7A115935-ECB1-40B9-A40A-36B6BBDE7CFC}" type="pres">
      <dgm:prSet presAssocID="{4640C95A-4707-49B6-B51D-FE0975A94570}" presName="imagNode" presStyleLbl="fgImgPlace1" presStyleIdx="4" presStyleCnt="5" custScaleX="70724" custScaleY="60011" custLinFactNeighborX="653" custLinFactNeighborY="12094"/>
      <dgm:spPr/>
    </dgm:pt>
  </dgm:ptLst>
  <dgm:cxnLst>
    <dgm:cxn modelId="{1A78B0DC-C7CA-4974-BE96-3E3C2B846197}" srcId="{2C191950-FB59-4C8D-BD62-5933439040FA}" destId="{C6A5EB92-67AF-4A08-A249-4223484F3B9D}" srcOrd="1" destOrd="0" parTransId="{6255529F-AA8B-4EEA-9DE3-20CC50714EFE}" sibTransId="{61401818-57DF-499A-971C-3E1EDC8C4C6E}"/>
    <dgm:cxn modelId="{B1F4FBE3-21FA-4093-BFD2-7078E265B338}" type="presOf" srcId="{3CE56B6E-FEC2-4C20-B2B8-92490B56F48D}" destId="{99CB8249-57E3-4A05-8311-8753D7378FF2}" srcOrd="0" destOrd="0" presId="urn:microsoft.com/office/officeart/2005/8/layout/hList7#1"/>
    <dgm:cxn modelId="{28E3C3C6-516C-4C2F-86CA-F13F69E920F9}" type="presOf" srcId="{002B066C-224D-444C-8ACD-399427721B76}" destId="{F75B1B1D-8A8E-41C1-BE32-5E5D3F883CA2}" srcOrd="0" destOrd="0" presId="urn:microsoft.com/office/officeart/2005/8/layout/hList7#1"/>
    <dgm:cxn modelId="{CECC11D2-98AA-4F1C-B198-0A442102F978}" type="presOf" srcId="{9EF05D9F-0A9C-4B57-BE7F-31A449BB12B0}" destId="{09F770B5-CA85-4FA6-B34E-FD48AF23F45A}" srcOrd="0" destOrd="0" presId="urn:microsoft.com/office/officeart/2005/8/layout/hList7#1"/>
    <dgm:cxn modelId="{148C9B03-6531-406F-A307-C8842EC9BC02}" type="presOf" srcId="{C6A5EB92-67AF-4A08-A249-4223484F3B9D}" destId="{9FADEA32-3EB2-4AB5-9692-F61445AE4128}" srcOrd="0" destOrd="0" presId="urn:microsoft.com/office/officeart/2005/8/layout/hList7#1"/>
    <dgm:cxn modelId="{D353C23C-117D-4603-BB26-CDBED7B45F72}" type="presOf" srcId="{2C191950-FB59-4C8D-BD62-5933439040FA}" destId="{A7B7A58D-9874-4076-A904-6C28326CCFB1}" srcOrd="0" destOrd="0" presId="urn:microsoft.com/office/officeart/2005/8/layout/hList7#1"/>
    <dgm:cxn modelId="{0C2BDC23-328D-462C-AF6A-2EB673088408}" srcId="{2C191950-FB59-4C8D-BD62-5933439040FA}" destId="{002B066C-224D-444C-8ACD-399427721B76}" srcOrd="2" destOrd="0" parTransId="{C31687E8-013E-4174-A6F3-6C073D0D768A}" sibTransId="{37E3F0BC-B992-47A5-BCD2-1AF108421E97}"/>
    <dgm:cxn modelId="{0E72A2D4-4A99-45E3-803A-7415B70F9423}" type="presOf" srcId="{37E3F0BC-B992-47A5-BCD2-1AF108421E97}" destId="{EB434069-7BBA-4B38-9082-04459F13A5F9}" srcOrd="0" destOrd="0" presId="urn:microsoft.com/office/officeart/2005/8/layout/hList7#1"/>
    <dgm:cxn modelId="{612C9092-B711-4955-8144-37B76EAC7D41}" srcId="{2C191950-FB59-4C8D-BD62-5933439040FA}" destId="{5A3E89F9-82B0-4B2C-AA44-E9725937EB81}" srcOrd="0" destOrd="0" parTransId="{ED789526-68A3-4A72-A655-4E89067B3C3C}" sibTransId="{3CE56B6E-FEC2-4C20-B2B8-92490B56F48D}"/>
    <dgm:cxn modelId="{1A953085-D0B2-44B3-A8F7-9E6A13A5B042}" srcId="{2C191950-FB59-4C8D-BD62-5933439040FA}" destId="{4640C95A-4707-49B6-B51D-FE0975A94570}" srcOrd="4" destOrd="0" parTransId="{5697F3C0-7FCC-438D-90F2-B3BBFE92E60A}" sibTransId="{E57A5AAA-C298-4702-B226-EA78D3F1EB59}"/>
    <dgm:cxn modelId="{46E20037-5EE8-41E7-BCF6-FE534AC118C8}" type="presOf" srcId="{9EF05D9F-0A9C-4B57-BE7F-31A449BB12B0}" destId="{FF6356A6-8B72-4874-BFBB-84EC28A236F9}" srcOrd="1" destOrd="0" presId="urn:microsoft.com/office/officeart/2005/8/layout/hList7#1"/>
    <dgm:cxn modelId="{970495C5-A578-4D51-8B4B-80F792F3E916}" type="presOf" srcId="{4640C95A-4707-49B6-B51D-FE0975A94570}" destId="{EE8E385F-4E56-4133-BB74-E1A551D6484B}" srcOrd="1" destOrd="0" presId="urn:microsoft.com/office/officeart/2005/8/layout/hList7#1"/>
    <dgm:cxn modelId="{583F3D4B-BFF2-4B9B-8A0D-D27BE4F07C69}" type="presOf" srcId="{4640C95A-4707-49B6-B51D-FE0975A94570}" destId="{C11EF8F7-26BA-423B-B1B8-F6124A0B0D91}" srcOrd="0" destOrd="0" presId="urn:microsoft.com/office/officeart/2005/8/layout/hList7#1"/>
    <dgm:cxn modelId="{A493993A-63E9-4DE5-AD36-51C63BC38D8D}" type="presOf" srcId="{002B066C-224D-444C-8ACD-399427721B76}" destId="{0513E862-4B99-4A84-8977-DF6D48D4A74D}" srcOrd="1" destOrd="0" presId="urn:microsoft.com/office/officeart/2005/8/layout/hList7#1"/>
    <dgm:cxn modelId="{AA05E1A5-FE6F-47F2-98F1-98948022A5F2}" type="presOf" srcId="{61401818-57DF-499A-971C-3E1EDC8C4C6E}" destId="{29FBFCE3-EEC4-4785-99BE-5A16706EDDAC}" srcOrd="0" destOrd="0" presId="urn:microsoft.com/office/officeart/2005/8/layout/hList7#1"/>
    <dgm:cxn modelId="{DF786CD8-E1E5-46A3-A8B8-45E4A1550596}" type="presOf" srcId="{5A3E89F9-82B0-4B2C-AA44-E9725937EB81}" destId="{E3BEDB88-96EC-45FF-9406-3ABC9091F574}" srcOrd="0" destOrd="0" presId="urn:microsoft.com/office/officeart/2005/8/layout/hList7#1"/>
    <dgm:cxn modelId="{9BC3C218-6F22-4534-999B-F114505EC02F}" type="presOf" srcId="{C6A5EB92-67AF-4A08-A249-4223484F3B9D}" destId="{7B94AFAC-41F1-4FD5-B0E7-5C119DB405C3}" srcOrd="1" destOrd="0" presId="urn:microsoft.com/office/officeart/2005/8/layout/hList7#1"/>
    <dgm:cxn modelId="{EA28466A-6B71-412A-8BB5-AF2EA79674DC}" type="presOf" srcId="{7D453BAD-FE0B-4E2E-A7C3-6AEE29411601}" destId="{350F2BA1-6FAF-44C0-ABBE-932D5087C32B}" srcOrd="0" destOrd="0" presId="urn:microsoft.com/office/officeart/2005/8/layout/hList7#1"/>
    <dgm:cxn modelId="{DAF0AEA4-7DD6-4952-827A-44CEF844E429}" type="presOf" srcId="{5A3E89F9-82B0-4B2C-AA44-E9725937EB81}" destId="{AC36F20A-8308-4C46-8D84-1267F93A6323}" srcOrd="1" destOrd="0" presId="urn:microsoft.com/office/officeart/2005/8/layout/hList7#1"/>
    <dgm:cxn modelId="{B9DD25D9-FEB3-4A6E-BA1A-E2B17E876BF0}" srcId="{2C191950-FB59-4C8D-BD62-5933439040FA}" destId="{9EF05D9F-0A9C-4B57-BE7F-31A449BB12B0}" srcOrd="3" destOrd="0" parTransId="{B8B9D766-BFB6-4792-814B-04A4C42733A8}" sibTransId="{7D453BAD-FE0B-4E2E-A7C3-6AEE29411601}"/>
    <dgm:cxn modelId="{798DCE19-9B59-4127-BD1D-509DB3BC578F}" type="presParOf" srcId="{A7B7A58D-9874-4076-A904-6C28326CCFB1}" destId="{22F99557-92E3-414B-8901-F71FBF9202C9}" srcOrd="0" destOrd="0" presId="urn:microsoft.com/office/officeart/2005/8/layout/hList7#1"/>
    <dgm:cxn modelId="{6812E1EA-D9E9-4E69-AFC5-787F79AC3EB6}" type="presParOf" srcId="{A7B7A58D-9874-4076-A904-6C28326CCFB1}" destId="{0105CB77-7E8F-4592-A1E0-9D2B3BC7181C}" srcOrd="1" destOrd="0" presId="urn:microsoft.com/office/officeart/2005/8/layout/hList7#1"/>
    <dgm:cxn modelId="{6AABDEE4-9953-4804-8568-D1429C103CAC}" type="presParOf" srcId="{0105CB77-7E8F-4592-A1E0-9D2B3BC7181C}" destId="{5017CB20-6EA9-4148-ABB2-3B648A8C0265}" srcOrd="0" destOrd="0" presId="urn:microsoft.com/office/officeart/2005/8/layout/hList7#1"/>
    <dgm:cxn modelId="{06DE3E54-D05E-4D47-89D4-E1270A115EB0}" type="presParOf" srcId="{5017CB20-6EA9-4148-ABB2-3B648A8C0265}" destId="{E3BEDB88-96EC-45FF-9406-3ABC9091F574}" srcOrd="0" destOrd="0" presId="urn:microsoft.com/office/officeart/2005/8/layout/hList7#1"/>
    <dgm:cxn modelId="{59D83F5D-0CE9-43D5-94CC-0F3752694AC2}" type="presParOf" srcId="{5017CB20-6EA9-4148-ABB2-3B648A8C0265}" destId="{AC36F20A-8308-4C46-8D84-1267F93A6323}" srcOrd="1" destOrd="0" presId="urn:microsoft.com/office/officeart/2005/8/layout/hList7#1"/>
    <dgm:cxn modelId="{87C1805F-9C97-47CD-A11B-6753E87FE8F3}" type="presParOf" srcId="{5017CB20-6EA9-4148-ABB2-3B648A8C0265}" destId="{E6F28398-C755-4195-8C8F-7A7B3AA7C04A}" srcOrd="2" destOrd="0" presId="urn:microsoft.com/office/officeart/2005/8/layout/hList7#1"/>
    <dgm:cxn modelId="{021DAAF6-00C0-4EE0-A879-9B06180A874A}" type="presParOf" srcId="{5017CB20-6EA9-4148-ABB2-3B648A8C0265}" destId="{10D53650-8D04-42E9-92AB-81CC7762D05B}" srcOrd="3" destOrd="0" presId="urn:microsoft.com/office/officeart/2005/8/layout/hList7#1"/>
    <dgm:cxn modelId="{3E55D175-A45F-4429-9BD4-CA829DFE60EE}" type="presParOf" srcId="{0105CB77-7E8F-4592-A1E0-9D2B3BC7181C}" destId="{99CB8249-57E3-4A05-8311-8753D7378FF2}" srcOrd="1" destOrd="0" presId="urn:microsoft.com/office/officeart/2005/8/layout/hList7#1"/>
    <dgm:cxn modelId="{723E12E5-23A3-4BD8-9EBB-2B2CD87BB9C5}" type="presParOf" srcId="{0105CB77-7E8F-4592-A1E0-9D2B3BC7181C}" destId="{6D453760-5A20-411B-B377-C598548FDE20}" srcOrd="2" destOrd="0" presId="urn:microsoft.com/office/officeart/2005/8/layout/hList7#1"/>
    <dgm:cxn modelId="{B32228BB-CB10-4D86-BB95-880FAE3BDB6C}" type="presParOf" srcId="{6D453760-5A20-411B-B377-C598548FDE20}" destId="{9FADEA32-3EB2-4AB5-9692-F61445AE4128}" srcOrd="0" destOrd="0" presId="urn:microsoft.com/office/officeart/2005/8/layout/hList7#1"/>
    <dgm:cxn modelId="{FDA0BA48-9058-4EE7-93A4-256453B75B63}" type="presParOf" srcId="{6D453760-5A20-411B-B377-C598548FDE20}" destId="{7B94AFAC-41F1-4FD5-B0E7-5C119DB405C3}" srcOrd="1" destOrd="0" presId="urn:microsoft.com/office/officeart/2005/8/layout/hList7#1"/>
    <dgm:cxn modelId="{30DC0A0C-A7BB-4D49-836C-E184D2BBC02F}" type="presParOf" srcId="{6D453760-5A20-411B-B377-C598548FDE20}" destId="{AFC71230-FA77-4FCF-B180-0F2DA22A9D27}" srcOrd="2" destOrd="0" presId="urn:microsoft.com/office/officeart/2005/8/layout/hList7#1"/>
    <dgm:cxn modelId="{3E66E373-5643-4EFB-9927-6AC132D1DAD3}" type="presParOf" srcId="{6D453760-5A20-411B-B377-C598548FDE20}" destId="{B4F48D58-8647-491D-9524-B2A23A87987D}" srcOrd="3" destOrd="0" presId="urn:microsoft.com/office/officeart/2005/8/layout/hList7#1"/>
    <dgm:cxn modelId="{6EDD192D-E30C-4B02-B1E7-CC409C17AEDE}" type="presParOf" srcId="{0105CB77-7E8F-4592-A1E0-9D2B3BC7181C}" destId="{29FBFCE3-EEC4-4785-99BE-5A16706EDDAC}" srcOrd="3" destOrd="0" presId="urn:microsoft.com/office/officeart/2005/8/layout/hList7#1"/>
    <dgm:cxn modelId="{9F39C243-8013-453D-8E77-19033E8B67CE}" type="presParOf" srcId="{0105CB77-7E8F-4592-A1E0-9D2B3BC7181C}" destId="{42851E53-B97D-4E05-A6D6-A3970A4C2488}" srcOrd="4" destOrd="0" presId="urn:microsoft.com/office/officeart/2005/8/layout/hList7#1"/>
    <dgm:cxn modelId="{0B695299-4AC5-4D3A-8AB0-DA06ED5B2527}" type="presParOf" srcId="{42851E53-B97D-4E05-A6D6-A3970A4C2488}" destId="{F75B1B1D-8A8E-41C1-BE32-5E5D3F883CA2}" srcOrd="0" destOrd="0" presId="urn:microsoft.com/office/officeart/2005/8/layout/hList7#1"/>
    <dgm:cxn modelId="{4656F62C-0DB4-44B6-9B60-6EBBBA8F60BD}" type="presParOf" srcId="{42851E53-B97D-4E05-A6D6-A3970A4C2488}" destId="{0513E862-4B99-4A84-8977-DF6D48D4A74D}" srcOrd="1" destOrd="0" presId="urn:microsoft.com/office/officeart/2005/8/layout/hList7#1"/>
    <dgm:cxn modelId="{054E5808-BD3E-45C3-862D-F8B45252D6EC}" type="presParOf" srcId="{42851E53-B97D-4E05-A6D6-A3970A4C2488}" destId="{DCCC1C85-EB9D-47F3-8F68-D93114ACAD0F}" srcOrd="2" destOrd="0" presId="urn:microsoft.com/office/officeart/2005/8/layout/hList7#1"/>
    <dgm:cxn modelId="{DB564ACC-2B68-4B05-AD86-E9B6D90BD615}" type="presParOf" srcId="{42851E53-B97D-4E05-A6D6-A3970A4C2488}" destId="{C98652EF-8C1D-400B-9E98-8D55E0D1FFB4}" srcOrd="3" destOrd="0" presId="urn:microsoft.com/office/officeart/2005/8/layout/hList7#1"/>
    <dgm:cxn modelId="{8ABD0201-B333-4F9A-837D-563F1799EDFA}" type="presParOf" srcId="{0105CB77-7E8F-4592-A1E0-9D2B3BC7181C}" destId="{EB434069-7BBA-4B38-9082-04459F13A5F9}" srcOrd="5" destOrd="0" presId="urn:microsoft.com/office/officeart/2005/8/layout/hList7#1"/>
    <dgm:cxn modelId="{262A200A-1217-436A-AC67-8F2F98EE32D6}" type="presParOf" srcId="{0105CB77-7E8F-4592-A1E0-9D2B3BC7181C}" destId="{C14F224A-78CD-4F61-AE29-4ED9B40E198B}" srcOrd="6" destOrd="0" presId="urn:microsoft.com/office/officeart/2005/8/layout/hList7#1"/>
    <dgm:cxn modelId="{B6644A34-0FF1-4916-9C61-36492047E941}" type="presParOf" srcId="{C14F224A-78CD-4F61-AE29-4ED9B40E198B}" destId="{09F770B5-CA85-4FA6-B34E-FD48AF23F45A}" srcOrd="0" destOrd="0" presId="urn:microsoft.com/office/officeart/2005/8/layout/hList7#1"/>
    <dgm:cxn modelId="{0560C423-BAFD-4588-9E9B-22190709C4D0}" type="presParOf" srcId="{C14F224A-78CD-4F61-AE29-4ED9B40E198B}" destId="{FF6356A6-8B72-4874-BFBB-84EC28A236F9}" srcOrd="1" destOrd="0" presId="urn:microsoft.com/office/officeart/2005/8/layout/hList7#1"/>
    <dgm:cxn modelId="{9A66C17B-7DBC-4BDB-B423-5278DF2CF46A}" type="presParOf" srcId="{C14F224A-78CD-4F61-AE29-4ED9B40E198B}" destId="{596DC9AB-D4D0-40E7-ABE1-C7C477DA9711}" srcOrd="2" destOrd="0" presId="urn:microsoft.com/office/officeart/2005/8/layout/hList7#1"/>
    <dgm:cxn modelId="{FC05E61E-EF46-4BE5-83FC-88212E2609AA}" type="presParOf" srcId="{C14F224A-78CD-4F61-AE29-4ED9B40E198B}" destId="{A2275D07-144F-4907-A634-FF531FB8A44B}" srcOrd="3" destOrd="0" presId="urn:microsoft.com/office/officeart/2005/8/layout/hList7#1"/>
    <dgm:cxn modelId="{CA99BBF0-E3D2-43BE-ABAB-03940C968546}" type="presParOf" srcId="{0105CB77-7E8F-4592-A1E0-9D2B3BC7181C}" destId="{350F2BA1-6FAF-44C0-ABBE-932D5087C32B}" srcOrd="7" destOrd="0" presId="urn:microsoft.com/office/officeart/2005/8/layout/hList7#1"/>
    <dgm:cxn modelId="{C072D48B-7E5C-4F6E-9F50-FB7BA5306CD0}" type="presParOf" srcId="{0105CB77-7E8F-4592-A1E0-9D2B3BC7181C}" destId="{6E4FC91F-086A-4C16-BE35-811B60CC4D5B}" srcOrd="8" destOrd="0" presId="urn:microsoft.com/office/officeart/2005/8/layout/hList7#1"/>
    <dgm:cxn modelId="{2006C1F0-B4E4-4AEF-82BA-73B4CEEF0CC3}" type="presParOf" srcId="{6E4FC91F-086A-4C16-BE35-811B60CC4D5B}" destId="{C11EF8F7-26BA-423B-B1B8-F6124A0B0D91}" srcOrd="0" destOrd="0" presId="urn:microsoft.com/office/officeart/2005/8/layout/hList7#1"/>
    <dgm:cxn modelId="{F951F433-8D15-477E-874E-725F334B054C}" type="presParOf" srcId="{6E4FC91F-086A-4C16-BE35-811B60CC4D5B}" destId="{EE8E385F-4E56-4133-BB74-E1A551D6484B}" srcOrd="1" destOrd="0" presId="urn:microsoft.com/office/officeart/2005/8/layout/hList7#1"/>
    <dgm:cxn modelId="{3D3A1049-12A4-43A6-9883-DCC1EA16250A}" type="presParOf" srcId="{6E4FC91F-086A-4C16-BE35-811B60CC4D5B}" destId="{CD073EF7-122A-4312-BCF3-C7C2A0A9C2D5}" srcOrd="2" destOrd="0" presId="urn:microsoft.com/office/officeart/2005/8/layout/hList7#1"/>
    <dgm:cxn modelId="{9AFE035F-3BAB-41F8-9DF5-7EA5051FC4D2}" type="presParOf" srcId="{6E4FC91F-086A-4C16-BE35-811B60CC4D5B}" destId="{7A115935-ECB1-40B9-A40A-36B6BBDE7CF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DB88-96EC-45FF-9406-3ABC9091F574}">
      <dsp:nvSpPr>
        <dsp:cNvPr id="0" name=""/>
        <dsp:cNvSpPr/>
      </dsp:nvSpPr>
      <dsp:spPr>
        <a:xfrm>
          <a:off x="0" y="0"/>
          <a:ext cx="1785937" cy="59636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smtClean="0">
              <a:latin typeface="Angsana New" pitchFamily="18" charset="-34"/>
            </a:rPr>
            <a:t> </a:t>
          </a:r>
          <a:r>
            <a:rPr lang="th-TH" sz="2000" b="1" kern="120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/>
        </a:p>
      </dsp:txBody>
      <dsp:txXfrm>
        <a:off x="0" y="2385441"/>
        <a:ext cx="1785937" cy="2385442"/>
      </dsp:txXfrm>
    </dsp:sp>
    <dsp:sp modelId="{10D53650-8D04-42E9-92AB-81CC7762D05B}">
      <dsp:nvSpPr>
        <dsp:cNvPr id="0" name=""/>
        <dsp:cNvSpPr/>
      </dsp:nvSpPr>
      <dsp:spPr>
        <a:xfrm>
          <a:off x="267790" y="1139071"/>
          <a:ext cx="1236758" cy="122391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EA32-3EB2-4AB5-9692-F61445AE4128}">
      <dsp:nvSpPr>
        <dsp:cNvPr id="0" name=""/>
        <dsp:cNvSpPr/>
      </dsp:nvSpPr>
      <dsp:spPr>
        <a:xfrm>
          <a:off x="1839515" y="0"/>
          <a:ext cx="1785937" cy="59636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/>
        </a:p>
      </dsp:txBody>
      <dsp:txXfrm>
        <a:off x="1839515" y="2385441"/>
        <a:ext cx="1785937" cy="2385442"/>
      </dsp:txXfrm>
    </dsp:sp>
    <dsp:sp modelId="{B4F48D58-8647-491D-9524-B2A23A87987D}">
      <dsp:nvSpPr>
        <dsp:cNvPr id="0" name=""/>
        <dsp:cNvSpPr/>
      </dsp:nvSpPr>
      <dsp:spPr>
        <a:xfrm>
          <a:off x="2136894" y="995045"/>
          <a:ext cx="1198330" cy="122389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B1B1D-8A8E-41C1-BE32-5E5D3F883CA2}">
      <dsp:nvSpPr>
        <dsp:cNvPr id="0" name=""/>
        <dsp:cNvSpPr/>
      </dsp:nvSpPr>
      <dsp:spPr>
        <a:xfrm>
          <a:off x="3679031" y="0"/>
          <a:ext cx="1785937" cy="59636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/>
        </a:p>
      </dsp:txBody>
      <dsp:txXfrm>
        <a:off x="3679031" y="2385441"/>
        <a:ext cx="1785937" cy="2385442"/>
      </dsp:txXfrm>
    </dsp:sp>
    <dsp:sp modelId="{C98652EF-8C1D-400B-9E98-8D55E0D1FFB4}">
      <dsp:nvSpPr>
        <dsp:cNvPr id="0" name=""/>
        <dsp:cNvSpPr/>
      </dsp:nvSpPr>
      <dsp:spPr>
        <a:xfrm>
          <a:off x="3980741" y="194735"/>
          <a:ext cx="1182516" cy="119172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770B5-CA85-4FA6-B34E-FD48AF23F45A}">
      <dsp:nvSpPr>
        <dsp:cNvPr id="0" name=""/>
        <dsp:cNvSpPr/>
      </dsp:nvSpPr>
      <dsp:spPr>
        <a:xfrm>
          <a:off x="5539745" y="0"/>
          <a:ext cx="1785937" cy="59636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solidFill>
              <a:schemeClr val="bg1"/>
            </a:solidFill>
          </a:endParaRPr>
        </a:p>
      </dsp:txBody>
      <dsp:txXfrm>
        <a:off x="5539745" y="2385441"/>
        <a:ext cx="1785937" cy="2385442"/>
      </dsp:txXfrm>
    </dsp:sp>
    <dsp:sp modelId="{A2275D07-144F-4907-A634-FF531FB8A44B}">
      <dsp:nvSpPr>
        <dsp:cNvPr id="0" name=""/>
        <dsp:cNvSpPr/>
      </dsp:nvSpPr>
      <dsp:spPr>
        <a:xfrm>
          <a:off x="5851482" y="188013"/>
          <a:ext cx="1124833" cy="119170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EF8F7-26BA-423B-B1B8-F6124A0B0D91}">
      <dsp:nvSpPr>
        <dsp:cNvPr id="0" name=""/>
        <dsp:cNvSpPr/>
      </dsp:nvSpPr>
      <dsp:spPr>
        <a:xfrm>
          <a:off x="7358062" y="0"/>
          <a:ext cx="1785937" cy="59636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solidFill>
              <a:schemeClr val="bg1"/>
            </a:solidFill>
          </a:endParaRPr>
        </a:p>
      </dsp:txBody>
      <dsp:txXfrm>
        <a:off x="7358062" y="2385441"/>
        <a:ext cx="1785937" cy="2385442"/>
      </dsp:txXfrm>
    </dsp:sp>
    <dsp:sp modelId="{7A115935-ECB1-40B9-A40A-36B6BBDE7CFC}">
      <dsp:nvSpPr>
        <dsp:cNvPr id="0" name=""/>
        <dsp:cNvSpPr/>
      </dsp:nvSpPr>
      <dsp:spPr>
        <a:xfrm>
          <a:off x="7668343" y="995055"/>
          <a:ext cx="1187301" cy="119174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99557-92E3-414B-8901-F71FBF9202C9}">
      <dsp:nvSpPr>
        <dsp:cNvPr id="0" name=""/>
        <dsp:cNvSpPr/>
      </dsp:nvSpPr>
      <dsp:spPr>
        <a:xfrm>
          <a:off x="365759" y="5185470"/>
          <a:ext cx="8412480" cy="77813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7EBC5-6E73-4CFE-8F47-6AB749802C8D}" type="datetimeFigureOut">
              <a:rPr lang="en-US" smtClean="0"/>
              <a:pPr/>
              <a:t>5/14/2016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D5EA-0326-4D4B-AAA0-A2D22E32D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138113"/>
            <a:ext cx="3000375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9907" y="2623380"/>
            <a:ext cx="6270261" cy="4462507"/>
          </a:xfrm>
        </p:spPr>
        <p:txBody>
          <a:bodyPr>
            <a:noAutofit/>
          </a:bodyPr>
          <a:lstStyle/>
          <a:p>
            <a:pPr>
              <a:spcAft>
                <a:spcPts val="604"/>
              </a:spcAft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1584-67D8-4580-8D23-4345EE0E0B1D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527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1</a:t>
            </a:r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  <a:defRPr/>
            </a:pPr>
            <a:fld id="{4AB2557F-124B-4C5E-B134-4FE70D5B2A89}" type="slidenum">
              <a:rPr lang="th-TH" smtClean="0">
                <a:solidFill>
                  <a:srgbClr val="000000"/>
                </a:solidFill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h-T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5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F3ECC-C411-48D3-B32D-6E7AF89A5C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7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DBBC-071C-42ED-9493-3794B0FF25B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3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349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159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3220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37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125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358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7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5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CA967A-5CA6-40BC-AB0A-5AB5B40312D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252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5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8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url=http://203.157.162.13/~hpm/Data2/DentalCommu58Edit13Nov.pptx&amp;rct=j&amp;frm=1&amp;q=&amp;esrc=s&amp;sa=U&amp;ved=0CDcQwW4wEThQahUKEwjL9taygPTHAhXXCY4KHefQAv4&amp;usg=AFQjCNH6bDtGqt0XOP6Bkx8oj7xeBpjzX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3940"/>
            <a:ext cx="9144000" cy="2279842"/>
          </a:xfrm>
        </p:spPr>
        <p:txBody>
          <a:bodyPr/>
          <a:lstStyle/>
          <a:p>
            <a:pPr algn="ctr"/>
            <a:r>
              <a:rPr lang="th-TH" sz="6600" b="1" dirty="0" smtClean="0"/>
              <a:t>การขับเคลื่อนการปฏิรูปการศึกษา</a:t>
            </a:r>
            <a:br>
              <a:rPr lang="th-TH" sz="6600" b="1" dirty="0" smtClean="0"/>
            </a:br>
            <a:r>
              <a:rPr lang="th-TH" sz="6600" b="1" dirty="0" smtClean="0"/>
              <a:t>ของกระทรวงศึกษาธิการในภูมิภาค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67535"/>
            <a:ext cx="9144000" cy="1419367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+mn-cs"/>
              </a:rPr>
              <a:t>นายพะโยม  ชิณวงศ์</a:t>
            </a:r>
            <a:endParaRPr lang="en-US" sz="2800" b="1" dirty="0" smtClean="0">
              <a:solidFill>
                <a:schemeClr val="tx1"/>
              </a:solidFill>
              <a:cs typeface="+mn-cs"/>
            </a:endParaRP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cs typeface="+mn-cs"/>
              </a:rPr>
              <a:t>รองเลขาธิการคณะกรรมการการศึกษาขั้นพื้นฐาน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14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มุมมน 32"/>
          <p:cNvSpPr/>
          <p:nvPr/>
        </p:nvSpPr>
        <p:spPr>
          <a:xfrm>
            <a:off x="6357950" y="1306286"/>
            <a:ext cx="2714612" cy="5361237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83125" y="1318161"/>
            <a:ext cx="3143240" cy="2351314"/>
          </a:xfrm>
          <a:prstGeom prst="round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0" y="118750"/>
            <a:ext cx="9144000" cy="857232"/>
          </a:xfrm>
        </p:spPr>
        <p:txBody>
          <a:bodyPr/>
          <a:lstStyle/>
          <a:p>
            <a:pPr lvl="0" algn="ctr" latinLnBrk="0">
              <a:lnSpc>
                <a:spcPct val="90000"/>
              </a:lnSpc>
              <a:spcBef>
                <a:spcPts val="400"/>
              </a:spcBef>
              <a:defRPr/>
            </a:pPr>
            <a:r>
              <a:rPr lang="th-TH" sz="40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ea typeface="Tahoma" panose="020B0604030504040204" pitchFamily="34" charset="0"/>
                <a:cs typeface="Jasmine News" pitchFamily="18" charset="-34"/>
              </a:rPr>
              <a:t>ทิศทางของแผนพัฒนาเศรษฐกิจและสังคมแห่งชาติ ฉบับที่ 12</a:t>
            </a:r>
            <a:endParaRPr lang="th-TH" sz="4000" dirty="0">
              <a:solidFill>
                <a:schemeClr val="bg2"/>
              </a:solidFill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0" y="1223157"/>
            <a:ext cx="3336966" cy="25413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กรอบแนวคิด และหลักการ</a:t>
            </a:r>
            <a:endParaRPr lang="en-US" sz="1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th-TH" sz="1900" b="1" spc="-50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น้อมนำและประยุกต์ใช้หลักปรัชญาของเศรษฐกิจพอเพียง</a:t>
            </a:r>
          </a:p>
          <a:p>
            <a:pPr>
              <a:buFont typeface="Arial" pitchFamily="34" charset="0"/>
              <a:buChar char="•"/>
            </a:pPr>
            <a:r>
              <a:rPr lang="th-TH" sz="1900" b="1" spc="-50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คนเป็นศูนย์กลางของการพัฒนาอย่างมีส่วนร่วม</a:t>
            </a:r>
          </a:p>
          <a:p>
            <a:pPr>
              <a:buFont typeface="Arial" pitchFamily="34" charset="0"/>
              <a:buChar char="•"/>
            </a:pPr>
            <a:r>
              <a:rPr lang="th-TH" sz="1900" b="1" spc="-50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สนับสนุนและส่งเสริมแนวคิดการปฏิรูปประเทศ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th-TH" sz="1900" b="1" spc="-50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900" b="1" spc="-40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พัฒนาสู่ความ มั่นคง มั่งคั่ง ยั่งยืน เพื่อให้สังคมอยู่ร่วมกันอย่างมีความสุข</a:t>
            </a:r>
            <a:endParaRPr lang="th-TH" sz="1900" b="1" spc="-50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6"/>
          <p:cNvSpPr/>
          <p:nvPr/>
        </p:nvSpPr>
        <p:spPr>
          <a:xfrm>
            <a:off x="71438" y="3835729"/>
            <a:ext cx="3286116" cy="2831793"/>
          </a:xfrm>
          <a:prstGeom prst="roundRect">
            <a:avLst/>
          </a:prstGeom>
          <a:solidFill>
            <a:srgbClr val="CCECFF"/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การกำหนด</a:t>
            </a:r>
          </a:p>
          <a:p>
            <a:pPr algn="ctr"/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ตำแหน่ง</a:t>
            </a:r>
            <a:r>
              <a:rPr lang="th-TH" sz="2000" b="1" spc="-2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ทางยุทธศาสตร์ของประเทศ</a:t>
            </a:r>
            <a:endParaRPr lang="en-US" sz="2000" b="1" spc="-2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thaiDist"/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ประเทศ</a:t>
            </a:r>
            <a:r>
              <a:rPr lang="th-TH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ไทยเป็น</a:t>
            </a:r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ประเทศรายได้สูง                  </a:t>
            </a:r>
            <a:r>
              <a:rPr lang="th-TH" sz="2000" b="1" spc="-15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มี</a:t>
            </a:r>
            <a:r>
              <a:rPr lang="th-TH" sz="2000" b="1" spc="-15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การกระจายรายได้อย่างเป็นธรรม </a:t>
            </a:r>
            <a:r>
              <a:rPr lang="th-TH" sz="2000" b="1" spc="-15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ศูนย์กลาง</a:t>
            </a:r>
            <a:r>
              <a:rPr lang="th-TH" sz="2000" b="1" spc="-15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ด้านการขนส่ง</a:t>
            </a:r>
            <a:r>
              <a:rPr lang="th-TH" sz="2000" b="1" spc="-15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 </a:t>
            </a:r>
            <a:r>
              <a:rPr lang="th-TH" sz="2000" b="1" spc="-150" dirty="0" err="1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โล</a:t>
            </a:r>
            <a:r>
              <a:rPr lang="th-TH" sz="2000" b="1" spc="-15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จิสติกส์</a:t>
            </a:r>
            <a:r>
              <a:rPr lang="th-TH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</a:t>
            </a:r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ภูมิภาค           สู่ความ</a:t>
            </a:r>
            <a:r>
              <a:rPr lang="th-TH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เป็นชาติการค้า</a:t>
            </a:r>
            <a:r>
              <a:rPr lang="th-TH" sz="2000" b="1" spc="-15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และบริการ </a:t>
            </a:r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Trading </a:t>
            </a:r>
            <a:r>
              <a:rPr lang="en-US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and  Service Nation</a:t>
            </a:r>
            <a:r>
              <a:rPr lang="th-TH" sz="2000" b="1" spc="-15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</a:t>
            </a:r>
            <a:r>
              <a:rPr lang="th-TH" sz="2000" b="1" spc="-15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000" b="1" spc="-16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แหล่ง</a:t>
            </a:r>
            <a:r>
              <a:rPr lang="th-TH" sz="2000" b="1" spc="-16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ผลิตสินค้า</a:t>
            </a:r>
            <a:r>
              <a:rPr lang="th-TH" sz="2000" b="1" spc="-16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เกษตรกรรมยั่งยืน </a:t>
            </a:r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แหล่ง</a:t>
            </a:r>
            <a:r>
              <a:rPr lang="th-TH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อุตสาหกรรมสร้างสรรค์</a:t>
            </a:r>
            <a:r>
              <a:rPr lang="th-TH" sz="2000" b="1" spc="-100" dirty="0" smtClean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 มี</a:t>
            </a:r>
            <a:r>
              <a:rPr lang="th-TH" sz="2000" b="1" spc="-100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นวัตกรรมสูงที่เป็นมิตรต่อสิ่งแวดล้อม</a:t>
            </a:r>
            <a:r>
              <a:rPr lang="th-TH" sz="2000" b="1" dirty="0">
                <a:solidFill>
                  <a:srgbClr val="0065B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en-US" sz="2000" b="1" dirty="0">
              <a:solidFill>
                <a:srgbClr val="0065B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3286116" y="1377538"/>
            <a:ext cx="3071834" cy="2241963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1463109"/>
            <a:ext cx="4063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กรอบวิสัยทัศน์ แผนฯ 12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มุ่งสู่การเปลี่ยน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ผ่านจากประเทศ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มีรายได้ปานกลางไปสู่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ประเทศที่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มีรายได้สูง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การกระจายรายได้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spc="-4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spc="-4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พัฒนาอย่างเท่าเทียม </a:t>
            </a:r>
            <a:r>
              <a:rPr lang="th-TH" b="1" spc="-4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spc="-4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spc="-4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spc="-4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ระบบนิเวศน์ที่ดี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สังคมอยู่ร่วมกันอย่างมีความสุข 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นำไปสู่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บรรลุวิสัยทัศน์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ระยะยาว  </a:t>
            </a:r>
          </a:p>
          <a:p>
            <a:pPr algn="ctr"/>
            <a:r>
              <a:rPr lang="x-none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มั่นคง มั่ง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คั่ง ยั่งยืน</a:t>
            </a:r>
            <a:r>
              <a:rPr lang="x-none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82" y="1330036"/>
            <a:ext cx="2714612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เป้าหมายและแนวทางการพัฒนา</a:t>
            </a:r>
          </a:p>
          <a:p>
            <a:pPr algn="thaiDist" latinLnBrk="0">
              <a:tabLst>
                <a:tab pos="177800" algn="l"/>
              </a:tabLs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1.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การพัฒนาเศรษฐกิจในภาพรวม</a:t>
            </a:r>
            <a:endPara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latinLnBrk="0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การพัฒนาเศรษฐกิจรายสาขา</a:t>
            </a:r>
            <a:endPara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 algn="thaiDist" latinLnBrk="0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3.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การพัฒนาการเกษตรสู่ความเป็นเลิศด้านอาหาร</a:t>
            </a:r>
            <a:endPara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 latinLnBrk="0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4.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การพัฒนาศักยภาพคนให้สนับสนุนการ</a:t>
            </a:r>
            <a:r>
              <a:rPr lang="th-TH" sz="2000" b="1" spc="-30" dirty="0" smtClean="0">
                <a:latin typeface="TH SarabunPSK" pitchFamily="34" charset="-34"/>
                <a:cs typeface="TH SarabunPSK" pitchFamily="34" charset="-34"/>
              </a:rPr>
              <a:t>เจริญเติบโตของประเทศและมีคุณภาพชีวิตที่ดี</a:t>
            </a:r>
            <a:endParaRPr lang="th-TH" sz="2000" b="1" spc="-30" dirty="0" smtClean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 algn="thaiDist" latinLnBrk="0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5. การสร้างความเสมอภาคเพื่อรองรับสังคมสูงวัยอย่างมีคุณภาพ</a:t>
            </a:r>
          </a:p>
          <a:p>
            <a:pPr marL="177800" indent="-177800" algn="thaiDist" latinLnBrk="0">
              <a:tabLst>
                <a:tab pos="177800" algn="l"/>
              </a:tabLs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6. </a:t>
            </a:r>
            <a:r>
              <a:rPr lang="th-TH" sz="2000" b="1" spc="-100" dirty="0" smtClean="0">
                <a:latin typeface="TH SarabunPSK" pitchFamily="34" charset="-34"/>
                <a:cs typeface="TH SarabunPSK" pitchFamily="34" charset="-34"/>
              </a:rPr>
              <a:t>การพัฒนาพื้นที่ ภาค และการเชื่อมโยงภูมิภาค</a:t>
            </a:r>
            <a:endParaRPr lang="th-TH" sz="2000" b="1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 algn="thaiDist"/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7. </a:t>
            </a:r>
            <a:r>
              <a:rPr lang="th-TH" sz="2000" b="1" spc="-140" dirty="0" smtClean="0">
                <a:latin typeface="TH SarabunPSK" pitchFamily="34" charset="-34"/>
                <a:cs typeface="TH SarabunPSK" pitchFamily="34" charset="-34"/>
              </a:rPr>
              <a:t>การสร้างความเจริญเติบโตทางเศรษฐกิจ</a:t>
            </a:r>
            <a:r>
              <a:rPr lang="th-TH" sz="2000" b="1" spc="-22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b="1" spc="-140" dirty="0" smtClean="0">
                <a:latin typeface="TH SarabunPSK" pitchFamily="34" charset="-34"/>
                <a:cs typeface="TH SarabunPSK" pitchFamily="34" charset="-34"/>
              </a:rPr>
              <a:t>สังคมอย่างเป็นมิตรกับสิ่งแวดล้อม</a:t>
            </a:r>
          </a:p>
        </p:txBody>
      </p:sp>
      <p:sp>
        <p:nvSpPr>
          <p:cNvPr id="19" name="Down Arrow Callout 2055"/>
          <p:cNvSpPr/>
          <p:nvPr/>
        </p:nvSpPr>
        <p:spPr>
          <a:xfrm>
            <a:off x="3500430" y="3619501"/>
            <a:ext cx="2714644" cy="57150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สถานะ/บริบทการเปลี่ยนแปลง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 rot="19187886">
            <a:off x="4154863" y="5417481"/>
            <a:ext cx="216000" cy="448000"/>
          </a:xfrm>
          <a:prstGeom prst="rightArrow">
            <a:avLst>
              <a:gd name="adj1" fmla="val 50000"/>
              <a:gd name="adj2" fmla="val 4291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FFFFFF"/>
              </a:solidFill>
              <a:latin typeface="PSLxKittithada" pitchFamily="2" charset="-34"/>
              <a:cs typeface="PSLxKittithada" pitchFamily="2" charset="-34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 rot="8263081">
            <a:off x="5299872" y="4515361"/>
            <a:ext cx="216000" cy="448000"/>
          </a:xfrm>
          <a:prstGeom prst="rightArrow">
            <a:avLst>
              <a:gd name="adj1" fmla="val 50000"/>
              <a:gd name="adj2" fmla="val 4291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FFFFFF"/>
              </a:solidFill>
              <a:latin typeface="PSLxKittithada" pitchFamily="2" charset="-34"/>
              <a:cs typeface="PSLxKittithada" pitchFamily="2" charset="-34"/>
            </a:endParaRPr>
          </a:p>
        </p:txBody>
      </p:sp>
      <p:sp>
        <p:nvSpPr>
          <p:cNvPr id="23" name="AutoShape 49"/>
          <p:cNvSpPr>
            <a:spLocks noChangeArrowheads="1"/>
          </p:cNvSpPr>
          <p:nvPr/>
        </p:nvSpPr>
        <p:spPr bwMode="auto">
          <a:xfrm rot="14261420">
            <a:off x="5134963" y="5555331"/>
            <a:ext cx="384000" cy="252000"/>
          </a:xfrm>
          <a:prstGeom prst="rightArrow">
            <a:avLst>
              <a:gd name="adj1" fmla="val 50000"/>
              <a:gd name="adj2" fmla="val 4291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FFFFFF"/>
              </a:solidFill>
              <a:latin typeface="PSLxKittithada" pitchFamily="2" charset="-34"/>
              <a:cs typeface="PSLxKittithada" pitchFamily="2" charset="-34"/>
            </a:endParaRPr>
          </a:p>
        </p:txBody>
      </p:sp>
      <p:sp>
        <p:nvSpPr>
          <p:cNvPr id="24" name="AutoShape 49"/>
          <p:cNvSpPr>
            <a:spLocks noChangeArrowheads="1"/>
          </p:cNvSpPr>
          <p:nvPr/>
        </p:nvSpPr>
        <p:spPr bwMode="auto">
          <a:xfrm rot="2332385">
            <a:off x="4153452" y="4708025"/>
            <a:ext cx="216000" cy="448000"/>
          </a:xfrm>
          <a:prstGeom prst="rightArrow">
            <a:avLst>
              <a:gd name="adj1" fmla="val 50000"/>
              <a:gd name="adj2" fmla="val 4291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FFFFFF"/>
              </a:solidFill>
              <a:latin typeface="PSLxKittithada" pitchFamily="2" charset="-34"/>
              <a:cs typeface="PSLxKittithada" pitchFamily="2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5810267"/>
            <a:ext cx="13581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spc="-3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lnSpc>
                <a:spcPts val="1400"/>
              </a:lnSpc>
            </a:pP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การปรับเปลี่ยนเทคโนโลยีและนวัตกรรมที่รวดเร็ว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3" y="4095754"/>
            <a:ext cx="121245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spc="-3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lnSpc>
                <a:spcPts val="1400"/>
              </a:lnSpc>
            </a:pP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การเปลี่ยนแปลง</a:t>
            </a:r>
            <a:br>
              <a:rPr lang="th-TH" sz="15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สภาพอากาศ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3241" y="4111755"/>
            <a:ext cx="12124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th-TH" sz="1500" b="1" spc="-30" dirty="0" smtClean="0">
                <a:solidFill>
                  <a:schemeClr val="bg2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การเข้าสู่</a:t>
            </a:r>
            <a:br>
              <a:rPr lang="th-TH" sz="1500" b="1" spc="-30" dirty="0" smtClean="0">
                <a:solidFill>
                  <a:schemeClr val="bg2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500" b="1" spc="-30" dirty="0" smtClean="0">
                <a:solidFill>
                  <a:schemeClr val="bg2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สังคมสูงวัย</a:t>
            </a:r>
            <a:br>
              <a:rPr lang="th-TH" sz="1500" b="1" spc="-30" dirty="0" smtClean="0">
                <a:solidFill>
                  <a:schemeClr val="bg2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500" b="1" spc="-30" dirty="0" smtClean="0">
                <a:solidFill>
                  <a:schemeClr val="bg2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ของโลก</a:t>
            </a:r>
            <a:endParaRPr lang="en-US" sz="1500" b="1" spc="-30" dirty="0">
              <a:solidFill>
                <a:schemeClr val="bg2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000504"/>
            <a:ext cx="1214446" cy="28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ooter Placeholder 4"/>
          <p:cNvSpPr txBox="1">
            <a:spLocks/>
          </p:cNvSpPr>
          <p:nvPr/>
        </p:nvSpPr>
        <p:spPr>
          <a:xfrm>
            <a:off x="4572000" y="6477022"/>
            <a:ext cx="2895600" cy="388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www.nesdb.go.th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7" y="4444379"/>
            <a:ext cx="944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สถานะของประเทศและบริบทภายใน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5715016"/>
            <a:ext cx="157163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spc="-3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lnSpc>
                <a:spcPts val="1400"/>
              </a:lnSpc>
            </a:pP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วาระ</a:t>
            </a:r>
            <a:br>
              <a:rPr lang="th-TH" sz="15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การพัฒนาของโลกภายหลัง ค.ศ. 2015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Post   2015 Agenda</a:t>
            </a:r>
            <a:r>
              <a:rPr lang="th-TH" sz="15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255964" y="5913579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การบริหารงานของภาครัฐเพื่อประชาชน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สี่เหลี่ยมมุมมน 51"/>
          <p:cNvSpPr/>
          <p:nvPr/>
        </p:nvSpPr>
        <p:spPr>
          <a:xfrm>
            <a:off x="142844" y="0"/>
            <a:ext cx="3071834" cy="1428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71"/>
          <p:cNvGrpSpPr/>
          <p:nvPr/>
        </p:nvGrpSpPr>
        <p:grpSpPr>
          <a:xfrm>
            <a:off x="7380313" y="4197087"/>
            <a:ext cx="648072" cy="768085"/>
            <a:chOff x="7236296" y="3147814"/>
            <a:chExt cx="720080" cy="648072"/>
          </a:xfrm>
        </p:grpSpPr>
        <p:sp>
          <p:nvSpPr>
            <p:cNvPr id="71" name="Oval 70"/>
            <p:cNvSpPr/>
            <p:nvPr/>
          </p:nvSpPr>
          <p:spPr>
            <a:xfrm>
              <a:off x="7236296" y="3147814"/>
              <a:ext cx="720080" cy="6480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0" name="Picture 6" descr="http://safetyservices.ucdavis.edu/ps/ebm/material-handling-ergonomics/material-handling-icons/material-handling-icon/image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219822"/>
              <a:ext cx="432047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8410" y="1479655"/>
            <a:ext cx="8852747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4336" y="644691"/>
            <a:ext cx="590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ea typeface="+mj-ea"/>
                <a:cs typeface="Jasmine News" pitchFamily="18" charset="-34"/>
              </a:rPr>
              <a:t>การเปลี่ยนแปลงโครงสร้างประชากรสู่สังคม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ea typeface="+mj-ea"/>
                <a:cs typeface="Jasmine News" pitchFamily="18" charset="-34"/>
              </a:rPr>
              <a:t>สูงวัย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s" pitchFamily="18" charset="-34"/>
              <a:ea typeface="+mj-ea"/>
              <a:cs typeface="Jasmine News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1578473"/>
            <a:ext cx="199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1600" b="1">
                <a:latin typeface="PSLxKittithada" pitchFamily="2" charset="-34"/>
                <a:cs typeface="PSLxKittithada" pitchFamily="2" charset="-34"/>
              </a:defRPr>
            </a:lvl1pPr>
          </a:lstStyle>
          <a:p>
            <a:r>
              <a:rPr lang="th-TH" sz="1400" dirty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คาดประมาณประชากร</a:t>
            </a:r>
            <a:r>
              <a:rPr lang="th-TH" sz="1400" dirty="0" smtClean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ไทย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3528" y="1578473"/>
            <a:ext cx="1944216" cy="2324001"/>
            <a:chOff x="419775" y="843430"/>
            <a:chExt cx="1944216" cy="1743001"/>
          </a:xfrm>
        </p:grpSpPr>
        <p:sp>
          <p:nvSpPr>
            <p:cNvPr id="39" name="TextBox 38"/>
            <p:cNvSpPr txBox="1"/>
            <p:nvPr/>
          </p:nvSpPr>
          <p:spPr>
            <a:xfrm>
              <a:off x="779815" y="843430"/>
              <a:ext cx="140200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>
                  <a:solidFill>
                    <a:schemeClr val="bg2">
                      <a:lumMod val="75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อัตราเจริญพันธุ์รวม</a:t>
              </a:r>
              <a:endParaRPr lang="en-US" sz="1400" b="1" dirty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0" name="Can 39"/>
            <p:cNvSpPr/>
            <p:nvPr/>
          </p:nvSpPr>
          <p:spPr>
            <a:xfrm>
              <a:off x="611560" y="1203598"/>
              <a:ext cx="600303" cy="955721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1571903" y="1383365"/>
              <a:ext cx="600303" cy="77652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9775" y="2355598"/>
              <a:ext cx="194421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>
                  <a:solidFill>
                    <a:schemeClr val="bg2">
                      <a:lumMod val="75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ปี     2558                       2583</a:t>
              </a:r>
              <a:endParaRPr lang="en-US" sz="1400" b="1" dirty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3" name="Notched Right Arrow 42"/>
            <p:cNvSpPr/>
            <p:nvPr/>
          </p:nvSpPr>
          <p:spPr>
            <a:xfrm>
              <a:off x="1283871" y="1688808"/>
              <a:ext cx="252000" cy="288000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3609" y="1583254"/>
              <a:ext cx="4762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1.62</a:t>
              </a:r>
              <a:endParaRPr lang="en-US" sz="16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7664" y="273040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1.3</a:t>
            </a:r>
            <a:endParaRPr lang="en-US" sz="16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9455" y="1579328"/>
            <a:ext cx="2088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b="1" dirty="0" smtClean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อัตราเจริญพันธุ์รวม ลดลงต่อเนื่องต่ำกว่าระดับทดแทน ส่งผลให้โครงสร้างประชากรเปลี่ยนแปลงสู่สังคมสูงวัย โดย</a:t>
            </a:r>
            <a:r>
              <a:rPr lang="th-TH" sz="1600" b="1" dirty="0" smtClean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มีสัดส่วนประชากรวัยเด็กและแรงงานลดลง และมีผู้สูงอายุเพิ่มมากขึ้น</a:t>
            </a:r>
            <a:endParaRPr lang="en-US" sz="1600" b="1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950895"/>
              </p:ext>
            </p:extLst>
          </p:nvPr>
        </p:nvGraphicFramePr>
        <p:xfrm>
          <a:off x="2061257" y="1700808"/>
          <a:ext cx="25107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771800" y="37084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ปี       2558             2583</a:t>
            </a:r>
            <a:endParaRPr lang="en-US" sz="14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0" y="4197085"/>
            <a:ext cx="577664" cy="7702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7" y="4197085"/>
            <a:ext cx="590793" cy="770219"/>
          </a:xfrm>
          <a:prstGeom prst="ellipse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97085"/>
            <a:ext cx="577664" cy="770219"/>
          </a:xfrm>
          <a:prstGeom prst="rect">
            <a:avLst/>
          </a:prstGeom>
        </p:spPr>
      </p:pic>
      <p:sp>
        <p:nvSpPr>
          <p:cNvPr id="54" name="Notched Right Arrow 53"/>
          <p:cNvSpPr/>
          <p:nvPr/>
        </p:nvSpPr>
        <p:spPr>
          <a:xfrm>
            <a:off x="3527912" y="2564904"/>
            <a:ext cx="252000" cy="38400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33609" y="1482462"/>
            <a:ext cx="199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1600" b="1">
                <a:latin typeface="PSLxKittithada" pitchFamily="2" charset="-34"/>
                <a:cs typeface="PSLxKittithada" pitchFamily="2" charset="-34"/>
              </a:defRPr>
            </a:lvl1pPr>
          </a:lstStyle>
          <a:p>
            <a:pPr algn="ctr"/>
            <a:r>
              <a:rPr lang="th-TH" sz="1400" dirty="0" smtClean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อัตราส่วนการพึ่งพิงวัยทำงาน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79730" y="5061182"/>
            <a:ext cx="2034816" cy="1606341"/>
          </a:xfrm>
          <a:prstGeom prst="wedgeRoundRectCallout">
            <a:avLst>
              <a:gd name="adj1" fmla="val -3485"/>
              <a:gd name="adj2" fmla="val -691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thaiDist"/>
            <a:r>
              <a:rPr lang="th-TH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ภาระค่าใช้จ่ายด้านสุขภาพเพิ่มสูงขึ้น</a:t>
            </a:r>
          </a:p>
          <a:p>
            <a:pPr algn="thaiDist"/>
            <a:r>
              <a:rPr lang="th-TH" sz="1600" spc="-2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1600" spc="-2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ประมาณ </a:t>
            </a:r>
            <a:r>
              <a:rPr lang="en-US" sz="1600" spc="-12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600" spc="-12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แสนลบ. </a:t>
            </a:r>
            <a:r>
              <a:rPr lang="th-TH" sz="1600" spc="-12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ในปี </a:t>
            </a:r>
            <a:r>
              <a:rPr lang="en-US" sz="1600" spc="-12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2556</a:t>
            </a:r>
            <a:r>
              <a:rPr lang="en-US" sz="1600" spc="-2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1.4 </a:t>
            </a:r>
            <a:r>
              <a:rPr lang="th-TH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ล้าน ลบ. ในปี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2571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6929978" y="5036861"/>
            <a:ext cx="2034510" cy="1535411"/>
          </a:xfrm>
          <a:prstGeom prst="wedgeRoundRectCallout">
            <a:avLst>
              <a:gd name="adj1" fmla="val 6420"/>
              <a:gd name="adj2" fmla="val -663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ขาดแคลนกำลัง</a:t>
            </a:r>
            <a:r>
              <a:rPr lang="th-TH" b="1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แรงงาน </a:t>
            </a:r>
            <a:r>
              <a:rPr lang="th-TH" sz="1600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วัยแรงงานมีแนวโน้มลดลง เหลือ </a:t>
            </a:r>
            <a:r>
              <a:rPr lang="th-TH" sz="1600" spc="-8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35.2 ล้านคนปี 2583 มีปัญหาผลิตภาพ </a:t>
            </a: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ต้องพึ่งพาแรงงานต่างชาติ 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1" t="28640" b="38122"/>
          <a:stretch/>
        </p:blipFill>
        <p:spPr>
          <a:xfrm>
            <a:off x="5748460" y="2130770"/>
            <a:ext cx="1143965" cy="130938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95027" y="1770494"/>
            <a:ext cx="1765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chemeClr val="bg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2558                             2583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9992" y="3440154"/>
            <a:ext cx="121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ผู้สูงอายุ 1 คน</a:t>
            </a:r>
            <a:b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ต่อแรงงาน 4.2 คน</a:t>
            </a:r>
            <a:endParaRPr lang="en-US" sz="1200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69636" y="3400686"/>
            <a:ext cx="121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ผู้สูงอายุ 1 คน</a:t>
            </a:r>
            <a:b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200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ต่อแรงงาน 1.7 คน</a:t>
            </a:r>
            <a:endParaRPr lang="en-US" sz="1200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2411760" y="5061182"/>
            <a:ext cx="2088232" cy="1606341"/>
          </a:xfrm>
          <a:prstGeom prst="wedgeRoundRectCallout">
            <a:avLst>
              <a:gd name="adj1" fmla="val -2087"/>
              <a:gd name="adj2" fmla="val -7115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thaiDist"/>
            <a:r>
              <a:rPr lang="th-TH" sz="1600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sz="1600" b="1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ผู้สูงอายุไม่</a:t>
            </a:r>
            <a:r>
              <a:rPr lang="th-TH" sz="1600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เพียงพอ       ใน</a:t>
            </a:r>
            <a:r>
              <a:rPr lang="th-TH" sz="1600" b="1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การยังชีพ</a:t>
            </a:r>
            <a:r>
              <a:rPr lang="th-TH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4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เนื่องจากออมต่ำ /ไม่มีการออมเพื่อวัยเกษียณ แม้จะมีส่วนร่วมในกำลังแรงงานแต่ยังน้อยอยู่</a:t>
            </a:r>
            <a:endParaRPr lang="th-TH" sz="14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Rounded Rectangular Callout 64"/>
          <p:cNvSpPr/>
          <p:nvPr/>
        </p:nvSpPr>
        <p:spPr>
          <a:xfrm>
            <a:off x="4706710" y="5048262"/>
            <a:ext cx="2025533" cy="1606341"/>
          </a:xfrm>
          <a:prstGeom prst="wedgeRoundRectCallout">
            <a:avLst>
              <a:gd name="adj1" fmla="val 2835"/>
              <a:gd name="adj2" fmla="val -693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ภาวะพึ่งพิง</a:t>
            </a:r>
            <a:r>
              <a:rPr lang="th-TH" b="1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ผู้สูงอายุ</a:t>
            </a:r>
            <a:r>
              <a:rPr lang="th-TH" b="1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เพิ่มขึ้น</a:t>
            </a:r>
            <a:r>
              <a:rPr lang="th-TH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ผู้สูงอายุ 60-69 </a:t>
            </a:r>
            <a:r>
              <a:rPr lang="th-TH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จะลดลงช่วง</a:t>
            </a:r>
            <a:r>
              <a:rPr lang="th-TH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หลังปี </a:t>
            </a: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2577 กลุ่ม</a:t>
            </a:r>
            <a:r>
              <a:rPr lang="th-TH" sz="1600" dirty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อายุ 8</a:t>
            </a:r>
            <a:r>
              <a:rPr lang="th-TH" sz="1600" dirty="0" smtClean="0">
                <a:solidFill>
                  <a:schemeClr val="bg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0 ปี    ขึ้นไป จะเพิ่มเฉลี่ยเร็วที่สุดกว่าร้อยละ 4.4</a:t>
            </a:r>
            <a:endParaRPr lang="th-TH" sz="16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0794" y="3734790"/>
            <a:ext cx="101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สศช. (2556)</a:t>
            </a:r>
            <a:endParaRPr lang="en-US" sz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34250" y="6471699"/>
            <a:ext cx="2895600" cy="291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www.nesdb.go.th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01" b="55764"/>
          <a:stretch/>
        </p:blipFill>
        <p:spPr>
          <a:xfrm>
            <a:off x="4630763" y="2130745"/>
            <a:ext cx="1001480" cy="1309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897641"/>
            <a:ext cx="144016" cy="503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69078" y="200642"/>
            <a:ext cx="54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cs typeface="Jasmine News" pitchFamily="18" charset="-34"/>
              </a:rPr>
              <a:t>สถานการณ์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s" pitchFamily="18" charset="-34"/>
              <a:cs typeface="Jasmine News" pitchFamily="18" charset="-34"/>
            </a:endParaRPr>
          </a:p>
        </p:txBody>
      </p:sp>
      <p:pic>
        <p:nvPicPr>
          <p:cNvPr id="68" name="Picture 6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96344" cy="1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5496" y="4191006"/>
            <a:ext cx="133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cs typeface="Jasmine News" pitchFamily="18" charset="-34"/>
              </a:rPr>
              <a:t>ผลกระทบ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s" pitchFamily="18" charset="-34"/>
              <a:cs typeface="Jasmine News" pitchFamily="18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20879" y="4242208"/>
            <a:ext cx="1223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cs typeface="Jasmine News" pitchFamily="18" charset="-34"/>
              </a:rPr>
              <a:t>ผลกระทบ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s" pitchFamily="18" charset="-34"/>
              <a:cs typeface="Jasmine New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27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1953130" y="1333485"/>
            <a:ext cx="832921" cy="707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วัยเด็ก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20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0-14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143372" y="484901"/>
            <a:ext cx="1079652" cy="707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วัยแรงงาน 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2000" b="1" dirty="0">
                <a:latin typeface="Browallia New" pitchFamily="34" charset="-34"/>
                <a:cs typeface="Browallia New" pitchFamily="34" charset="-34"/>
              </a:rPr>
            </a:b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(15-59)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000892" y="177424"/>
            <a:ext cx="907704" cy="707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ผู้สูงอายุ</a:t>
            </a: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b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(60+)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210" name="Picture 18" descr="http://pictogram-free.com/material/17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81">
            <a:off x="8125796" y="259321"/>
            <a:ext cx="830236" cy="8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icon baby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7267" flipV="1">
            <a:off x="872300" y="1395670"/>
            <a:ext cx="768898" cy="10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44"/>
          <p:cNvSpPr/>
          <p:nvPr/>
        </p:nvSpPr>
        <p:spPr>
          <a:xfrm>
            <a:off x="251520" y="424973"/>
            <a:ext cx="8892480" cy="2146771"/>
          </a:xfrm>
          <a:custGeom>
            <a:avLst/>
            <a:gdLst>
              <a:gd name="connsiteX0" fmla="*/ 0 w 8985956"/>
              <a:gd name="connsiteY0" fmla="*/ 2146770 h 2146770"/>
              <a:gd name="connsiteX1" fmla="*/ 948267 w 8985956"/>
              <a:gd name="connsiteY1" fmla="*/ 2056459 h 2146770"/>
              <a:gd name="connsiteX2" fmla="*/ 2393245 w 8985956"/>
              <a:gd name="connsiteY2" fmla="*/ 1785526 h 2146770"/>
              <a:gd name="connsiteX3" fmla="*/ 3623734 w 8985956"/>
              <a:gd name="connsiteY3" fmla="*/ 1435570 h 2146770"/>
              <a:gd name="connsiteX4" fmla="*/ 4594578 w 8985956"/>
              <a:gd name="connsiteY4" fmla="*/ 972726 h 2146770"/>
              <a:gd name="connsiteX5" fmla="*/ 5633156 w 8985956"/>
              <a:gd name="connsiteY5" fmla="*/ 363126 h 2146770"/>
              <a:gd name="connsiteX6" fmla="*/ 6344356 w 8985956"/>
              <a:gd name="connsiteY6" fmla="*/ 58326 h 2146770"/>
              <a:gd name="connsiteX7" fmla="*/ 6863645 w 8985956"/>
              <a:gd name="connsiteY7" fmla="*/ 13170 h 2146770"/>
              <a:gd name="connsiteX8" fmla="*/ 7315200 w 8985956"/>
              <a:gd name="connsiteY8" fmla="*/ 114770 h 2146770"/>
              <a:gd name="connsiteX9" fmla="*/ 7902223 w 8985956"/>
              <a:gd name="connsiteY9" fmla="*/ 498592 h 2146770"/>
              <a:gd name="connsiteX10" fmla="*/ 8748889 w 8985956"/>
              <a:gd name="connsiteY10" fmla="*/ 1333970 h 2146770"/>
              <a:gd name="connsiteX11" fmla="*/ 8985956 w 8985956"/>
              <a:gd name="connsiteY11" fmla="*/ 1582326 h 21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5956" h="2146770">
                <a:moveTo>
                  <a:pt x="0" y="2146770"/>
                </a:moveTo>
                <a:cubicBezTo>
                  <a:pt x="274696" y="2131718"/>
                  <a:pt x="549393" y="2116666"/>
                  <a:pt x="948267" y="2056459"/>
                </a:cubicBezTo>
                <a:cubicBezTo>
                  <a:pt x="1347141" y="1996252"/>
                  <a:pt x="1947334" y="1889007"/>
                  <a:pt x="2393245" y="1785526"/>
                </a:cubicBezTo>
                <a:cubicBezTo>
                  <a:pt x="2839156" y="1682045"/>
                  <a:pt x="3256845" y="1571037"/>
                  <a:pt x="3623734" y="1435570"/>
                </a:cubicBezTo>
                <a:cubicBezTo>
                  <a:pt x="3990623" y="1300103"/>
                  <a:pt x="4259674" y="1151467"/>
                  <a:pt x="4594578" y="972726"/>
                </a:cubicBezTo>
                <a:cubicBezTo>
                  <a:pt x="4929482" y="793985"/>
                  <a:pt x="5341526" y="515526"/>
                  <a:pt x="5633156" y="363126"/>
                </a:cubicBezTo>
                <a:cubicBezTo>
                  <a:pt x="5924786" y="210726"/>
                  <a:pt x="6139275" y="116652"/>
                  <a:pt x="6344356" y="58326"/>
                </a:cubicBezTo>
                <a:cubicBezTo>
                  <a:pt x="6549438" y="0"/>
                  <a:pt x="6701838" y="3763"/>
                  <a:pt x="6863645" y="13170"/>
                </a:cubicBezTo>
                <a:cubicBezTo>
                  <a:pt x="7025452" y="22577"/>
                  <a:pt x="7142104" y="33866"/>
                  <a:pt x="7315200" y="114770"/>
                </a:cubicBezTo>
                <a:cubicBezTo>
                  <a:pt x="7488296" y="195674"/>
                  <a:pt x="7663275" y="295392"/>
                  <a:pt x="7902223" y="498592"/>
                </a:cubicBezTo>
                <a:cubicBezTo>
                  <a:pt x="8141171" y="701792"/>
                  <a:pt x="8568267" y="1153348"/>
                  <a:pt x="8748889" y="1333970"/>
                </a:cubicBezTo>
                <a:cubicBezTo>
                  <a:pt x="8929511" y="1514592"/>
                  <a:pt x="8957733" y="1548459"/>
                  <a:pt x="8985956" y="1582326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466" y="1523987"/>
            <a:ext cx="2157738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300"/>
              </a:spcAft>
              <a:tabLst>
                <a:tab pos="179388" algn="l"/>
              </a:tabLst>
            </a:pPr>
            <a:endParaRPr lang="th-TH" altLang="zh-CN" sz="1600" b="1" dirty="0" smtClean="0">
              <a:latin typeface="Browallia New" pitchFamily="34" charset="-34"/>
              <a:cs typeface="Browallia New" pitchFamily="34" charset="-34"/>
            </a:endParaRPr>
          </a:p>
          <a:p>
            <a:pPr marL="82550" indent="-825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ผลิตภาพแรงงานเฉลี่ยเพิ่มขึ้นร้อยละ 2.4 ต่อปี (ปี 2548-2557)ต่ำกว่ามาเลเซีย 1 เท่าตัว และสิงคโปร์ 5 เท่าตัว</a:t>
            </a:r>
          </a:p>
          <a:p>
            <a:pPr marL="82550" indent="-825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ความ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ครอบคลุมของ</a:t>
            </a:r>
            <a:r>
              <a:rPr lang="th-TH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หลักประกันรายได้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ในยาม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เกษียณอายุมี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เพียงร้อยละ 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39.2 </a:t>
            </a:r>
          </a:p>
          <a:p>
            <a:pPr marL="82550" indent="-825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ปัญหา</a:t>
            </a:r>
            <a:r>
              <a:rPr lang="th-TH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อาชีวอนามัย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โดยเฉพาะ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แรงงานนอก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ระบบ</a:t>
            </a:r>
            <a:endParaRPr lang="th-TH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838" y="2904085"/>
            <a:ext cx="1995584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เด็กกลุ่มเสี่ยงไม่ได้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รับ</a:t>
            </a:r>
            <a:r>
              <a:rPr lang="th-TH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โภชนาการ</a:t>
            </a:r>
            <a:r>
              <a:rPr lang="th-TH" altLang="zh-CN" sz="1600" b="1" dirty="0">
                <a:solidFill>
                  <a:srgbClr val="FF3399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การส่งเสริม</a:t>
            </a:r>
            <a:r>
              <a:rPr lang="th-TH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พัฒนาการ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ที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่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มีคุณภาพ</a:t>
            </a:r>
          </a:p>
          <a:p>
            <a:pPr marL="8255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การเข้าถึง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บริการและมาตรฐาน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ศูนย์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เด็ก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เล็กยังเป็นปัญหา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2511" y="2402183"/>
            <a:ext cx="1928794" cy="412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เด็กปฐมวัย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143240" y="1904990"/>
            <a:ext cx="1533188" cy="412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เด็กวัยเรียน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154596" y="3615167"/>
            <a:ext cx="2674876" cy="1653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993810" y="3245055"/>
            <a:ext cx="344213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764407" y="2755344"/>
            <a:ext cx="436772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3768" y="2285993"/>
            <a:ext cx="2232248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th-TH" altLang="zh-CN" sz="16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พัฒนาการสติปัญญาและอารมณ์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อยู่ในเกณฑ์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ต่ำ เด็กไทย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มี </a:t>
            </a:r>
            <a:r>
              <a:rPr lang="th-TH" altLang="zh-CN" sz="1600" b="1" dirty="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altLang="zh-CN" sz="16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en-GB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IQ </a:t>
            </a:r>
            <a:r>
              <a:rPr lang="th-TH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เฉลี่ย </a:t>
            </a:r>
            <a:r>
              <a:rPr lang="th-TH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93.1(ปี 2557)  </a:t>
            </a:r>
            <a:r>
              <a:rPr lang="en-GB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EQ </a:t>
            </a:r>
            <a:r>
              <a:rPr lang="th-TH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เฉลี่ย 45.12 (ปี 2554) </a:t>
            </a:r>
          </a:p>
          <a:p>
            <a:pPr marL="82550" indent="-82550">
              <a:spcAft>
                <a:spcPts val="300"/>
              </a:spcAft>
              <a:buFont typeface="Arial" pitchFamily="34" charset="0"/>
              <a:buChar char="•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ทักษะการศึกษา เรียนรู้อ่อนด้อย ขาดทักษะชีวิต ความรู้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เพศศึกษา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รอบ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ด้าน </a:t>
            </a:r>
            <a:r>
              <a:rPr lang="th-TH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อัตรา</a:t>
            </a:r>
            <a:r>
              <a:rPr lang="th-TH" altLang="zh-CN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การคลอด</a:t>
            </a:r>
            <a:r>
              <a:rPr lang="th-TH" altLang="zh-CN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บุตร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ของวัยรุ่น</a:t>
            </a:r>
            <a:r>
              <a:rPr lang="th-TH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ไทย</a:t>
            </a:r>
            <a:r>
              <a:rPr lang="th-TH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เพิ่มขึ้น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00892" y="2651655"/>
            <a:ext cx="2071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algn="thaiDist">
              <a:spcAft>
                <a:spcPts val="600"/>
              </a:spcAft>
              <a:buFont typeface="Arial" pitchFamily="34" charset="0"/>
              <a:buChar char="•"/>
            </a:pPr>
            <a:endParaRPr lang="th-TH" sz="1200" dirty="0" smtClean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188" y="5046674"/>
            <a:ext cx="8712968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-2015938" y="2779215"/>
            <a:ext cx="4536504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000232" y="2095491"/>
            <a:ext cx="576064" cy="576063"/>
            <a:chOff x="2051720" y="1361243"/>
            <a:chExt cx="432048" cy="509565"/>
          </a:xfrm>
        </p:grpSpPr>
        <p:sp>
          <p:nvSpPr>
            <p:cNvPr id="32" name="Arc 31"/>
            <p:cNvSpPr/>
            <p:nvPr/>
          </p:nvSpPr>
          <p:spPr>
            <a:xfrm>
              <a:off x="2051720" y="1412776"/>
              <a:ext cx="432048" cy="216024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3" name="Arc 32"/>
            <p:cNvSpPr/>
            <p:nvPr/>
          </p:nvSpPr>
          <p:spPr>
            <a:xfrm rot="17772961">
              <a:off x="2137012" y="1558699"/>
              <a:ext cx="509565" cy="114653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4283968" y="1333486"/>
            <a:ext cx="504056" cy="720079"/>
            <a:chOff x="2051720" y="1361243"/>
            <a:chExt cx="432048" cy="509565"/>
          </a:xfrm>
        </p:grpSpPr>
        <p:sp>
          <p:nvSpPr>
            <p:cNvPr id="36" name="Arc 35"/>
            <p:cNvSpPr/>
            <p:nvPr/>
          </p:nvSpPr>
          <p:spPr>
            <a:xfrm>
              <a:off x="2051720" y="1412776"/>
              <a:ext cx="432048" cy="216024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7" name="Arc 36"/>
            <p:cNvSpPr/>
            <p:nvPr/>
          </p:nvSpPr>
          <p:spPr>
            <a:xfrm rot="17772961">
              <a:off x="2137012" y="1558699"/>
              <a:ext cx="509565" cy="114653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496266" y="399663"/>
            <a:ext cx="576064" cy="648071"/>
            <a:chOff x="2051720" y="1361243"/>
            <a:chExt cx="432048" cy="509565"/>
          </a:xfrm>
        </p:grpSpPr>
        <p:sp>
          <p:nvSpPr>
            <p:cNvPr id="39" name="Arc 38"/>
            <p:cNvSpPr/>
            <p:nvPr/>
          </p:nvSpPr>
          <p:spPr>
            <a:xfrm>
              <a:off x="2051720" y="1412776"/>
              <a:ext cx="432048" cy="216024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17772961">
              <a:off x="2137012" y="1558699"/>
              <a:ext cx="509565" cy="114653"/>
            </a:xfrm>
            <a:prstGeom prst="arc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95536" y="69270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จำนวนประชากร</a:t>
            </a:r>
          </a:p>
          <a:p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2583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88970"/>
              </p:ext>
            </p:extLst>
          </p:nvPr>
        </p:nvGraphicFramePr>
        <p:xfrm>
          <a:off x="827584" y="5548651"/>
          <a:ext cx="8072494" cy="83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3065564"/>
                <a:gridCol w="2214578"/>
                <a:gridCol w="2000264"/>
              </a:tblGrid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th-TH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25</a:t>
                      </a:r>
                      <a:r>
                        <a:rPr lang="en-US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58</a:t>
                      </a:r>
                      <a:endParaRPr lang="th-TH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11.79</a:t>
                      </a:r>
                      <a:r>
                        <a:rPr lang="th-TH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ล้านคน (</a:t>
                      </a:r>
                      <a:r>
                        <a:rPr lang="en-US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18.1 %</a:t>
                      </a:r>
                      <a:r>
                        <a:rPr lang="th-TH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43.0</a:t>
                      </a:r>
                      <a:r>
                        <a:rPr lang="th-TH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ล้านคน</a:t>
                      </a:r>
                      <a:r>
                        <a:rPr lang="th-TH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(</a:t>
                      </a:r>
                      <a:r>
                        <a:rPr lang="en-US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66</a:t>
                      </a:r>
                      <a:r>
                        <a:rPr lang="th-TH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.0</a:t>
                      </a:r>
                      <a:r>
                        <a:rPr lang="en-US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%</a:t>
                      </a:r>
                      <a:r>
                        <a:rPr lang="th-TH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10.3</a:t>
                      </a:r>
                      <a:r>
                        <a:rPr lang="th-TH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ล้านคน</a:t>
                      </a:r>
                      <a:r>
                        <a:rPr lang="th-TH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(</a:t>
                      </a:r>
                      <a:r>
                        <a:rPr lang="en-US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16.2%</a:t>
                      </a:r>
                      <a:r>
                        <a:rPr lang="th-TH" sz="2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th-TH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25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83</a:t>
                      </a:r>
                      <a:endParaRPr lang="th-TH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8.17 </a:t>
                      </a:r>
                      <a:r>
                        <a:rPr lang="th-TH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ล้านคน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(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12.8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35.2 </a:t>
                      </a:r>
                      <a:r>
                        <a:rPr lang="th-TH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ล้านคน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(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55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.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20.5 </a:t>
                      </a:r>
                      <a:r>
                        <a:rPr lang="th-TH" sz="2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ล้านคน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 (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32.2 %</a:t>
                      </a:r>
                      <a:r>
                        <a:rPr lang="th-TH" sz="21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)</a:t>
                      </a:r>
                      <a:endParaRPr lang="th-TH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53" name="Straight Connector 52"/>
          <p:cNvCxnSpPr/>
          <p:nvPr/>
        </p:nvCxnSpPr>
        <p:spPr>
          <a:xfrm rot="5400000">
            <a:off x="4331977" y="6021292"/>
            <a:ext cx="768087" cy="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406" y="6488693"/>
            <a:ext cx="85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1200" b="1" dirty="0" smtClean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การคาดประมาณประชากรไทยปี 2553-2583</a:t>
            </a:r>
            <a:r>
              <a:rPr lang="en-US" sz="1200" b="1" dirty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สศช. </a:t>
            </a:r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  และ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มูลนิธิสถาบันวิจัยและพัฒนาผู้สูงอายุไทย (2557) สถานการณ์ผู้สูงอายุไทย  พ.ศ.2556  </a:t>
            </a:r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1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3108" y="5048262"/>
            <a:ext cx="6429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วัยเด็ก</a:t>
            </a:r>
            <a:endParaRPr lang="th-TH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92080" y="5052591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วัยแรงงาน</a:t>
            </a:r>
            <a:endParaRPr lang="th-TH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95927" y="5048262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ผู้สูงอายุ</a:t>
            </a:r>
            <a:endParaRPr lang="th-TH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264" y="1333485"/>
            <a:ext cx="2195736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ปัญหาสุขภาพ สมรรถนะ</a:t>
            </a:r>
            <a:b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ทางกาย โรคเรื้อรัง มีเพียง</a:t>
            </a:r>
            <a:b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ร้อย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ละ 5 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ที่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สุขภาพ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ดี</a:t>
            </a:r>
          </a:p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ผู้สูงอายุ 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2 ใน 3 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หรือ</a:t>
            </a:r>
          </a:p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tabLst>
                <a:tab pos="179388" algn="l"/>
              </a:tabLst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  ร้อย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ละ 65.4 </a:t>
            </a:r>
            <a:r>
              <a:rPr lang="th-TH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ไม่มีเงิน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ออม </a:t>
            </a:r>
            <a:endParaRPr lang="en-US" sz="16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แรงงานสูงอายุ 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3.5 ล้านคน 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และทำงานนอกระบบ</a:t>
            </a:r>
          </a:p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tabLst>
                <a:tab pos="179388" algn="l"/>
              </a:tabLst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  ร้อย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ละ </a:t>
            </a: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90.8 </a:t>
            </a:r>
          </a:p>
          <a:p>
            <a:pPr marL="82550" indent="-82550" fontAlgn="base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ระบบบริการ และ</a:t>
            </a:r>
            <a:r>
              <a:rPr lang="th-TH" sz="1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พื้นที่สาธารณะ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ยังไม่ตอบสนองความต้องการของผู้สูงอายุ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2407" y="16604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s" pitchFamily="18" charset="-34"/>
                <a:cs typeface="Jasmine News" pitchFamily="18" charset="-34"/>
              </a:rPr>
              <a:t>สถานการณ์การพัฒนาคนในทุกช่วงวัย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s" pitchFamily="18" charset="-34"/>
              <a:cs typeface="Jasmine News" pitchFamily="18" charset="-34"/>
            </a:endParaRPr>
          </a:p>
        </p:txBody>
      </p:sp>
      <p:pic>
        <p:nvPicPr>
          <p:cNvPr id="8194" name="Picture 2" descr="http://cdn.mysitemyway.com/etc-mysitemyway/icons/legacy-previews/icons-256/glossy-black-icons-people-things/062585-glossy-black-icon-people-things-people-child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622">
            <a:off x="2754112" y="1061297"/>
            <a:ext cx="779759" cy="10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mysitemyway.com/etc-mysitemyway/icons/legacy-previews/icons-256/rounded-glossy-black-icons-people-things/066150-rounded-glossy-black-icon-people-things-people-child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211">
            <a:off x="3304571" y="966730"/>
            <a:ext cx="611664" cy="8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afetyservices.ucdavis.edu/ps/ebm/material-handling-ergonomics/material-handling-icons/material-handling-icon/image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5" y="714101"/>
            <a:ext cx="750289" cy="10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Image result for icon elderly"/>
          <p:cNvSpPr>
            <a:spLocks noChangeAspect="1" noChangeArrowheads="1"/>
          </p:cNvSpPr>
          <p:nvPr/>
        </p:nvSpPr>
        <p:spPr bwMode="auto">
          <a:xfrm>
            <a:off x="190500" y="-283633"/>
            <a:ext cx="304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62812" y="6381771"/>
            <a:ext cx="2895600" cy="291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www.nesdb.go.th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6564223" y="6021290"/>
            <a:ext cx="768087" cy="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encrypted-tbn2.gstatic.com/images?q=tbn:ANd9GcRGR16iNk6GNqEkTncI2sIKcXVHT7ye4G-tnSDCWxhHmnYIoGHJIgZ5WVBZ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517674"/>
            <a:ext cx="936104" cy="864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24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71"/>
          <p:cNvSpPr txBox="1">
            <a:spLocks noChangeArrowheads="1"/>
          </p:cNvSpPr>
          <p:nvPr/>
        </p:nvSpPr>
        <p:spPr bwMode="auto">
          <a:xfrm rot="-5400000">
            <a:off x="6593765" y="1252728"/>
            <a:ext cx="1332812" cy="126575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endParaRPr lang="th-TH" sz="40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8" name="TextBox 71"/>
          <p:cNvSpPr txBox="1">
            <a:spLocks noChangeArrowheads="1"/>
          </p:cNvSpPr>
          <p:nvPr/>
        </p:nvSpPr>
        <p:spPr bwMode="auto">
          <a:xfrm rot="-5400000">
            <a:off x="6691802" y="2812194"/>
            <a:ext cx="1171575" cy="128123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endParaRPr lang="th-TH" sz="40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12" name="TextBox 168"/>
          <p:cNvSpPr txBox="1">
            <a:spLocks noChangeArrowheads="1"/>
          </p:cNvSpPr>
          <p:nvPr/>
        </p:nvSpPr>
        <p:spPr bwMode="auto">
          <a:xfrm rot="-5400000">
            <a:off x="5681664" y="4067174"/>
            <a:ext cx="1277937" cy="29892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endParaRPr lang="th-TH" sz="40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176" name="ตัวเชื่อมต่อตรง 175"/>
          <p:cNvCxnSpPr/>
          <p:nvPr/>
        </p:nvCxnSpPr>
        <p:spPr>
          <a:xfrm>
            <a:off x="438150" y="3207610"/>
            <a:ext cx="0" cy="29566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มุมมน 13"/>
          <p:cNvSpPr/>
          <p:nvPr/>
        </p:nvSpPr>
        <p:spPr>
          <a:xfrm>
            <a:off x="13191" y="2438400"/>
            <a:ext cx="971548" cy="76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defTabSz="9143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การศึกษาเพื่อ</a:t>
            </a:r>
            <a:r>
              <a:rPr lang="th-TH" sz="11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รองรับ</a:t>
            </a:r>
            <a:br>
              <a:rPr lang="th-TH" sz="11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1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การเปลี่ยนแปลงฯ </a:t>
            </a:r>
            <a:br>
              <a:rPr lang="th-TH" sz="11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1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และอาชีพ</a:t>
            </a:r>
            <a:endParaRPr lang="th-TH" sz="11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840806" y="2487612"/>
            <a:ext cx="776979" cy="7199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ปฐมวัย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1649656" y="2487612"/>
            <a:ext cx="812190" cy="705381"/>
          </a:xfrm>
          <a:prstGeom prst="ellipse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ป.1 – 6</a:t>
            </a:r>
          </a:p>
        </p:txBody>
      </p:sp>
      <p:sp>
        <p:nvSpPr>
          <p:cNvPr id="15" name="เครื่องหมายบั้ง 14"/>
          <p:cNvSpPr/>
          <p:nvPr/>
        </p:nvSpPr>
        <p:spPr>
          <a:xfrm>
            <a:off x="1547447" y="2763838"/>
            <a:ext cx="142875" cy="180975"/>
          </a:xfrm>
          <a:prstGeom prst="chevr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55" name="ลูกศรขวาท้ายขีด 54"/>
          <p:cNvSpPr/>
          <p:nvPr/>
        </p:nvSpPr>
        <p:spPr>
          <a:xfrm rot="5400000">
            <a:off x="1093543" y="3463923"/>
            <a:ext cx="255587" cy="230188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91" name="ลูกศรขวาท้ายขีด 90"/>
          <p:cNvSpPr/>
          <p:nvPr/>
        </p:nvSpPr>
        <p:spPr>
          <a:xfrm>
            <a:off x="4227514" y="2573339"/>
            <a:ext cx="246062" cy="523875"/>
          </a:xfrm>
          <a:prstGeom prst="striped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2060" name="TextBox 56"/>
          <p:cNvSpPr txBox="1">
            <a:spLocks noChangeArrowheads="1"/>
          </p:cNvSpPr>
          <p:nvPr/>
        </p:nvSpPr>
        <p:spPr bwMode="auto">
          <a:xfrm>
            <a:off x="1056174" y="1935112"/>
            <a:ext cx="1374899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1000" dirty="0">
                <a:latin typeface="Calibri" pitchFamily="34" charset="0"/>
                <a:cs typeface="Cordia New" pitchFamily="34" charset="-34"/>
              </a:rPr>
              <a:t>Career </a:t>
            </a:r>
            <a:br>
              <a:rPr lang="en-US" sz="1000" dirty="0">
                <a:latin typeface="Calibri" pitchFamily="34" charset="0"/>
                <a:cs typeface="Cordia New" pitchFamily="34" charset="-34"/>
              </a:rPr>
            </a:br>
            <a:r>
              <a:rPr lang="en-US" sz="1000" dirty="0">
                <a:latin typeface="Calibri" pitchFamily="34" charset="0"/>
                <a:cs typeface="Cordia New" pitchFamily="34" charset="-34"/>
              </a:rPr>
              <a:t>Awareness &amp; Orientation</a:t>
            </a:r>
            <a:endParaRPr lang="th-TH" sz="1000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52" name="TextBox 49"/>
          <p:cNvSpPr txBox="1">
            <a:spLocks noChangeArrowheads="1"/>
          </p:cNvSpPr>
          <p:nvPr/>
        </p:nvSpPr>
        <p:spPr bwMode="auto">
          <a:xfrm>
            <a:off x="4834226" y="4419600"/>
            <a:ext cx="1833274" cy="307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th-TH" sz="1200" b="1" dirty="0" err="1" smtClean="0">
                <a:solidFill>
                  <a:prstClr val="black"/>
                </a:solidFill>
                <a:latin typeface="Angsana New" pitchFamily="18" charset="-34"/>
              </a:rPr>
              <a:t>สห</a:t>
            </a:r>
            <a:r>
              <a:rPr lang="th-TH" sz="1200" b="1" dirty="0" smtClean="0">
                <a:solidFill>
                  <a:prstClr val="black"/>
                </a:solidFill>
                <a:latin typeface="Angsana New" pitchFamily="18" charset="-34"/>
              </a:rPr>
              <a:t>กิจศึกษา / </a:t>
            </a:r>
            <a:r>
              <a:rPr lang="th-TH" sz="1400" b="1" dirty="0" smtClean="0">
                <a:solidFill>
                  <a:prstClr val="black"/>
                </a:solidFill>
                <a:latin typeface="Angsana New" pitchFamily="18" charset="-34"/>
              </a:rPr>
              <a:t>ทวิศึกษา / ทวิภาคี</a:t>
            </a:r>
            <a:endParaRPr lang="th-TH" sz="1200" b="1" dirty="0" smtClean="0">
              <a:solidFill>
                <a:prstClr val="black"/>
              </a:solidFill>
              <a:latin typeface="Angsana New" pitchFamily="18" charset="-34"/>
            </a:endParaRPr>
          </a:p>
        </p:txBody>
      </p:sp>
      <p:sp>
        <p:nvSpPr>
          <p:cNvPr id="53" name="ลูกศรขวาท้ายขีด 52"/>
          <p:cNvSpPr/>
          <p:nvPr/>
        </p:nvSpPr>
        <p:spPr>
          <a:xfrm rot="5400000">
            <a:off x="5406175" y="4032716"/>
            <a:ext cx="355694" cy="367464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graphicFrame>
        <p:nvGraphicFramePr>
          <p:cNvPr id="54" name="ตาราง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72585"/>
              </p:ext>
            </p:extLst>
          </p:nvPr>
        </p:nvGraphicFramePr>
        <p:xfrm>
          <a:off x="6688327" y="2937512"/>
          <a:ext cx="1163637" cy="101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637"/>
              </a:tblGrid>
              <a:tr h="29497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สถานประกอบการ 1</a:t>
                      </a:r>
                    </a:p>
                  </a:txBody>
                  <a:tcPr marL="91484" marR="914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497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สถานประกอบการ 2</a:t>
                      </a:r>
                    </a:p>
                  </a:txBody>
                  <a:tcPr marL="91484" marR="914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098">
                <a:tc>
                  <a:txBody>
                    <a:bodyPr/>
                    <a:lstStyle/>
                    <a:p>
                      <a:pPr algn="ctr"/>
                      <a:endParaRPr lang="th-TH" sz="200" b="1" dirty="0" smtClean="0">
                        <a:solidFill>
                          <a:srgbClr val="C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84" marR="914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97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ประกอบอาชีพอิสระ</a:t>
                      </a:r>
                    </a:p>
                  </a:txBody>
                  <a:tcPr marL="91484" marR="914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ตาราง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79915"/>
              </p:ext>
            </p:extLst>
          </p:nvPr>
        </p:nvGraphicFramePr>
        <p:xfrm>
          <a:off x="6672264" y="1255912"/>
          <a:ext cx="1143000" cy="33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35663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มหาวิทยาลัย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638" marB="45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ตาราง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28862"/>
              </p:ext>
            </p:extLst>
          </p:nvPr>
        </p:nvGraphicFramePr>
        <p:xfrm>
          <a:off x="6678613" y="1651568"/>
          <a:ext cx="1136650" cy="83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/>
              </a:tblGrid>
              <a:tr h="83604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มหาวิทยาลัย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84" marR="9148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2103" name="TextBox 71"/>
          <p:cNvSpPr txBox="1">
            <a:spLocks noChangeArrowheads="1"/>
          </p:cNvSpPr>
          <p:nvPr/>
        </p:nvSpPr>
        <p:spPr bwMode="auto">
          <a:xfrm rot="-5400000">
            <a:off x="4580859" y="2207542"/>
            <a:ext cx="2066676" cy="159543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endParaRPr lang="th-TH" sz="40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73" name="ตาราง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91077"/>
              </p:ext>
            </p:extLst>
          </p:nvPr>
        </p:nvGraphicFramePr>
        <p:xfrm>
          <a:off x="5029201" y="2011311"/>
          <a:ext cx="1262063" cy="103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63"/>
              </a:tblGrid>
              <a:tr h="1038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prstClr val="white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Career Academy</a:t>
                      </a:r>
                      <a:endParaRPr lang="en-US" sz="1400" b="1" dirty="0" smtClean="0">
                        <a:solidFill>
                          <a:prstClr val="white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prstClr val="white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(สายอาชีพเพื่อการศึกษาต่อ)</a:t>
                      </a:r>
                      <a:endParaRPr lang="en-US" sz="1200" b="1" dirty="0" smtClean="0">
                        <a:solidFill>
                          <a:prstClr val="white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89" marR="913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ตาราง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65581"/>
              </p:ext>
            </p:extLst>
          </p:nvPr>
        </p:nvGraphicFramePr>
        <p:xfrm>
          <a:off x="5029201" y="3063876"/>
          <a:ext cx="1262063" cy="89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63"/>
              </a:tblGrid>
              <a:tr h="898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prstClr val="white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Career Preparation</a:t>
                      </a:r>
                      <a:endParaRPr lang="th-TH" sz="1600" b="1" dirty="0" smtClean="0">
                        <a:solidFill>
                          <a:prstClr val="white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200" b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(สายอาชีพเพื่อการทำงาน)</a:t>
                      </a:r>
                      <a:endParaRPr lang="th-TH" sz="1800" b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89" marR="91389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ตาราง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01339"/>
              </p:ext>
            </p:extLst>
          </p:nvPr>
        </p:nvGraphicFramePr>
        <p:xfrm>
          <a:off x="5042022" y="1295400"/>
          <a:ext cx="1240733" cy="70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33"/>
              </a:tblGrid>
              <a:tr h="638176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วิชาการ</a:t>
                      </a:r>
                    </a:p>
                    <a:p>
                      <a:pPr algn="ctr"/>
                      <a:r>
                        <a:rPr lang="th-TH" sz="1200" b="1" spc="-10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(สายสามัญเพื่อการศึกษาต่อ)</a:t>
                      </a:r>
                      <a:endParaRPr lang="th-TH" sz="1050" b="1" spc="-10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89" marR="91389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42" name="TextBox 75"/>
          <p:cNvSpPr txBox="1">
            <a:spLocks noChangeArrowheads="1"/>
          </p:cNvSpPr>
          <p:nvPr/>
        </p:nvSpPr>
        <p:spPr bwMode="auto">
          <a:xfrm rot="-5400000">
            <a:off x="3919704" y="2840255"/>
            <a:ext cx="1828801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1050" b="1" dirty="0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Secondary  Career  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Education </a:t>
            </a:r>
            <a:r>
              <a:rPr lang="th-TH" sz="1050" b="1" dirty="0" smtClean="0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/>
            </a:r>
            <a:br>
              <a:rPr lang="th-TH" sz="1050" b="1" dirty="0" smtClean="0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</a:br>
            <a:r>
              <a:rPr lang="th-TH" sz="1050" b="1" dirty="0" smtClean="0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(</a:t>
            </a:r>
            <a:r>
              <a:rPr lang="th-TH" sz="1050" b="1" dirty="0" smtClean="0">
                <a:solidFill>
                  <a:srgbClr val="C00000"/>
                </a:solidFill>
              </a:rPr>
              <a:t>มัธยมปฏิบัติการ</a:t>
            </a:r>
            <a:r>
              <a:rPr lang="th-TH" sz="1050" b="1" dirty="0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)</a:t>
            </a:r>
            <a:endParaRPr lang="th-TH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3" name="ลูกศรเชื่อมต่อแบบตรง 92"/>
          <p:cNvCxnSpPr/>
          <p:nvPr/>
        </p:nvCxnSpPr>
        <p:spPr>
          <a:xfrm>
            <a:off x="6320632" y="1600200"/>
            <a:ext cx="304676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ลูกศรเชื่อมต่อแบบตรง 103"/>
          <p:cNvCxnSpPr/>
          <p:nvPr/>
        </p:nvCxnSpPr>
        <p:spPr>
          <a:xfrm>
            <a:off x="6423025" y="2290524"/>
            <a:ext cx="18879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ลูกศรเชื่อมต่อแบบตรง 109"/>
          <p:cNvCxnSpPr/>
          <p:nvPr/>
        </p:nvCxnSpPr>
        <p:spPr>
          <a:xfrm>
            <a:off x="6423025" y="3505201"/>
            <a:ext cx="188790" cy="595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1" name="ตาราง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11865"/>
              </p:ext>
            </p:extLst>
          </p:nvPr>
        </p:nvGraphicFramePr>
        <p:xfrm>
          <a:off x="4883151" y="5092699"/>
          <a:ext cx="123031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313"/>
              </a:tblGrid>
              <a:tr h="189716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1.อุตสาหกรรม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716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2.เกษตรกรรม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716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3.พาณิชยก</a:t>
                      </a:r>
                      <a:r>
                        <a:rPr lang="th-TH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716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r>
                        <a:rPr lang="th-TH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คหกรรม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716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5.ศิลปกรรม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" name="ตาราง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9526"/>
              </p:ext>
            </p:extLst>
          </p:nvPr>
        </p:nvGraphicFramePr>
        <p:xfrm>
          <a:off x="6496051" y="5092699"/>
          <a:ext cx="123031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313"/>
              </a:tblGrid>
              <a:tr h="19800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1.อุตสาหกรรม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2.เกษตรกรรม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3.พาณิชยก</a:t>
                      </a:r>
                      <a:r>
                        <a:rPr lang="th-TH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r>
                        <a:rPr lang="th-TH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คหกรรม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th-TH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5.ศิลปกรรม</a:t>
                      </a:r>
                      <a:endParaRPr lang="th-TH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98" marR="914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01" name="TextBox 162"/>
          <p:cNvSpPr txBox="1">
            <a:spLocks noChangeArrowheads="1"/>
          </p:cNvSpPr>
          <p:nvPr/>
        </p:nvSpPr>
        <p:spPr bwMode="auto">
          <a:xfrm>
            <a:off x="5134708" y="4876801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400" b="1" dirty="0" err="1">
                <a:solidFill>
                  <a:srgbClr val="000000"/>
                </a:solidFill>
                <a:latin typeface="Angsana New" pitchFamily="18" charset="-34"/>
              </a:rPr>
              <a:t>ปวช</a:t>
            </a:r>
            <a:r>
              <a:rPr lang="th-TH" sz="1400" b="1" dirty="0">
                <a:solidFill>
                  <a:srgbClr val="000000"/>
                </a:solidFill>
                <a:latin typeface="Angsana New" pitchFamily="18" charset="-34"/>
              </a:rPr>
              <a:t>.</a:t>
            </a:r>
          </a:p>
        </p:txBody>
      </p:sp>
      <p:sp>
        <p:nvSpPr>
          <p:cNvPr id="2202" name="TextBox 163"/>
          <p:cNvSpPr txBox="1">
            <a:spLocks noChangeArrowheads="1"/>
          </p:cNvSpPr>
          <p:nvPr/>
        </p:nvSpPr>
        <p:spPr bwMode="auto">
          <a:xfrm>
            <a:off x="6840539" y="4876801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400" b="1" dirty="0" err="1">
                <a:solidFill>
                  <a:srgbClr val="000000"/>
                </a:solidFill>
                <a:latin typeface="Angsana New" pitchFamily="18" charset="-34"/>
              </a:rPr>
              <a:t>ปวส</a:t>
            </a:r>
            <a:r>
              <a:rPr lang="th-TH" sz="1400" b="1" dirty="0">
                <a:solidFill>
                  <a:srgbClr val="000000"/>
                </a:solidFill>
                <a:latin typeface="Angsana New" pitchFamily="18" charset="-34"/>
              </a:rPr>
              <a:t>.</a:t>
            </a:r>
          </a:p>
        </p:txBody>
      </p:sp>
      <p:cxnSp>
        <p:nvCxnSpPr>
          <p:cNvPr id="165" name="ลูกศรเชื่อมต่อแบบตรง 164"/>
          <p:cNvCxnSpPr/>
          <p:nvPr/>
        </p:nvCxnSpPr>
        <p:spPr>
          <a:xfrm>
            <a:off x="6191251" y="5602286"/>
            <a:ext cx="231775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ลูกศรขวาท้ายขีด 167"/>
          <p:cNvSpPr/>
          <p:nvPr/>
        </p:nvSpPr>
        <p:spPr>
          <a:xfrm>
            <a:off x="7841273" y="5559426"/>
            <a:ext cx="247650" cy="307975"/>
          </a:xfrm>
          <a:prstGeom prst="striped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graphicFrame>
        <p:nvGraphicFramePr>
          <p:cNvPr id="174" name="ตาราง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87282"/>
              </p:ext>
            </p:extLst>
          </p:nvPr>
        </p:nvGraphicFramePr>
        <p:xfrm>
          <a:off x="158750" y="6019800"/>
          <a:ext cx="884238" cy="57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38"/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เส้นทาง</a:t>
                      </a:r>
                    </a:p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สู่อาชีพ</a:t>
                      </a:r>
                      <a:endParaRPr lang="th-TH" sz="16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27" marR="91427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8" name="ตัวเชื่อมต่อตรง 177"/>
          <p:cNvCxnSpPr/>
          <p:nvPr/>
        </p:nvCxnSpPr>
        <p:spPr>
          <a:xfrm flipV="1">
            <a:off x="1049338" y="6442075"/>
            <a:ext cx="182721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ตาราง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65928"/>
              </p:ext>
            </p:extLst>
          </p:nvPr>
        </p:nvGraphicFramePr>
        <p:xfrm>
          <a:off x="2884488" y="6240463"/>
          <a:ext cx="1130300" cy="3603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0300"/>
              </a:tblGrid>
              <a:tr h="360362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ประกอบอาชีพ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67" marR="91467" marT="45761" marB="45761" anchor="ctr"/>
                </a:tc>
              </a:tr>
            </a:tbl>
          </a:graphicData>
        </a:graphic>
      </p:graphicFrame>
      <p:graphicFrame>
        <p:nvGraphicFramePr>
          <p:cNvPr id="184" name="ตาราง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63293"/>
              </p:ext>
            </p:extLst>
          </p:nvPr>
        </p:nvGraphicFramePr>
        <p:xfrm>
          <a:off x="4875214" y="6330949"/>
          <a:ext cx="996950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50"/>
              </a:tblGrid>
              <a:tr h="30132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ประกอบอาชีพ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42" marR="91442" anchor="ctr"/>
                </a:tc>
              </a:tr>
            </a:tbl>
          </a:graphicData>
        </a:graphic>
      </p:graphicFrame>
      <p:cxnSp>
        <p:nvCxnSpPr>
          <p:cNvPr id="192" name="ตัวเชื่อมต่อตรง 191"/>
          <p:cNvCxnSpPr/>
          <p:nvPr/>
        </p:nvCxnSpPr>
        <p:spPr>
          <a:xfrm>
            <a:off x="4022725" y="6473825"/>
            <a:ext cx="83185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ตัวเชื่อมต่อตรง 195"/>
          <p:cNvCxnSpPr/>
          <p:nvPr/>
        </p:nvCxnSpPr>
        <p:spPr>
          <a:xfrm>
            <a:off x="5345723" y="6108410"/>
            <a:ext cx="0" cy="200315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9775200">
            <a:off x="4776325" y="5354829"/>
            <a:ext cx="1463098" cy="461657"/>
          </a:xfrm>
          <a:prstGeom prst="rect">
            <a:avLst/>
          </a:prstGeom>
          <a:noFill/>
          <a:ln w="28575">
            <a:noFill/>
            <a:prstDash val="sysDash"/>
          </a:ln>
          <a:effectLst>
            <a:softEdge rad="12700"/>
          </a:effectLst>
        </p:spPr>
        <p:txBody>
          <a:bodyPr lIns="91431" tIns="45716" rIns="91431" bIns="45716">
            <a:spAutoFit/>
          </a:bodyPr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79646">
                    <a:lumMod val="75000"/>
                  </a:srgbClr>
                </a:solidFill>
                <a:latin typeface="+mn-lt"/>
              </a:rPr>
              <a:t>Career Preparation</a:t>
            </a:r>
            <a:endParaRPr lang="th-TH" sz="1200" b="1" dirty="0">
              <a:solidFill>
                <a:srgbClr val="F79646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 rot="19472247">
            <a:off x="6431180" y="5336380"/>
            <a:ext cx="1363196" cy="461657"/>
          </a:xfrm>
          <a:prstGeom prst="rect">
            <a:avLst/>
          </a:prstGeom>
          <a:noFill/>
          <a:ln w="28575">
            <a:noFill/>
            <a:prstDash val="sysDash"/>
          </a:ln>
          <a:effectLst>
            <a:softEdge rad="12700"/>
          </a:effectLst>
        </p:spPr>
        <p:txBody>
          <a:bodyPr lIns="91431" tIns="45716" rIns="91431" bIns="45716">
            <a:spAutoFit/>
          </a:bodyPr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79646">
                    <a:lumMod val="75000"/>
                  </a:srgbClr>
                </a:solidFill>
                <a:latin typeface="+mn-lt"/>
              </a:rPr>
              <a:t>Career Preparation</a:t>
            </a:r>
            <a:endParaRPr lang="th-TH" sz="1200" b="1" dirty="0">
              <a:solidFill>
                <a:srgbClr val="F79646">
                  <a:lumMod val="75000"/>
                </a:srgbClr>
              </a:solidFill>
              <a:latin typeface="+mn-lt"/>
              <a:cs typeface="+mn-cs"/>
            </a:endParaRPr>
          </a:p>
        </p:txBody>
      </p:sp>
      <p:cxnSp>
        <p:nvCxnSpPr>
          <p:cNvPr id="126" name="ตัวเชื่อมต่อหักมุม 125"/>
          <p:cNvCxnSpPr>
            <a:stCxn id="181" idx="3"/>
          </p:cNvCxnSpPr>
          <p:nvPr/>
        </p:nvCxnSpPr>
        <p:spPr>
          <a:xfrm flipV="1">
            <a:off x="4014788" y="5895974"/>
            <a:ext cx="768227" cy="5246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9" name="TextBox 110"/>
          <p:cNvSpPr txBox="1">
            <a:spLocks noChangeArrowheads="1"/>
          </p:cNvSpPr>
          <p:nvPr/>
        </p:nvSpPr>
        <p:spPr bwMode="auto">
          <a:xfrm>
            <a:off x="5186241" y="819100"/>
            <a:ext cx="953172" cy="400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</a:rPr>
              <a:t>ม.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</a:rPr>
              <a:t>4-6</a:t>
            </a:r>
            <a:endParaRPr lang="th-TH" b="1" dirty="0">
              <a:solidFill>
                <a:prstClr val="black"/>
              </a:solidFill>
              <a:latin typeface="Angsana New" pitchFamily="18" charset="-34"/>
            </a:endParaRPr>
          </a:p>
        </p:txBody>
      </p:sp>
      <p:graphicFrame>
        <p:nvGraphicFramePr>
          <p:cNvPr id="94" name="ตาราง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58411"/>
              </p:ext>
            </p:extLst>
          </p:nvPr>
        </p:nvGraphicFramePr>
        <p:xfrm>
          <a:off x="2514602" y="2392680"/>
          <a:ext cx="1712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35"/>
                <a:gridCol w="1086177"/>
              </a:tblGrid>
              <a:tr h="370634">
                <a:tc rowSpan="2">
                  <a:txBody>
                    <a:bodyPr/>
                    <a:lstStyle/>
                    <a:p>
                      <a:pPr marL="0" marR="0" indent="0" algn="ctr" defTabSz="9143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หลักสูตรแกนกลางฯ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เน้นวิชาการ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+mj-cs"/>
                        </a:rPr>
                        <a:t>ภาษา/วิทยาศาสตร์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947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เน้นอาชีพ</a:t>
                      </a:r>
                    </a:p>
                    <a:p>
                      <a:r>
                        <a:rPr lang="th-TH" sz="1100" b="0" kern="1200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เกษตร/อุตสาหกรรม/บริการ/อาหาร/เทคโนโลยี</a:t>
                      </a:r>
                      <a:endParaRPr lang="th-TH" sz="1100" dirty="0">
                        <a:solidFill>
                          <a:srgbClr val="C00000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" name="เครื่องหมายบั้ง 122"/>
          <p:cNvSpPr/>
          <p:nvPr/>
        </p:nvSpPr>
        <p:spPr>
          <a:xfrm>
            <a:off x="2389310" y="2765426"/>
            <a:ext cx="142875" cy="179387"/>
          </a:xfrm>
          <a:prstGeom prst="chevr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4" name="ลูกศรขวาท้ายขีด 123"/>
          <p:cNvSpPr/>
          <p:nvPr/>
        </p:nvSpPr>
        <p:spPr>
          <a:xfrm rot="5400000">
            <a:off x="2008737" y="3491705"/>
            <a:ext cx="255587" cy="228600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5" name="ลูกศรขวาท้ายขีด 124"/>
          <p:cNvSpPr/>
          <p:nvPr/>
        </p:nvSpPr>
        <p:spPr>
          <a:xfrm rot="5400000">
            <a:off x="3274830" y="3491706"/>
            <a:ext cx="255587" cy="228600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39" name="ลูกศรขวาท้ายขีด 138"/>
          <p:cNvSpPr/>
          <p:nvPr/>
        </p:nvSpPr>
        <p:spPr>
          <a:xfrm rot="16200000">
            <a:off x="7108431" y="2592705"/>
            <a:ext cx="290504" cy="286697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cxnSp>
        <p:nvCxnSpPr>
          <p:cNvPr id="150" name="ตัวเชื่อมต่อหักมุม 149"/>
          <p:cNvCxnSpPr/>
          <p:nvPr/>
        </p:nvCxnSpPr>
        <p:spPr>
          <a:xfrm flipV="1">
            <a:off x="5875339" y="5895974"/>
            <a:ext cx="598487" cy="576263"/>
          </a:xfrm>
          <a:prstGeom prst="bentConnector3">
            <a:avLst>
              <a:gd name="adj1" fmla="val 64823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/>
          <p:nvPr/>
        </p:nvCxnSpPr>
        <p:spPr>
          <a:xfrm>
            <a:off x="4501661" y="2819400"/>
            <a:ext cx="23098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98"/>
          <p:cNvCxnSpPr/>
          <p:nvPr/>
        </p:nvCxnSpPr>
        <p:spPr>
          <a:xfrm>
            <a:off x="4510088" y="5257800"/>
            <a:ext cx="3000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ตัวเชื่อมต่อตรง 101"/>
          <p:cNvCxnSpPr/>
          <p:nvPr/>
        </p:nvCxnSpPr>
        <p:spPr>
          <a:xfrm>
            <a:off x="4510088" y="1621608"/>
            <a:ext cx="11112" cy="363619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048126" y="5407232"/>
            <a:ext cx="734890" cy="307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black"/>
                </a:solidFill>
                <a:latin typeface="+mn-lt"/>
                <a:cs typeface="+mj-cs"/>
              </a:defRPr>
            </a:lvl1pPr>
          </a:lstStyle>
          <a:p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อาชีวศึกษา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" y="22860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latin typeface="+mn-lt"/>
                <a:cs typeface="+mj-cs"/>
              </a:rPr>
              <a:t>การจัดการศึกษาเพื่อผลิตและพัฒนาศักยภาพกำลังคนให้สอดคล้องกับความต้องการในการพัฒนาประเทศ</a:t>
            </a:r>
            <a:endParaRPr lang="th-TH" sz="2400" b="1" dirty="0">
              <a:latin typeface="+mn-lt"/>
              <a:cs typeface="+mj-cs"/>
            </a:endParaRPr>
          </a:p>
        </p:txBody>
      </p:sp>
      <p:sp>
        <p:nvSpPr>
          <p:cNvPr id="85" name="TextBox 110"/>
          <p:cNvSpPr txBox="1">
            <a:spLocks noChangeArrowheads="1"/>
          </p:cNvSpPr>
          <p:nvPr/>
        </p:nvSpPr>
        <p:spPr bwMode="auto">
          <a:xfrm>
            <a:off x="2672862" y="1752600"/>
            <a:ext cx="1456773" cy="553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+mn-lt"/>
                <a:cs typeface="+mj-cs"/>
              </a:rPr>
              <a:t>ม.1-3</a:t>
            </a:r>
            <a:br>
              <a:rPr lang="th-TH" sz="2000" b="1" dirty="0" smtClean="0">
                <a:solidFill>
                  <a:srgbClr val="C00000"/>
                </a:solidFill>
                <a:latin typeface="+mn-lt"/>
                <a:cs typeface="+mj-cs"/>
              </a:rPr>
            </a:br>
            <a:r>
              <a:rPr lang="en-US" sz="1000" dirty="0">
                <a:solidFill>
                  <a:srgbClr val="C00000"/>
                </a:solidFill>
              </a:rPr>
              <a:t>Career  Exploration</a:t>
            </a:r>
            <a:endParaRPr lang="th-TH" sz="1200" b="1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cxnSp>
        <p:nvCxnSpPr>
          <p:cNvPr id="88" name="ลูกศรเชื่อมต่อแบบตรง 87"/>
          <p:cNvCxnSpPr/>
          <p:nvPr/>
        </p:nvCxnSpPr>
        <p:spPr>
          <a:xfrm>
            <a:off x="4504138" y="1641819"/>
            <a:ext cx="4873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ลูกศรขวาท้ายขีด 120"/>
          <p:cNvSpPr/>
          <p:nvPr/>
        </p:nvSpPr>
        <p:spPr>
          <a:xfrm>
            <a:off x="7926290" y="3227787"/>
            <a:ext cx="247650" cy="283369"/>
          </a:xfrm>
          <a:prstGeom prst="striped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graphicFrame>
        <p:nvGraphicFramePr>
          <p:cNvPr id="122" name="ตาราง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22170"/>
              </p:ext>
            </p:extLst>
          </p:nvPr>
        </p:nvGraphicFramePr>
        <p:xfrm>
          <a:off x="8191720" y="1752600"/>
          <a:ext cx="796925" cy="27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/>
              </a:tblGrid>
              <a:tr h="259081"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ประกอบอาชีพ</a:t>
                      </a:r>
                      <a:endParaRPr lang="th-TH" sz="1400" b="0" dirty="0">
                        <a:solidFill>
                          <a:srgbClr val="C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70" marR="9137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7" name="ลูกศรขวาท้ายขีด 126"/>
          <p:cNvSpPr/>
          <p:nvPr/>
        </p:nvSpPr>
        <p:spPr>
          <a:xfrm>
            <a:off x="7918208" y="1770457"/>
            <a:ext cx="247650" cy="283369"/>
          </a:xfrm>
          <a:prstGeom prst="striped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solidFill>
                <a:prstClr val="black"/>
              </a:solidFill>
            </a:endParaRPr>
          </a:p>
        </p:txBody>
      </p:sp>
      <p:graphicFrame>
        <p:nvGraphicFramePr>
          <p:cNvPr id="128" name="ตาราง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8670"/>
              </p:ext>
            </p:extLst>
          </p:nvPr>
        </p:nvGraphicFramePr>
        <p:xfrm>
          <a:off x="8188620" y="3124201"/>
          <a:ext cx="839419" cy="64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419"/>
              </a:tblGrid>
              <a:tr h="481805"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ประกอบอาชีพ</a:t>
                      </a:r>
                    </a:p>
                    <a:p>
                      <a:pPr algn="ctr"/>
                      <a:r>
                        <a:rPr lang="th-TH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ในระดับที่สูงขึ้น</a:t>
                      </a:r>
                      <a:endParaRPr lang="th-TH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70" marR="9137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 rot="18690587">
            <a:off x="6705597" y="332149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ประกอบอาชีพ</a:t>
            </a:r>
            <a:endParaRPr lang="th-TH" dirty="0">
              <a:solidFill>
                <a:srgbClr val="FF0000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89924"/>
              </p:ext>
            </p:extLst>
          </p:nvPr>
        </p:nvGraphicFramePr>
        <p:xfrm>
          <a:off x="633046" y="3733800"/>
          <a:ext cx="35944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990"/>
                <a:gridCol w="1223840"/>
                <a:gridCol w="1343636"/>
              </a:tblGrid>
              <a:tr h="2058987">
                <a:tc>
                  <a:txBody>
                    <a:bodyPr/>
                    <a:lstStyle/>
                    <a:p>
                      <a:pPr algn="l"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เน้นเสริมสร้าง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พลังการเรียนรู้</a:t>
                      </a:r>
                    </a:p>
                    <a:p>
                      <a:pPr algn="l"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ทางกายและสมอง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พัฒนาทักษะความสามารถ 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การเรียนรู้พื้นฐาน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มีการวัดแววตามหลัก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พหุปัญญาให้รู้จักจุดแข็ง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ของตนเองเพื่อความ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ภาคภูมิใจและการต่อยอด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เน้นการสร้างคุณลักษณะ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ผู้ทำงานที่พึงประสงค์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สร้างความตระหนักและ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ความเข้าใจต่ออาชีพ</a:t>
                      </a:r>
                    </a:p>
                    <a:p>
                      <a:pPr marL="0" indent="0"/>
                      <a:endParaRPr lang="th-TH" sz="1200" b="0" i="0" kern="1200" baseline="0" dirty="0">
                        <a:solidFill>
                          <a:schemeClr val="tx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มีทักษะ ความสามารถ 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และสมรรถนะตามหลักสูตร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มีโอกาสได้เรียนรู้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ภาพอนาคตของงาน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ลักษณะต่างๆ และ 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ค้นพบความต้องการของ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ตัวเองในการกำหนดอาชีพ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วัดแววอาชีพ</a:t>
                      </a:r>
                    </a:p>
                    <a:p>
                      <a:pPr defTabSz="914316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มีความรับผิดชอบ และ</a:t>
                      </a:r>
                      <a:b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200" b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มีจิตสำนึกที่ดีต่อหน้าที่</a:t>
                      </a:r>
                      <a:endParaRPr lang="th-TH" sz="1200" b="0" i="0" baseline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ตาราง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6959"/>
              </p:ext>
            </p:extLst>
          </p:nvPr>
        </p:nvGraphicFramePr>
        <p:xfrm>
          <a:off x="8124216" y="5532106"/>
          <a:ext cx="879108" cy="33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08"/>
              </a:tblGrid>
              <a:tr h="311609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มหาวิทยาลัย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84" marR="9148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72" name="ลูกศรขวาท้ายขีด 71"/>
          <p:cNvSpPr/>
          <p:nvPr/>
        </p:nvSpPr>
        <p:spPr>
          <a:xfrm rot="5400000">
            <a:off x="6891223" y="4266017"/>
            <a:ext cx="715870" cy="413437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graphicFrame>
        <p:nvGraphicFramePr>
          <p:cNvPr id="77" name="ตาราง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33596"/>
              </p:ext>
            </p:extLst>
          </p:nvPr>
        </p:nvGraphicFramePr>
        <p:xfrm>
          <a:off x="6669943" y="6319836"/>
          <a:ext cx="996950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50"/>
              </a:tblGrid>
              <a:tr h="30132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ประกอบอาชีพ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42" marR="91442" anchor="ctr"/>
                </a:tc>
              </a:tr>
            </a:tbl>
          </a:graphicData>
        </a:graphic>
      </p:graphicFrame>
      <p:cxnSp>
        <p:nvCxnSpPr>
          <p:cNvPr id="79" name="ตัวเชื่อมต่อตรง 78"/>
          <p:cNvCxnSpPr/>
          <p:nvPr/>
        </p:nvCxnSpPr>
        <p:spPr>
          <a:xfrm>
            <a:off x="7143032" y="6127461"/>
            <a:ext cx="0" cy="200315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>
            <a:off x="3446585" y="5638800"/>
            <a:ext cx="0" cy="583804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2941" y="721425"/>
            <a:ext cx="4664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พัฒนาคุณลักษณะของคนไทยที่พึงประสงค์ ทั้งในฐานะพลเมืองและพลโลก </a:t>
            </a:r>
            <a:br>
              <a:rPr lang="th-TH" sz="1600" dirty="0" smtClean="0"/>
            </a:br>
            <a:r>
              <a:rPr lang="th-TH" sz="1600" dirty="0" smtClean="0"/>
              <a:t>โดยจัดการเรียนรู้ที่มุ่งพัฒนาผู้เรียนเป็นสำคัญ  บริหารจัดการโดยใช้สถานศึกษา</a:t>
            </a:r>
            <a:br>
              <a:rPr lang="th-TH" sz="1600" dirty="0" smtClean="0"/>
            </a:br>
            <a:r>
              <a:rPr lang="th-TH" sz="1600" dirty="0" smtClean="0"/>
              <a:t>เป็นฐาน สร้างสังคมแห่งการเรียนรู้ ให้เข้มแข็ง เพื่อสอดคล้องกับความต้องการ</a:t>
            </a:r>
            <a:br>
              <a:rPr lang="th-TH" sz="1600" dirty="0" smtClean="0"/>
            </a:br>
            <a:r>
              <a:rPr lang="th-TH" sz="1600" dirty="0" smtClean="0"/>
              <a:t>กำลังคนของประเทศ</a:t>
            </a:r>
            <a:endParaRPr lang="th-TH" sz="1600" dirty="0"/>
          </a:p>
        </p:txBody>
      </p:sp>
      <p:graphicFrame>
        <p:nvGraphicFramePr>
          <p:cNvPr id="76" name="ตาราง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66131"/>
              </p:ext>
            </p:extLst>
          </p:nvPr>
        </p:nvGraphicFramePr>
        <p:xfrm>
          <a:off x="8134566" y="4876800"/>
          <a:ext cx="796925" cy="27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/>
              </a:tblGrid>
              <a:tr h="259081"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ประกอบอาชีพ</a:t>
                      </a:r>
                      <a:endParaRPr lang="th-TH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370" marR="9137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0" name="ลูกศรขวาท้ายขีด 79"/>
          <p:cNvSpPr/>
          <p:nvPr/>
        </p:nvSpPr>
        <p:spPr>
          <a:xfrm rot="16200000">
            <a:off x="8378978" y="5225653"/>
            <a:ext cx="316705" cy="228601"/>
          </a:xfrm>
          <a:prstGeom prst="strip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1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cxnSp>
        <p:nvCxnSpPr>
          <p:cNvPr id="40" name="ตัวเชื่อมต่อหักมุม 39"/>
          <p:cNvCxnSpPr>
            <a:stCxn id="77" idx="3"/>
            <a:endCxn id="69" idx="2"/>
          </p:cNvCxnSpPr>
          <p:nvPr/>
        </p:nvCxnSpPr>
        <p:spPr>
          <a:xfrm flipV="1">
            <a:off x="7666892" y="5867400"/>
            <a:ext cx="896876" cy="604836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13"/>
          <p:cNvSpPr>
            <a:spLocks noChangeShapeType="1"/>
          </p:cNvSpPr>
          <p:nvPr/>
        </p:nvSpPr>
        <p:spPr bwMode="auto">
          <a:xfrm>
            <a:off x="8316913" y="3789363"/>
            <a:ext cx="0" cy="129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11"/>
          <p:cNvSpPr>
            <a:spLocks noChangeShapeType="1"/>
          </p:cNvSpPr>
          <p:nvPr/>
        </p:nvSpPr>
        <p:spPr bwMode="auto">
          <a:xfrm flipV="1">
            <a:off x="6804025" y="3716340"/>
            <a:ext cx="0" cy="129698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09"/>
          <p:cNvSpPr>
            <a:spLocks noChangeShapeType="1"/>
          </p:cNvSpPr>
          <p:nvPr/>
        </p:nvSpPr>
        <p:spPr bwMode="auto">
          <a:xfrm flipV="1">
            <a:off x="5435600" y="3429000"/>
            <a:ext cx="0" cy="15113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4"/>
          <p:cNvSpPr>
            <a:spLocks noChangeShapeType="1"/>
          </p:cNvSpPr>
          <p:nvPr/>
        </p:nvSpPr>
        <p:spPr bwMode="auto">
          <a:xfrm flipV="1">
            <a:off x="2555875" y="1341440"/>
            <a:ext cx="0" cy="1366837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179390" y="2636838"/>
            <a:ext cx="1584325" cy="863600"/>
          </a:xfrm>
          <a:prstGeom prst="rect">
            <a:avLst/>
          </a:prstGeom>
          <a:solidFill>
            <a:srgbClr val="9900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เก็บรวมรวม ศึกษา วิเคราะห์ สังเคราะห์ข้อมูลที่เกี่ยวข้อง</a:t>
            </a:r>
            <a:endParaRPr lang="th-TH" altLang="th-TH" sz="2000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1908175" y="2708275"/>
            <a:ext cx="1295400" cy="685800"/>
          </a:xfrm>
          <a:prstGeom prst="rect">
            <a:avLst/>
          </a:prstGeom>
          <a:solidFill>
            <a:srgbClr val="33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วิเคราะห์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สภาพแวดล้อม</a:t>
            </a:r>
            <a:endParaRPr lang="th-TH" altLang="th-TH" sz="2000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 rot="5400000">
            <a:off x="3637757" y="186533"/>
            <a:ext cx="571500" cy="1439863"/>
          </a:xfrm>
          <a:prstGeom prst="rightArrow">
            <a:avLst>
              <a:gd name="adj1" fmla="val 50000"/>
              <a:gd name="adj2" fmla="val 54444"/>
            </a:avLst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60" name="Text Box 7"/>
          <p:cNvSpPr txBox="1">
            <a:spLocks noChangeArrowheads="1"/>
          </p:cNvSpPr>
          <p:nvPr/>
        </p:nvSpPr>
        <p:spPr bwMode="auto">
          <a:xfrm>
            <a:off x="3419477" y="69215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400" b="1" dirty="0">
                <a:latin typeface="Cordia New" panose="020B0304020202020204" pitchFamily="34" charset="-34"/>
                <a:cs typeface="LilyUPC" panose="020B0604020202020204" pitchFamily="34" charset="-34"/>
              </a:rPr>
              <a:t>กำหนด</a:t>
            </a:r>
            <a:endParaRPr lang="th-TH" altLang="th-TH" sz="2400" dirty="0">
              <a:cs typeface="LilyUPC" panose="020B0604020202020204" pitchFamily="34" charset="-34"/>
            </a:endParaRP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3348040" y="1196975"/>
            <a:ext cx="1152525" cy="431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วิสัยทัศน์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3348040" y="1700213"/>
            <a:ext cx="1152525" cy="431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พันธกิจ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348040" y="2205038"/>
            <a:ext cx="1152525" cy="431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เป้าประสงค์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3348040" y="3500438"/>
            <a:ext cx="1152525" cy="685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ตัวชี้วัดความสำเร็จ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3348040" y="4292600"/>
            <a:ext cx="1152525" cy="4572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กลยุทธ์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3348040" y="4868863"/>
            <a:ext cx="1152525" cy="685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แผนงาน</a:t>
            </a:r>
            <a:endParaRPr lang="en-US" altLang="th-TH" sz="2000" b="1"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โครงการ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3348040" y="5661025"/>
            <a:ext cx="1152525" cy="4572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ผู้รับผิดชอบ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8" name="Text Box 22"/>
          <p:cNvSpPr txBox="1">
            <a:spLocks noChangeArrowheads="1"/>
          </p:cNvSpPr>
          <p:nvPr/>
        </p:nvSpPr>
        <p:spPr bwMode="auto">
          <a:xfrm>
            <a:off x="3348040" y="2708275"/>
            <a:ext cx="1152525" cy="685800"/>
          </a:xfrm>
          <a:prstGeom prst="rect">
            <a:avLst/>
          </a:prstGeom>
          <a:solidFill>
            <a:srgbClr val="00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ประเด็น</a:t>
            </a:r>
            <a:endParaRPr lang="en-US" altLang="th-TH" sz="2000" b="1"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Cordia New" panose="020B0304020202020204" pitchFamily="34" charset="-34"/>
                <a:cs typeface="LilyUPC" panose="020B0604020202020204" pitchFamily="34" charset="-34"/>
              </a:rPr>
              <a:t>ยุทธศาสตร์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6011863" y="2781300"/>
            <a:ext cx="1371600" cy="935038"/>
          </a:xfrm>
          <a:prstGeom prst="rect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แผนปฏิบัติราชการประจำปีจังหวัด..........</a:t>
            </a:r>
            <a:endParaRPr lang="en-US" altLang="th-TH" sz="2000" b="1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Cordia New" panose="020B0304020202020204" pitchFamily="34" charset="-34"/>
                <a:cs typeface="LilyUPC" panose="020B0604020202020204" pitchFamily="34" charset="-34"/>
              </a:rPr>
              <a:t>(แผนขอเงิน)</a:t>
            </a:r>
            <a:endParaRPr lang="th-TH" altLang="th-TH" sz="2000" dirty="0">
              <a:cs typeface="LilyUPC" panose="020B0604020202020204" pitchFamily="34" charset="-34"/>
            </a:endParaRPr>
          </a:p>
        </p:txBody>
      </p:sp>
      <p:sp>
        <p:nvSpPr>
          <p:cNvPr id="2070" name="Text Box 30"/>
          <p:cNvSpPr txBox="1">
            <a:spLocks noChangeArrowheads="1"/>
          </p:cNvSpPr>
          <p:nvPr/>
        </p:nvSpPr>
        <p:spPr bwMode="auto">
          <a:xfrm>
            <a:off x="4716463" y="2060575"/>
            <a:ext cx="1439862" cy="431800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จังหวัด</a:t>
            </a:r>
            <a:endParaRPr lang="en-US" altLang="th-TH" sz="2000" b="1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FF0000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(พิจารณาสนับสนุน)</a:t>
            </a:r>
            <a:endParaRPr lang="th-TH" altLang="th-TH" sz="2000" dirty="0">
              <a:solidFill>
                <a:srgbClr val="FF0000"/>
              </a:solidFill>
              <a:cs typeface="LilyUPC" panose="020B0604020202020204" pitchFamily="34" charset="-34"/>
            </a:endParaRPr>
          </a:p>
        </p:txBody>
      </p:sp>
      <p:sp>
        <p:nvSpPr>
          <p:cNvPr id="2071" name="Text Box 31"/>
          <p:cNvSpPr txBox="1">
            <a:spLocks noChangeArrowheads="1"/>
          </p:cNvSpPr>
          <p:nvPr/>
        </p:nvSpPr>
        <p:spPr bwMode="auto">
          <a:xfrm>
            <a:off x="4716463" y="1557338"/>
            <a:ext cx="1439862" cy="431800"/>
          </a:xfrm>
          <a:prstGeom prst="rect">
            <a:avLst/>
          </a:prstGeom>
          <a:solidFill>
            <a:srgbClr val="F0EA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องค์กรหลัก ศธ.</a:t>
            </a:r>
            <a:endParaRPr lang="en-US" altLang="th-TH" sz="2000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FF0000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(พิจารณาสนับสนุน)</a:t>
            </a:r>
            <a:endParaRPr lang="th-TH" altLang="th-TH" sz="2000" dirty="0">
              <a:solidFill>
                <a:srgbClr val="FF0000"/>
              </a:solidFill>
              <a:cs typeface="LilyUPC" panose="020B0604020202020204" pitchFamily="34" charset="-34"/>
            </a:endParaRPr>
          </a:p>
        </p:txBody>
      </p:sp>
      <p:sp>
        <p:nvSpPr>
          <p:cNvPr id="2072" name="Text Box 32"/>
          <p:cNvSpPr txBox="1">
            <a:spLocks noChangeArrowheads="1"/>
          </p:cNvSpPr>
          <p:nvPr/>
        </p:nvSpPr>
        <p:spPr bwMode="auto">
          <a:xfrm>
            <a:off x="4716463" y="981075"/>
            <a:ext cx="1600200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กระทรวงศึกษาธิการ</a:t>
            </a:r>
            <a:endParaRPr lang="en-US" altLang="th-TH" sz="2000" b="1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FF0000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(วิเคราะห์-นำเสนอ)</a:t>
            </a:r>
            <a:endParaRPr lang="th-TH" altLang="th-TH" sz="2000" dirty="0">
              <a:solidFill>
                <a:srgbClr val="FF0000"/>
              </a:solidFill>
              <a:cs typeface="LilyUPC" panose="020B0604020202020204" pitchFamily="34" charset="-34"/>
            </a:endParaRPr>
          </a:p>
        </p:txBody>
      </p:sp>
      <p:sp>
        <p:nvSpPr>
          <p:cNvPr id="2073" name="Line 34"/>
          <p:cNvSpPr>
            <a:spLocks noChangeShapeType="1"/>
          </p:cNvSpPr>
          <p:nvPr/>
        </p:nvSpPr>
        <p:spPr bwMode="auto">
          <a:xfrm flipV="1">
            <a:off x="6732588" y="2565402"/>
            <a:ext cx="0" cy="1889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39"/>
          <p:cNvSpPr txBox="1">
            <a:spLocks noChangeArrowheads="1"/>
          </p:cNvSpPr>
          <p:nvPr/>
        </p:nvSpPr>
        <p:spPr bwMode="auto">
          <a:xfrm>
            <a:off x="4716463" y="3860802"/>
            <a:ext cx="1295400" cy="720725"/>
          </a:xfrm>
          <a:prstGeom prst="rect">
            <a:avLst/>
          </a:prstGeom>
          <a:solidFill>
            <a:srgbClr val="66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แผนพัฒนาการศึกษา</a:t>
            </a:r>
            <a:r>
              <a:rPr lang="en-US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 4 </a:t>
            </a: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ปี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เขตพื้นที่ กศ.</a:t>
            </a:r>
            <a:endParaRPr lang="th-TH" altLang="th-TH" sz="2000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2075" name="Text Box 40"/>
          <p:cNvSpPr txBox="1">
            <a:spLocks noChangeArrowheads="1"/>
          </p:cNvSpPr>
          <p:nvPr/>
        </p:nvSpPr>
        <p:spPr bwMode="auto">
          <a:xfrm>
            <a:off x="6011863" y="3932240"/>
            <a:ext cx="1371600" cy="936625"/>
          </a:xfrm>
          <a:prstGeom prst="rect">
            <a:avLst/>
          </a:prstGeom>
          <a:solidFill>
            <a:srgbClr val="99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เขตพื้นที่ กศ.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>
                <a:latin typeface="Cordia New" panose="020B0304020202020204" pitchFamily="34" charset="-34"/>
                <a:cs typeface="LilyUPC" panose="020B0604020202020204" pitchFamily="34" charset="-34"/>
              </a:rPr>
              <a:t>(แผนขอเงิน)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76" name="Text Box 41"/>
          <p:cNvSpPr txBox="1">
            <a:spLocks noChangeArrowheads="1"/>
          </p:cNvSpPr>
          <p:nvPr/>
        </p:nvSpPr>
        <p:spPr bwMode="auto">
          <a:xfrm>
            <a:off x="4716463" y="5013327"/>
            <a:ext cx="1295400" cy="720725"/>
          </a:xfrm>
          <a:prstGeom prst="rect">
            <a:avLst/>
          </a:prstGeom>
          <a:solidFill>
            <a:srgbClr val="CC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แผนพัฒนาการศึกษา</a:t>
            </a:r>
            <a:r>
              <a:rPr lang="en-US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 4 </a:t>
            </a: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ปี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สถานศึกษา....</a:t>
            </a:r>
            <a:endParaRPr lang="th-TH" altLang="th-TH" sz="2000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2077" name="Text Box 42"/>
          <p:cNvSpPr txBox="1">
            <a:spLocks noChangeArrowheads="1"/>
          </p:cNvSpPr>
          <p:nvPr/>
        </p:nvSpPr>
        <p:spPr bwMode="auto">
          <a:xfrm>
            <a:off x="6011863" y="5084765"/>
            <a:ext cx="1371600" cy="935037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สถานศึกษา.....</a:t>
            </a:r>
            <a:endParaRPr lang="en-US" altLang="th-TH" sz="2000" b="1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>
                <a:latin typeface="Cordia New" panose="020B0304020202020204" pitchFamily="34" charset="-34"/>
                <a:cs typeface="LilyUPC" panose="020B0604020202020204" pitchFamily="34" charset="-34"/>
              </a:rPr>
              <a:t>(แผนขอเงิน)</a:t>
            </a:r>
            <a:endParaRPr lang="th-TH" altLang="th-TH" sz="2000">
              <a:cs typeface="LilyUPC" panose="020B0604020202020204" pitchFamily="34" charset="-34"/>
            </a:endParaRPr>
          </a:p>
        </p:txBody>
      </p:sp>
      <p:sp>
        <p:nvSpPr>
          <p:cNvPr id="2078" name="Text Box 50"/>
          <p:cNvSpPr txBox="1">
            <a:spLocks noChangeArrowheads="1"/>
          </p:cNvSpPr>
          <p:nvPr/>
        </p:nvSpPr>
        <p:spPr bwMode="auto">
          <a:xfrm>
            <a:off x="4860927" y="6216650"/>
            <a:ext cx="2663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400" b="1">
                <a:solidFill>
                  <a:srgbClr val="FFFF00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ความพร้อมของสถานศึกษา</a:t>
            </a:r>
            <a:endParaRPr lang="th-TH" altLang="th-TH" sz="2400">
              <a:solidFill>
                <a:srgbClr val="FFFF00"/>
              </a:solidFill>
              <a:cs typeface="LilyUPC" panose="020B0604020202020204" pitchFamily="34" charset="-34"/>
            </a:endParaRPr>
          </a:p>
        </p:txBody>
      </p:sp>
      <p:sp>
        <p:nvSpPr>
          <p:cNvPr id="2079" name="Text Box 51"/>
          <p:cNvSpPr txBox="1">
            <a:spLocks noChangeArrowheads="1"/>
          </p:cNvSpPr>
          <p:nvPr/>
        </p:nvSpPr>
        <p:spPr bwMode="auto">
          <a:xfrm>
            <a:off x="4860927" y="6508750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400" b="1">
                <a:solidFill>
                  <a:srgbClr val="FFFF00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ความต้องการของประชาชน</a:t>
            </a:r>
            <a:endParaRPr lang="th-TH" altLang="th-TH" sz="2400">
              <a:solidFill>
                <a:srgbClr val="FFFF00"/>
              </a:solidFill>
              <a:cs typeface="LilyUPC" panose="020B0604020202020204" pitchFamily="34" charset="-34"/>
            </a:endParaRPr>
          </a:p>
        </p:txBody>
      </p:sp>
      <p:sp>
        <p:nvSpPr>
          <p:cNvPr id="2080" name="AutoShape 54"/>
          <p:cNvSpPr>
            <a:spLocks noChangeArrowheads="1"/>
          </p:cNvSpPr>
          <p:nvPr/>
        </p:nvSpPr>
        <p:spPr bwMode="auto">
          <a:xfrm rot="-5400000">
            <a:off x="5376070" y="1256507"/>
            <a:ext cx="144463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81" name="Text Box 55"/>
          <p:cNvSpPr txBox="1">
            <a:spLocks noChangeArrowheads="1"/>
          </p:cNvSpPr>
          <p:nvPr/>
        </p:nvSpPr>
        <p:spPr bwMode="auto">
          <a:xfrm>
            <a:off x="4573588" y="549275"/>
            <a:ext cx="457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Cordia New" panose="020B0304020202020204" pitchFamily="34" charset="-34"/>
                <a:cs typeface="LilyUPC" panose="020B0604020202020204" pitchFamily="34" charset="-34"/>
              </a:rPr>
              <a:t>รัฐมนตรีว่าการ ศธ./สำนักงบประมาณ/คณะรัฐมนตรี/รัฐสภา</a:t>
            </a:r>
            <a:endParaRPr lang="en-US" altLang="th-TH" sz="2000" b="1" dirty="0">
              <a:latin typeface="Cordia New" panose="020B03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082" name="Text Box 56"/>
          <p:cNvSpPr txBox="1">
            <a:spLocks noChangeArrowheads="1"/>
          </p:cNvSpPr>
          <p:nvPr/>
        </p:nvSpPr>
        <p:spPr bwMode="auto">
          <a:xfrm>
            <a:off x="4716463" y="2708277"/>
            <a:ext cx="1295400" cy="7207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แผนพัฒนาการศึกษา</a:t>
            </a:r>
            <a:r>
              <a:rPr lang="en-US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 4 </a:t>
            </a:r>
            <a:r>
              <a:rPr lang="th-TH" altLang="th-TH" sz="2000" b="1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ปีจังหวัด.........</a:t>
            </a:r>
            <a:endParaRPr lang="th-TH" altLang="th-TH" sz="2000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2083" name="AutoShape 57"/>
          <p:cNvSpPr>
            <a:spLocks noChangeArrowheads="1"/>
          </p:cNvSpPr>
          <p:nvPr/>
        </p:nvSpPr>
        <p:spPr bwMode="auto">
          <a:xfrm rot="5400000" flipV="1">
            <a:off x="8070850" y="5978525"/>
            <a:ext cx="228600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84" name="Text Box 59"/>
          <p:cNvSpPr txBox="1">
            <a:spLocks noChangeArrowheads="1"/>
          </p:cNvSpPr>
          <p:nvPr/>
        </p:nvSpPr>
        <p:spPr bwMode="auto">
          <a:xfrm>
            <a:off x="7380290" y="2852740"/>
            <a:ext cx="1584325" cy="936625"/>
          </a:xfrm>
          <a:prstGeom prst="rect">
            <a:avLst/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แผนปฏิบัติราชการประจำปีงบประมาณพ.ศ.... จังหวัด.....</a:t>
            </a:r>
            <a:endParaRPr lang="en-US" altLang="th-TH" sz="2000" b="1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Cordia New" panose="020B0304020202020204" pitchFamily="34" charset="-34"/>
                <a:cs typeface="LilyUPC" panose="020B0604020202020204" pitchFamily="34" charset="-34"/>
              </a:rPr>
              <a:t>(แผนใช้เงิน)</a:t>
            </a:r>
            <a:endParaRPr lang="th-TH" altLang="th-TH" sz="2000" dirty="0">
              <a:cs typeface="LilyUPC" panose="020B0604020202020204" pitchFamily="34" charset="-34"/>
            </a:endParaRPr>
          </a:p>
        </p:txBody>
      </p:sp>
      <p:sp>
        <p:nvSpPr>
          <p:cNvPr id="2085" name="Line 60"/>
          <p:cNvSpPr>
            <a:spLocks noChangeShapeType="1"/>
          </p:cNvSpPr>
          <p:nvPr/>
        </p:nvSpPr>
        <p:spPr bwMode="auto">
          <a:xfrm flipV="1">
            <a:off x="8172450" y="1844677"/>
            <a:ext cx="0" cy="1008063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Line 61"/>
          <p:cNvSpPr>
            <a:spLocks noChangeShapeType="1"/>
          </p:cNvSpPr>
          <p:nvPr/>
        </p:nvSpPr>
        <p:spPr bwMode="auto">
          <a:xfrm flipV="1">
            <a:off x="9110663" y="1844675"/>
            <a:ext cx="0" cy="2592388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Text Box 62"/>
          <p:cNvSpPr txBox="1">
            <a:spLocks noChangeArrowheads="1"/>
          </p:cNvSpPr>
          <p:nvPr/>
        </p:nvSpPr>
        <p:spPr bwMode="auto">
          <a:xfrm>
            <a:off x="7380290" y="4005265"/>
            <a:ext cx="1584325" cy="935037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แผนปฏิบัติราชการประจำปีงบประมาณพ.ศ. เขตพื้นที่ กศ.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Cordia New" panose="020B0304020202020204" pitchFamily="34" charset="-34"/>
                <a:cs typeface="LilyUPC" panose="020B0604020202020204" pitchFamily="34" charset="-34"/>
              </a:rPr>
              <a:t>(แผนใช้เงิน)</a:t>
            </a:r>
            <a:endParaRPr lang="th-TH" altLang="th-TH" sz="2000" dirty="0">
              <a:cs typeface="LilyUPC" panose="020B0604020202020204" pitchFamily="34" charset="-34"/>
            </a:endParaRPr>
          </a:p>
        </p:txBody>
      </p:sp>
      <p:sp>
        <p:nvSpPr>
          <p:cNvPr id="2088" name="Text Box 63"/>
          <p:cNvSpPr txBox="1">
            <a:spLocks noChangeArrowheads="1"/>
          </p:cNvSpPr>
          <p:nvPr/>
        </p:nvSpPr>
        <p:spPr bwMode="auto">
          <a:xfrm>
            <a:off x="7380290" y="5157790"/>
            <a:ext cx="1570037" cy="936625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chemeClr val="bg1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แผนปฏิบัติราชการประจำปีงบประมาณพ.ศ...สถานศึกษา..</a:t>
            </a:r>
            <a:endParaRPr lang="en-US" altLang="th-TH" sz="2000" b="1" dirty="0">
              <a:solidFill>
                <a:schemeClr val="bg1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Cordia New" panose="020B0304020202020204" pitchFamily="34" charset="-34"/>
                <a:cs typeface="LilyUPC" panose="020B0604020202020204" pitchFamily="34" charset="-34"/>
              </a:rPr>
              <a:t>(แผนใช้เงิน)</a:t>
            </a:r>
            <a:endParaRPr lang="th-TH" altLang="th-TH" sz="2000" dirty="0">
              <a:cs typeface="LilyUPC" panose="020B0604020202020204" pitchFamily="34" charset="-34"/>
            </a:endParaRPr>
          </a:p>
        </p:txBody>
      </p:sp>
      <p:sp>
        <p:nvSpPr>
          <p:cNvPr id="2089" name="Line 64"/>
          <p:cNvSpPr>
            <a:spLocks noChangeShapeType="1"/>
          </p:cNvSpPr>
          <p:nvPr/>
        </p:nvSpPr>
        <p:spPr bwMode="auto">
          <a:xfrm flipH="1">
            <a:off x="8980488" y="4437063"/>
            <a:ext cx="163512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65"/>
          <p:cNvSpPr>
            <a:spLocks noChangeShapeType="1"/>
          </p:cNvSpPr>
          <p:nvPr/>
        </p:nvSpPr>
        <p:spPr bwMode="auto">
          <a:xfrm>
            <a:off x="8172450" y="3789363"/>
            <a:ext cx="0" cy="228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66"/>
          <p:cNvSpPr>
            <a:spLocks noChangeShapeType="1"/>
          </p:cNvSpPr>
          <p:nvPr/>
        </p:nvSpPr>
        <p:spPr bwMode="auto">
          <a:xfrm flipV="1">
            <a:off x="6732588" y="3716338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Text Box 68"/>
          <p:cNvSpPr txBox="1">
            <a:spLocks noChangeArrowheads="1"/>
          </p:cNvSpPr>
          <p:nvPr/>
        </p:nvSpPr>
        <p:spPr bwMode="auto">
          <a:xfrm>
            <a:off x="7524750" y="6343650"/>
            <a:ext cx="1328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Cordia New" panose="020B0304020202020204" pitchFamily="34" charset="-34"/>
                <a:cs typeface="LilyUPC" panose="020B0604020202020204" pitchFamily="34" charset="-34"/>
              </a:rPr>
              <a:t>ให้บริการ</a:t>
            </a:r>
            <a:endParaRPr lang="en-US" altLang="th-TH" sz="2800" b="1" dirty="0"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Cordia New" panose="020B0304020202020204" pitchFamily="34" charset="-34"/>
                <a:cs typeface="LilyUPC" panose="020B0604020202020204" pitchFamily="34" charset="-34"/>
              </a:rPr>
              <a:t>ประชาชน</a:t>
            </a:r>
            <a:endParaRPr lang="th-TH" altLang="th-TH" sz="2800" dirty="0">
              <a:cs typeface="LilyUPC" panose="020B0604020202020204" pitchFamily="34" charset="-34"/>
            </a:endParaRPr>
          </a:p>
        </p:txBody>
      </p:sp>
      <p:sp>
        <p:nvSpPr>
          <p:cNvPr id="2093" name="WordArt 70"/>
          <p:cNvSpPr>
            <a:spLocks noChangeArrowheads="1" noChangeShapeType="1" noTextEdit="1"/>
          </p:cNvSpPr>
          <p:nvPr/>
        </p:nvSpPr>
        <p:spPr bwMode="auto">
          <a:xfrm>
            <a:off x="6804025" y="1628775"/>
            <a:ext cx="17145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solidFill>
                  <a:srgbClr val="CC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สนับสนุนงบประมาณ</a:t>
            </a:r>
            <a:endParaRPr lang="en-US" sz="3600" b="1" kern="10">
              <a:solidFill>
                <a:srgbClr val="CC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094" name="WordArt 71"/>
          <p:cNvSpPr>
            <a:spLocks noChangeArrowheads="1" noChangeShapeType="1" noTextEdit="1"/>
          </p:cNvSpPr>
          <p:nvPr/>
        </p:nvSpPr>
        <p:spPr bwMode="auto">
          <a:xfrm>
            <a:off x="6804025" y="2133600"/>
            <a:ext cx="17145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solidFill>
                  <a:srgbClr val="CC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สนับสนุนงบประมาณ</a:t>
            </a:r>
            <a:endParaRPr lang="en-US" sz="3600" b="1" kern="10">
              <a:solidFill>
                <a:srgbClr val="CC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095" name="Line 72"/>
          <p:cNvSpPr>
            <a:spLocks noChangeShapeType="1"/>
          </p:cNvSpPr>
          <p:nvPr/>
        </p:nvSpPr>
        <p:spPr bwMode="auto">
          <a:xfrm>
            <a:off x="5364165" y="2565400"/>
            <a:ext cx="13684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73"/>
          <p:cNvSpPr>
            <a:spLocks noChangeShapeType="1"/>
          </p:cNvSpPr>
          <p:nvPr/>
        </p:nvSpPr>
        <p:spPr bwMode="auto">
          <a:xfrm flipV="1">
            <a:off x="5364163" y="2565402"/>
            <a:ext cx="0" cy="117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74"/>
          <p:cNvSpPr>
            <a:spLocks noChangeShapeType="1"/>
          </p:cNvSpPr>
          <p:nvPr/>
        </p:nvSpPr>
        <p:spPr bwMode="auto">
          <a:xfrm>
            <a:off x="6156327" y="2205038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Line 75"/>
          <p:cNvSpPr>
            <a:spLocks noChangeShapeType="1"/>
          </p:cNvSpPr>
          <p:nvPr/>
        </p:nvSpPr>
        <p:spPr bwMode="auto">
          <a:xfrm>
            <a:off x="6156327" y="1700213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Line 76"/>
          <p:cNvSpPr>
            <a:spLocks noChangeShapeType="1"/>
          </p:cNvSpPr>
          <p:nvPr/>
        </p:nvSpPr>
        <p:spPr bwMode="auto">
          <a:xfrm>
            <a:off x="6156327" y="1844675"/>
            <a:ext cx="2016125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77"/>
          <p:cNvSpPr>
            <a:spLocks noChangeShapeType="1"/>
          </p:cNvSpPr>
          <p:nvPr/>
        </p:nvSpPr>
        <p:spPr bwMode="auto">
          <a:xfrm>
            <a:off x="6156327" y="2349500"/>
            <a:ext cx="2016125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WordArt 23"/>
          <p:cNvSpPr>
            <a:spLocks noChangeArrowheads="1" noChangeShapeType="1" noTextEdit="1"/>
          </p:cNvSpPr>
          <p:nvPr/>
        </p:nvSpPr>
        <p:spPr bwMode="auto">
          <a:xfrm>
            <a:off x="6300790" y="2420938"/>
            <a:ext cx="720725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solidFill>
                  <a:srgbClr val="FFFF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สำเนาส่ง</a:t>
            </a:r>
            <a:endParaRPr lang="en-US" sz="3600" b="1" kern="10">
              <a:solidFill>
                <a:srgbClr val="FFFF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02" name="Line 78"/>
          <p:cNvSpPr>
            <a:spLocks noChangeShapeType="1"/>
          </p:cNvSpPr>
          <p:nvPr/>
        </p:nvSpPr>
        <p:spPr bwMode="auto">
          <a:xfrm>
            <a:off x="8172450" y="4941888"/>
            <a:ext cx="0" cy="228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Line 79"/>
          <p:cNvSpPr>
            <a:spLocks noChangeShapeType="1"/>
          </p:cNvSpPr>
          <p:nvPr/>
        </p:nvSpPr>
        <p:spPr bwMode="auto">
          <a:xfrm flipV="1">
            <a:off x="5364163" y="3429000"/>
            <a:ext cx="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4" name="Line 80"/>
          <p:cNvSpPr>
            <a:spLocks noChangeShapeType="1"/>
          </p:cNvSpPr>
          <p:nvPr/>
        </p:nvSpPr>
        <p:spPr bwMode="auto">
          <a:xfrm flipV="1">
            <a:off x="6732588" y="4868863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Line 81"/>
          <p:cNvSpPr>
            <a:spLocks noChangeShapeType="1"/>
          </p:cNvSpPr>
          <p:nvPr/>
        </p:nvSpPr>
        <p:spPr bwMode="auto">
          <a:xfrm flipV="1">
            <a:off x="5364163" y="4581525"/>
            <a:ext cx="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6" name="AutoShape 82"/>
          <p:cNvSpPr>
            <a:spLocks noChangeArrowheads="1"/>
          </p:cNvSpPr>
          <p:nvPr/>
        </p:nvSpPr>
        <p:spPr bwMode="auto">
          <a:xfrm rot="-5400000">
            <a:off x="5376069" y="680244"/>
            <a:ext cx="144462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07" name="AutoShape 83"/>
          <p:cNvSpPr>
            <a:spLocks/>
          </p:cNvSpPr>
          <p:nvPr/>
        </p:nvSpPr>
        <p:spPr bwMode="auto">
          <a:xfrm>
            <a:off x="4500563" y="1412875"/>
            <a:ext cx="215900" cy="4464050"/>
          </a:xfrm>
          <a:prstGeom prst="rightBrace">
            <a:avLst>
              <a:gd name="adj1" fmla="val 172304"/>
              <a:gd name="adj2" fmla="val 36986"/>
            </a:avLst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08" name="AutoShape 84"/>
          <p:cNvSpPr>
            <a:spLocks noChangeArrowheads="1"/>
          </p:cNvSpPr>
          <p:nvPr/>
        </p:nvSpPr>
        <p:spPr bwMode="auto">
          <a:xfrm>
            <a:off x="3203577" y="2852738"/>
            <a:ext cx="144463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09" name="AutoShape 86"/>
          <p:cNvSpPr>
            <a:spLocks noChangeArrowheads="1"/>
          </p:cNvSpPr>
          <p:nvPr/>
        </p:nvSpPr>
        <p:spPr bwMode="auto">
          <a:xfrm>
            <a:off x="1763713" y="2852738"/>
            <a:ext cx="144462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10" name="AutoShape 87"/>
          <p:cNvSpPr>
            <a:spLocks noChangeArrowheads="1"/>
          </p:cNvSpPr>
          <p:nvPr/>
        </p:nvSpPr>
        <p:spPr bwMode="auto">
          <a:xfrm rot="-5400000">
            <a:off x="5125244" y="5757069"/>
            <a:ext cx="503238" cy="457200"/>
          </a:xfrm>
          <a:prstGeom prst="rightArrow">
            <a:avLst>
              <a:gd name="adj1" fmla="val 50000"/>
              <a:gd name="adj2" fmla="val 5444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11" name="Text Box 88"/>
          <p:cNvSpPr txBox="1">
            <a:spLocks noChangeArrowheads="1"/>
          </p:cNvSpPr>
          <p:nvPr/>
        </p:nvSpPr>
        <p:spPr bwMode="auto">
          <a:xfrm>
            <a:off x="107950" y="115890"/>
            <a:ext cx="1727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นโยบายรัฐบาล/แผนพัฒนาเศรษฐกิจและสังคมแห่งชาติ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  <a:sym typeface="Wingdings 2" panose="05020102010507070707" pitchFamily="18" charset="2"/>
              </a:rPr>
              <a:t>/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แผนการบริหารราชการแผ่นดิน 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4 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ปี/ยุทธศาสตร์การจัดสรรงบประมาณรายจ่ายประจำปี/แผน พัฒนาการศึกษา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ของกระทรวง ศึกษาธิการ/แผนการศึกษาแห่งชาติ/แผนปฏิบัติราชการกระทรวงศึกษาธิการ 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4 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ปี/แผน ปฏิบัติราชการองค์กรหลัก ศธ.</a:t>
            </a:r>
            <a:endParaRPr lang="en-US" altLang="th-TH" sz="1600" dirty="0"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4 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ปี/แผนปฏิบัติราชการประจำปี กระทรวงศึกษาธิการ/แผน ปฏิบัติราชการประจำปีองค์กรหลัก ศธ.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  <a:sym typeface="Wingdings 2" panose="05020102010507070707" pitchFamily="18" charset="2"/>
              </a:rPr>
              <a:t>/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แผนพัฒนาจังหวัด</a:t>
            </a:r>
            <a:endParaRPr lang="th-TH" altLang="th-TH" sz="1600" dirty="0">
              <a:cs typeface="LilyUPC" panose="020B0604020202020204" pitchFamily="34" charset="-34"/>
            </a:endParaRPr>
          </a:p>
        </p:txBody>
      </p:sp>
      <p:sp>
        <p:nvSpPr>
          <p:cNvPr id="2112" name="Text Box 89"/>
          <p:cNvSpPr txBox="1">
            <a:spLocks noChangeArrowheads="1"/>
          </p:cNvSpPr>
          <p:nvPr/>
        </p:nvSpPr>
        <p:spPr bwMode="auto">
          <a:xfrm>
            <a:off x="107952" y="3500438"/>
            <a:ext cx="18526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b="1" dirty="0">
                <a:latin typeface="Cordia New" panose="020B0304020202020204" pitchFamily="34" charset="-34"/>
                <a:cs typeface="LilyUPC" panose="020B0604020202020204" pitchFamily="34" charset="-34"/>
              </a:rPr>
              <a:t>สร้างฐานข้อมูลสารสนเทศของจังหวัด</a:t>
            </a:r>
            <a:endParaRPr lang="en-US" altLang="th-TH" sz="1600" b="1" dirty="0"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สภาพทางภูมิศาสตร์/เศรษฐกิจ/สังคม/การเมือง/ประชากร/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จำนวนสถานศึกษา/ครู/นักเรียน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  <a:sym typeface="Wingdings 2" panose="05020102010507070707" pitchFamily="18" charset="2"/>
              </a:rPr>
              <a:t>/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การสอบบรรจุครู/ปัญหาครูขาด /ครูเกิน/ครูไม่ครบชั้น/ครูไม่ตรงสาขา/การเกลี่ยครู/ผลสัมฤทธิ์ทางการเรียน(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O-net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) /การอ่านไม่ออก-เขียนไม่ได้/เด็กตกหล่น/เด็ก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ออกกลางคัน/การดำเนินโครงการ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ลดเวลาเรียน เพิ่มเวลารู้/การบริหารจัดการโรงเรียนขนาดเล็ก/ปัญหาการทุจริต/การจ้างลูกจ้าง(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TOR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)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  <a:sym typeface="Wingdings 2" panose="05020102010507070707" pitchFamily="18" charset="2"/>
              </a:rPr>
              <a:t>/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จัดการศึกษาแบบทวิภาคี /การเพิ่มสัดส่วนผู้เรียนสายอาชีว ศึกษา/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STEM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ศึกษา/การพัฒนาทักษะภาษาอังกฤษ/มหาวิทยาลัย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พี่เลี้ยง </a:t>
            </a:r>
            <a:r>
              <a:rPr lang="en-US" altLang="th-TH" sz="1600" dirty="0">
                <a:latin typeface="Cordia New" panose="020B0304020202020204" pitchFamily="34" charset="-34"/>
                <a:cs typeface="LilyUPC" panose="020B0604020202020204" pitchFamily="34" charset="-34"/>
                <a:sym typeface="Wingdings 2" panose="05020102010507070707" pitchFamily="18" charset="2"/>
              </a:rPr>
              <a:t></a:t>
            </a:r>
            <a:r>
              <a:rPr lang="th-TH" altLang="th-TH" sz="1600" dirty="0">
                <a:latin typeface="Cordia New" panose="020B0304020202020204" pitchFamily="34" charset="-34"/>
                <a:cs typeface="LilyUPC" panose="020B0604020202020204" pitchFamily="34" charset="-34"/>
              </a:rPr>
              <a:t>โครงการประชารัฐ ฯลฯ.</a:t>
            </a:r>
          </a:p>
        </p:txBody>
      </p:sp>
      <p:sp>
        <p:nvSpPr>
          <p:cNvPr id="2113" name="AutoShape 92"/>
          <p:cNvSpPr>
            <a:spLocks/>
          </p:cNvSpPr>
          <p:nvPr/>
        </p:nvSpPr>
        <p:spPr bwMode="auto">
          <a:xfrm>
            <a:off x="1692277" y="188915"/>
            <a:ext cx="288925" cy="2376487"/>
          </a:xfrm>
          <a:prstGeom prst="rightBrace">
            <a:avLst>
              <a:gd name="adj1" fmla="val 68544"/>
              <a:gd name="adj2" fmla="val 48431"/>
            </a:avLst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14" name="Line 93"/>
          <p:cNvSpPr>
            <a:spLocks noChangeShapeType="1"/>
          </p:cNvSpPr>
          <p:nvPr/>
        </p:nvSpPr>
        <p:spPr bwMode="auto">
          <a:xfrm>
            <a:off x="1979613" y="1341438"/>
            <a:ext cx="576262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AutoShape 95"/>
          <p:cNvSpPr>
            <a:spLocks/>
          </p:cNvSpPr>
          <p:nvPr/>
        </p:nvSpPr>
        <p:spPr bwMode="auto">
          <a:xfrm>
            <a:off x="1692277" y="3573463"/>
            <a:ext cx="288925" cy="3168650"/>
          </a:xfrm>
          <a:prstGeom prst="rightBrace">
            <a:avLst>
              <a:gd name="adj1" fmla="val 91392"/>
              <a:gd name="adj2" fmla="val 38528"/>
            </a:avLst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16" name="Text Box 97"/>
          <p:cNvSpPr txBox="1">
            <a:spLocks noChangeArrowheads="1"/>
          </p:cNvSpPr>
          <p:nvPr/>
        </p:nvSpPr>
        <p:spPr bwMode="auto">
          <a:xfrm>
            <a:off x="1979613" y="47974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800" b="1" dirty="0">
                <a:latin typeface="Cordia New" panose="020B0304020202020204" pitchFamily="34" charset="-34"/>
                <a:cs typeface="LilyUPC" panose="020B0604020202020204" pitchFamily="34" charset="-34"/>
              </a:rPr>
              <a:t>ภายใน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800" dirty="0">
                <a:latin typeface="Cordia New" panose="020B0304020202020204" pitchFamily="34" charset="-34"/>
                <a:cs typeface="LilyUPC" panose="020B0604020202020204" pitchFamily="34" charset="-34"/>
              </a:rPr>
              <a:t>(ควบคุมได้)</a:t>
            </a:r>
          </a:p>
        </p:txBody>
      </p:sp>
      <p:sp>
        <p:nvSpPr>
          <p:cNvPr id="2117" name="Text Box 91"/>
          <p:cNvSpPr txBox="1">
            <a:spLocks noChangeArrowheads="1"/>
          </p:cNvSpPr>
          <p:nvPr/>
        </p:nvSpPr>
        <p:spPr bwMode="auto">
          <a:xfrm>
            <a:off x="1979613" y="908050"/>
            <a:ext cx="1143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800" b="1" dirty="0">
                <a:latin typeface="Cordia New" panose="020B0304020202020204" pitchFamily="34" charset="-34"/>
                <a:cs typeface="LilyUPC" panose="020B0604020202020204" pitchFamily="34" charset="-34"/>
              </a:rPr>
              <a:t>ภายนอก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800" dirty="0">
                <a:latin typeface="Cordia New" panose="020B0304020202020204" pitchFamily="34" charset="-34"/>
                <a:cs typeface="LilyUPC" panose="020B0604020202020204" pitchFamily="34" charset="-34"/>
              </a:rPr>
              <a:t>(ควบคุมไม่ได้)</a:t>
            </a:r>
          </a:p>
        </p:txBody>
      </p:sp>
      <p:sp>
        <p:nvSpPr>
          <p:cNvPr id="2118" name="Line 98"/>
          <p:cNvSpPr>
            <a:spLocks noChangeShapeType="1"/>
          </p:cNvSpPr>
          <p:nvPr/>
        </p:nvSpPr>
        <p:spPr bwMode="auto">
          <a:xfrm>
            <a:off x="1979613" y="4797425"/>
            <a:ext cx="576262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99"/>
          <p:cNvSpPr>
            <a:spLocks noChangeShapeType="1"/>
          </p:cNvSpPr>
          <p:nvPr/>
        </p:nvSpPr>
        <p:spPr bwMode="auto">
          <a:xfrm>
            <a:off x="2555875" y="3357565"/>
            <a:ext cx="0" cy="1438275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Text Box 96"/>
          <p:cNvSpPr txBox="1">
            <a:spLocks noChangeArrowheads="1"/>
          </p:cNvSpPr>
          <p:nvPr/>
        </p:nvSpPr>
        <p:spPr bwMode="auto">
          <a:xfrm>
            <a:off x="1908175" y="3644902"/>
            <a:ext cx="1371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เป็นการวิเคราะห์ถึง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จุดแข็ง-จุดอ่อน </a:t>
            </a:r>
            <a:endParaRPr lang="en-US" altLang="th-TH" sz="1600">
              <a:solidFill>
                <a:srgbClr val="FFFF66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ที่เป็นสภาวะแวดล้อม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ภายใน ที่มีผลต่อ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การพัฒนาการศึกษาด้านต่าง ๆ ของจังหวัด</a:t>
            </a:r>
            <a:endParaRPr lang="th-TH" altLang="th-TH" sz="1600">
              <a:solidFill>
                <a:srgbClr val="FFFF66"/>
              </a:solidFill>
              <a:cs typeface="LilyUPC" panose="020B0604020202020204" pitchFamily="34" charset="-34"/>
            </a:endParaRPr>
          </a:p>
        </p:txBody>
      </p:sp>
      <p:sp>
        <p:nvSpPr>
          <p:cNvPr id="2121" name="Text Box 100"/>
          <p:cNvSpPr txBox="1">
            <a:spLocks noChangeArrowheads="1"/>
          </p:cNvSpPr>
          <p:nvPr/>
        </p:nvSpPr>
        <p:spPr bwMode="auto">
          <a:xfrm>
            <a:off x="1865313" y="6165850"/>
            <a:ext cx="3211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กฎหมายอ้างอิง</a:t>
            </a:r>
            <a:r>
              <a:rPr lang="th-TH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พระราชกฤษฎีกา ว่าด้วยหลักเกณฑ์และวิธีการบริหารกิจการบ้านเมืองที่ดี พ.ศ.</a:t>
            </a:r>
            <a:r>
              <a:rPr lang="en-US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2546  </a:t>
            </a:r>
            <a:r>
              <a:rPr lang="th-TH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หมวด </a:t>
            </a:r>
            <a:r>
              <a:rPr lang="en-US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3 </a:t>
            </a:r>
            <a:r>
              <a:rPr lang="th-TH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มาตรา </a:t>
            </a:r>
            <a:r>
              <a:rPr lang="en-US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9 </a:t>
            </a:r>
            <a:r>
              <a:rPr lang="th-TH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และมาตรา </a:t>
            </a:r>
            <a:r>
              <a:rPr lang="en-US" altLang="th-TH" sz="2000">
                <a:solidFill>
                  <a:srgbClr val="FFCC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16</a:t>
            </a:r>
            <a:endParaRPr lang="th-TH" altLang="th-TH" sz="2000">
              <a:solidFill>
                <a:srgbClr val="FFCC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22" name="WordArt 101"/>
          <p:cNvSpPr>
            <a:spLocks noChangeArrowheads="1" noChangeShapeType="1" noTextEdit="1"/>
          </p:cNvSpPr>
          <p:nvPr/>
        </p:nvSpPr>
        <p:spPr bwMode="auto">
          <a:xfrm>
            <a:off x="2051052" y="2"/>
            <a:ext cx="6913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การจัดทำแผนพัฒนาการศึกษาจังหวัด/เขตพื้นที่</a:t>
            </a:r>
            <a:endParaRPr lang="en-US" sz="3600" b="1" kern="10">
              <a:ln w="222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23" name="Rectangle 104"/>
          <p:cNvSpPr>
            <a:spLocks noChangeArrowheads="1"/>
          </p:cNvSpPr>
          <p:nvPr/>
        </p:nvSpPr>
        <p:spPr bwMode="auto">
          <a:xfrm>
            <a:off x="2051050" y="404815"/>
            <a:ext cx="7092950" cy="714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24" name="Line 105"/>
          <p:cNvSpPr>
            <a:spLocks noChangeShapeType="1"/>
          </p:cNvSpPr>
          <p:nvPr/>
        </p:nvSpPr>
        <p:spPr bwMode="auto">
          <a:xfrm flipV="1">
            <a:off x="6732588" y="2205040"/>
            <a:ext cx="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Line 106"/>
          <p:cNvSpPr>
            <a:spLocks noChangeShapeType="1"/>
          </p:cNvSpPr>
          <p:nvPr/>
        </p:nvSpPr>
        <p:spPr bwMode="auto">
          <a:xfrm flipV="1">
            <a:off x="6732588" y="1700215"/>
            <a:ext cx="0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107"/>
          <p:cNvSpPr>
            <a:spLocks noChangeShapeType="1"/>
          </p:cNvSpPr>
          <p:nvPr/>
        </p:nvSpPr>
        <p:spPr bwMode="auto">
          <a:xfrm>
            <a:off x="8172450" y="1844675"/>
            <a:ext cx="97155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Text Box 90"/>
          <p:cNvSpPr txBox="1">
            <a:spLocks noChangeArrowheads="1"/>
          </p:cNvSpPr>
          <p:nvPr/>
        </p:nvSpPr>
        <p:spPr bwMode="auto">
          <a:xfrm>
            <a:off x="1865313" y="1412875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เป็นการวิเคราะห์ถึงโอกาส-อุปสรรค </a:t>
            </a:r>
            <a:endParaRPr lang="en-US" altLang="th-TH" sz="1600">
              <a:solidFill>
                <a:srgbClr val="FFFF66"/>
              </a:solidFill>
              <a:latin typeface="Cordia New" panose="020B0304020202020204" pitchFamily="34" charset="-34"/>
              <a:cs typeface="LilyUPC" panose="020B0604020202020204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ที่เป็นสภาวะแวดล้อมภายนอก ที่มีผลต่อ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การพัฒนาการศึกษา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1600">
                <a:solidFill>
                  <a:srgbClr val="FFFF66"/>
                </a:solidFill>
                <a:latin typeface="Cordia New" panose="020B0304020202020204" pitchFamily="34" charset="-34"/>
                <a:cs typeface="LilyUPC" panose="020B0604020202020204" pitchFamily="34" charset="-34"/>
              </a:rPr>
              <a:t>ด้านต่าง ๆ ของจังหวัด</a:t>
            </a:r>
            <a:endParaRPr lang="th-TH" altLang="th-TH" sz="1600">
              <a:solidFill>
                <a:srgbClr val="FFFF66"/>
              </a:solidFill>
              <a:cs typeface="LilyUPC" panose="020B0604020202020204" pitchFamily="34" charset="-34"/>
            </a:endParaRPr>
          </a:p>
        </p:txBody>
      </p:sp>
      <p:sp>
        <p:nvSpPr>
          <p:cNvPr id="2128" name="Text Box 114"/>
          <p:cNvSpPr txBox="1">
            <a:spLocks noChangeArrowheads="1"/>
          </p:cNvSpPr>
          <p:nvPr/>
        </p:nvSpPr>
        <p:spPr bwMode="auto">
          <a:xfrm>
            <a:off x="5888038" y="3358357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2129" name="Text Box 115"/>
          <p:cNvSpPr txBox="1">
            <a:spLocks noChangeArrowheads="1"/>
          </p:cNvSpPr>
          <p:nvPr/>
        </p:nvSpPr>
        <p:spPr bwMode="auto">
          <a:xfrm>
            <a:off x="4612484" y="3366294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2130" name="Text Box 116"/>
          <p:cNvSpPr txBox="1">
            <a:spLocks noChangeArrowheads="1"/>
          </p:cNvSpPr>
          <p:nvPr/>
        </p:nvSpPr>
        <p:spPr bwMode="auto">
          <a:xfrm>
            <a:off x="7319964" y="3413920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2131" name="Text Box 117"/>
          <p:cNvSpPr txBox="1">
            <a:spLocks noChangeArrowheads="1"/>
          </p:cNvSpPr>
          <p:nvPr/>
        </p:nvSpPr>
        <p:spPr bwMode="auto">
          <a:xfrm>
            <a:off x="4643440" y="4365627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2132" name="Text Box 118"/>
          <p:cNvSpPr txBox="1">
            <a:spLocks noChangeArrowheads="1"/>
          </p:cNvSpPr>
          <p:nvPr/>
        </p:nvSpPr>
        <p:spPr bwMode="auto">
          <a:xfrm>
            <a:off x="4643440" y="5589588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2133" name="Text Box 119"/>
          <p:cNvSpPr txBox="1">
            <a:spLocks noChangeArrowheads="1"/>
          </p:cNvSpPr>
          <p:nvPr/>
        </p:nvSpPr>
        <p:spPr bwMode="auto">
          <a:xfrm>
            <a:off x="5902325" y="4478339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2134" name="Text Box 120"/>
          <p:cNvSpPr txBox="1">
            <a:spLocks noChangeArrowheads="1"/>
          </p:cNvSpPr>
          <p:nvPr/>
        </p:nvSpPr>
        <p:spPr bwMode="auto">
          <a:xfrm>
            <a:off x="5901531" y="5645152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2135" name="Text Box 121"/>
          <p:cNvSpPr txBox="1">
            <a:spLocks noChangeArrowheads="1"/>
          </p:cNvSpPr>
          <p:nvPr/>
        </p:nvSpPr>
        <p:spPr bwMode="auto">
          <a:xfrm>
            <a:off x="7308057" y="4545806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2136" name="Text Box 122"/>
          <p:cNvSpPr txBox="1">
            <a:spLocks noChangeArrowheads="1"/>
          </p:cNvSpPr>
          <p:nvPr/>
        </p:nvSpPr>
        <p:spPr bwMode="auto">
          <a:xfrm>
            <a:off x="7309316" y="5717749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sz="2800" dirty="0"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2137" name="Text Box 7"/>
          <p:cNvSpPr txBox="1">
            <a:spLocks noChangeArrowheads="1"/>
          </p:cNvSpPr>
          <p:nvPr/>
        </p:nvSpPr>
        <p:spPr bwMode="auto">
          <a:xfrm>
            <a:off x="115890" y="2474915"/>
            <a:ext cx="1576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พ.ค.</a:t>
            </a: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-</a:t>
            </a:r>
            <a:r>
              <a:rPr lang="th-TH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มิ.ย.</a:t>
            </a: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38" name="Text Box 7"/>
          <p:cNvSpPr txBox="1">
            <a:spLocks noChangeArrowheads="1"/>
          </p:cNvSpPr>
          <p:nvPr/>
        </p:nvSpPr>
        <p:spPr bwMode="auto">
          <a:xfrm>
            <a:off x="2409825" y="2486025"/>
            <a:ext cx="1536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ก.ค.-ส.ค.</a:t>
            </a: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39" name="Text Box 7"/>
          <p:cNvSpPr txBox="1">
            <a:spLocks noChangeArrowheads="1"/>
          </p:cNvSpPr>
          <p:nvPr/>
        </p:nvSpPr>
        <p:spPr bwMode="auto">
          <a:xfrm>
            <a:off x="4573588" y="2482850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20 </a:t>
            </a:r>
            <a:r>
              <a:rPr lang="th-TH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ส.ค.</a:t>
            </a:r>
            <a:r>
              <a:rPr lang="en-US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FFFF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0" name="Text Box 7"/>
          <p:cNvSpPr txBox="1">
            <a:spLocks noChangeArrowheads="1"/>
          </p:cNvSpPr>
          <p:nvPr/>
        </p:nvSpPr>
        <p:spPr bwMode="auto">
          <a:xfrm>
            <a:off x="5837238" y="2565400"/>
            <a:ext cx="1720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31 </a:t>
            </a:r>
            <a:r>
              <a:rPr lang="th-TH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ส.ค.</a:t>
            </a:r>
            <a:r>
              <a:rPr lang="en-US" altLang="th-TH" sz="2400" b="1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FFFF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1" name="Text Box 7"/>
          <p:cNvSpPr txBox="1">
            <a:spLocks noChangeArrowheads="1"/>
          </p:cNvSpPr>
          <p:nvPr/>
        </p:nvSpPr>
        <p:spPr bwMode="auto">
          <a:xfrm>
            <a:off x="5499100" y="1900240"/>
            <a:ext cx="1720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10 </a:t>
            </a:r>
            <a:r>
              <a:rPr lang="th-TH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ก.ย.</a:t>
            </a:r>
            <a:r>
              <a:rPr lang="en-US" altLang="th-TH" sz="2400" b="1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2" name="Text Box 7"/>
          <p:cNvSpPr txBox="1">
            <a:spLocks noChangeArrowheads="1"/>
          </p:cNvSpPr>
          <p:nvPr/>
        </p:nvSpPr>
        <p:spPr bwMode="auto">
          <a:xfrm>
            <a:off x="5268915" y="1343025"/>
            <a:ext cx="172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20 </a:t>
            </a:r>
            <a:r>
              <a:rPr lang="th-TH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ก.ย.</a:t>
            </a: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33CCCC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3" name="Text Box 7"/>
          <p:cNvSpPr txBox="1">
            <a:spLocks noChangeArrowheads="1"/>
          </p:cNvSpPr>
          <p:nvPr/>
        </p:nvSpPr>
        <p:spPr bwMode="auto">
          <a:xfrm>
            <a:off x="7356475" y="1865315"/>
            <a:ext cx="1722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1-10 </a:t>
            </a:r>
            <a:r>
              <a:rPr lang="th-TH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ต.ค.</a:t>
            </a: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33CCCC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4" name="Text Box 7"/>
          <p:cNvSpPr txBox="1">
            <a:spLocks noChangeArrowheads="1"/>
          </p:cNvSpPr>
          <p:nvPr/>
        </p:nvSpPr>
        <p:spPr bwMode="auto">
          <a:xfrm>
            <a:off x="7629527" y="2630490"/>
            <a:ext cx="1465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20 </a:t>
            </a:r>
            <a:r>
              <a:rPr lang="th-TH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ต.ค.</a:t>
            </a:r>
            <a:r>
              <a:rPr lang="en-US" altLang="th-TH" sz="2400" b="1">
                <a:solidFill>
                  <a:srgbClr val="33CC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2400" b="1">
              <a:solidFill>
                <a:srgbClr val="33CCCC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145" name="Text Box 7"/>
          <p:cNvSpPr txBox="1">
            <a:spLocks noChangeArrowheads="1"/>
          </p:cNvSpPr>
          <p:nvPr/>
        </p:nvSpPr>
        <p:spPr bwMode="auto">
          <a:xfrm>
            <a:off x="5837240" y="3629025"/>
            <a:ext cx="177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th-TH" sz="3600" b="1">
                <a:solidFill>
                  <a:srgbClr val="99FF33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1 </a:t>
            </a:r>
            <a:r>
              <a:rPr lang="th-TH" altLang="th-TH" sz="3600" b="1">
                <a:solidFill>
                  <a:srgbClr val="99FF33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พ.ย.</a:t>
            </a:r>
            <a:r>
              <a:rPr lang="en-US" altLang="th-TH" sz="3600" b="1">
                <a:solidFill>
                  <a:srgbClr val="99FF33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59</a:t>
            </a:r>
            <a:endParaRPr lang="th-TH" altLang="th-TH" sz="3600" b="1">
              <a:solidFill>
                <a:srgbClr val="99FF33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556995"/>
      </p:ext>
    </p:extLst>
  </p:cSld>
  <p:clrMapOvr>
    <a:masterClrMapping/>
  </p:clrMapOvr>
  <p:transition spd="slow" advTm="25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67716"/>
            <a:ext cx="9144000" cy="75856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h-TH" sz="4800" b="1" dirty="0" smtClean="0"/>
              <a:t>นักเรียนกลุ่มเป้าหมายในการจัดการศึกษา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2070" y="1791663"/>
            <a:ext cx="5418753" cy="311284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เด็กที่มีความสามารถพิเศษ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เด็กทั่วไป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เด็กด้อยโอกาส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เด็กพิการ</a:t>
            </a:r>
          </a:p>
          <a:p>
            <a:pPr>
              <a:buFont typeface="Arial" pitchFamily="34" charset="0"/>
              <a:buChar char="•"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27700" y="1827300"/>
            <a:ext cx="7639406" cy="371848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โรงเรียนมาตรฐานสากล </a:t>
            </a:r>
            <a:r>
              <a:rPr lang="en-US" sz="4000" b="1" dirty="0" smtClean="0"/>
              <a:t>            720 </a:t>
            </a:r>
            <a:r>
              <a:rPr lang="th-TH" sz="4000" b="1" dirty="0" smtClean="0"/>
              <a:t>  โรง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โรงเรียนกลุ่มวัตถุประสงค์พิเศษ  </a:t>
            </a:r>
            <a:r>
              <a:rPr lang="en-US" sz="4000" b="1" dirty="0" smtClean="0"/>
              <a:t>      24</a:t>
            </a:r>
            <a:r>
              <a:rPr lang="th-TH" sz="4000" b="1" dirty="0" smtClean="0"/>
              <a:t>    กลุ่ม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โรงเรียนประชารัฐ </a:t>
            </a:r>
            <a:r>
              <a:rPr lang="en-US" sz="4000" b="1" dirty="0" smtClean="0"/>
              <a:t>               7,424 </a:t>
            </a:r>
            <a:r>
              <a:rPr lang="th-TH" sz="4000" b="1" dirty="0" smtClean="0"/>
              <a:t>  โรง </a:t>
            </a:r>
            <a:r>
              <a:rPr lang="en-US" sz="4000" b="1" dirty="0" smtClean="0"/>
              <a:t>(</a:t>
            </a:r>
            <a:r>
              <a:rPr lang="th-TH" sz="4000" b="1" dirty="0" smtClean="0"/>
              <a:t>ระยะแรก </a:t>
            </a:r>
            <a:r>
              <a:rPr lang="en-US" sz="4000" b="1" dirty="0" smtClean="0"/>
              <a:t>3</a:t>
            </a:r>
            <a:r>
              <a:rPr lang="th-TH" sz="4000" b="1" dirty="0" smtClean="0"/>
              <a:t>,</a:t>
            </a:r>
            <a:r>
              <a:rPr lang="en-US" sz="4000" b="1" dirty="0" smtClean="0"/>
              <a:t>342 </a:t>
            </a:r>
            <a:r>
              <a:rPr lang="th-TH" sz="4000" b="1" dirty="0" smtClean="0"/>
              <a:t>โรง)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/>
              <a:t>โรงเรียนทั่วไป</a:t>
            </a:r>
            <a:endParaRPr lang="th-TH" sz="4000" b="1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67716"/>
            <a:ext cx="9144000" cy="75856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h-TH" sz="4400" b="1" dirty="0" smtClean="0"/>
              <a:t>ประเภทสถานศึกษาที่เป็นกลุ่มเป้าหมายในการจัดการศึกษา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78098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th-TH" sz="2400" b="1" dirty="0" smtClean="0">
                <a:solidFill>
                  <a:schemeClr val="tx1"/>
                </a:solidFill>
              </a:rPr>
              <a:t>ขั้นตอนการพัฒนาโรงเรียนมาตรฐานสากลสู่การเป็นสถานศึกษาต้นแบบการบริหารจัดการด้วยระบบคุณภาพ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914610"/>
            <a:ext cx="25202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คัดเลือกโรงเรียนที่มีความพร้อมสูง</a:t>
            </a:r>
          </a:p>
          <a:p>
            <a:pPr algn="ctr"/>
            <a:r>
              <a:rPr lang="th-TH" sz="2000" dirty="0" smtClean="0"/>
              <a:t>ประกาศโดย </a:t>
            </a:r>
            <a:r>
              <a:rPr lang="th-TH" sz="2000" dirty="0" err="1" smtClean="0"/>
              <a:t>สพฐ</a:t>
            </a:r>
            <a:r>
              <a:rPr lang="th-TH" sz="2000" dirty="0" smtClean="0"/>
              <a:t>.เป็น </a:t>
            </a:r>
            <a:r>
              <a:rPr lang="en-US" sz="2000" dirty="0" smtClean="0"/>
              <a:t>WCSS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910461"/>
            <a:ext cx="25202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Project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พัฒนานักเรียน 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WCSS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ด้วยหลักสูตร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IS 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26642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รับสมัคร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/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คัดเลือกโรงเรียนที่มีคุณ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มบัติตามเกณฑ์ เพื่อพัฒนาอย่างเข้มข้น(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Intensive School)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581128"/>
            <a:ext cx="26642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ตรวจเยี่ยมประเมิน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Intensive School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4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ขั้นตอนเพื่อเป็น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OBECQA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149080"/>
            <a:ext cx="3960440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ตรวจสอบข้อมูล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2.Independent Review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3.Consensus Review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4.Site Visit Review &amp; Consensus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5.Site Visit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ติดตามผลทบทวน/ ประกาศผลเป็นรุ่น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2311712"/>
            <a:ext cx="3960440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ตรวจสอบข้อมูล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2.Independent Review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3.Consensus Review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4.Site Visit Review &amp; Consensus</a:t>
            </a:r>
          </a:p>
          <a:p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5.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จัดเวทีแลกเปลี่ยนเรียนรู้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&amp;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ประเมินผลสุดท้าย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7776356" y="2420888"/>
            <a:ext cx="1260140" cy="1224136"/>
          </a:xfrm>
          <a:prstGeom prst="ellips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คณะกรรมการระดับภูมิภาค</a:t>
            </a:r>
            <a:endParaRPr lang="en-US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7812360" y="4437112"/>
            <a:ext cx="1260140" cy="1224136"/>
          </a:xfrm>
          <a:prstGeom prst="ellips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คณะกรรมการระดับ </a:t>
            </a:r>
            <a:r>
              <a:rPr lang="th-TH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สพฐ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</a:t>
            </a:r>
            <a:endParaRPr lang="en-US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6" name="ลูกศรซ้าย 15"/>
          <p:cNvSpPr/>
          <p:nvPr/>
        </p:nvSpPr>
        <p:spPr>
          <a:xfrm>
            <a:off x="7668344" y="2924944"/>
            <a:ext cx="252028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ลูกศรซ้าย 16"/>
          <p:cNvSpPr/>
          <p:nvPr/>
        </p:nvSpPr>
        <p:spPr>
          <a:xfrm>
            <a:off x="7668344" y="5013176"/>
            <a:ext cx="252028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ลูกศรซ้าย-ขวา 17"/>
          <p:cNvSpPr/>
          <p:nvPr/>
        </p:nvSpPr>
        <p:spPr>
          <a:xfrm>
            <a:off x="3275856" y="2852936"/>
            <a:ext cx="432048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ลูกศรซ้าย-ขวา 18"/>
          <p:cNvSpPr/>
          <p:nvPr/>
        </p:nvSpPr>
        <p:spPr>
          <a:xfrm>
            <a:off x="3275856" y="5013176"/>
            <a:ext cx="432048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702549"/>
            <a:ext cx="266429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รับสมัคร 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WCSS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รับการพัฒนาสู่ </a:t>
            </a:r>
            <a:r>
              <a:rPr lang="en-US" sz="20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ScQA</a:t>
            </a:r>
            <a:r>
              <a:rPr lang="en-US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จากทุก </a:t>
            </a:r>
            <a:r>
              <a:rPr lang="th-TH" sz="20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รร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.ใน </a:t>
            </a:r>
            <a:r>
              <a:rPr lang="th-TH" sz="20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สพฐ</a:t>
            </a:r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.ที่เหมาะ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564904"/>
            <a:ext cx="266429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ตรวจเยี่ยมนิเทศและประเมิน </a:t>
            </a:r>
            <a:r>
              <a:rPr lang="en-US" sz="20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ScQA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1763524"/>
            <a:ext cx="39604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เสริมสร้างความเข้าใจในกรอบหลักเกณฑ์/ส่งข้อมูล</a:t>
            </a:r>
          </a:p>
        </p:txBody>
      </p:sp>
      <p:sp>
        <p:nvSpPr>
          <p:cNvPr id="23" name="ลูกศรซ้าย-ขวา 22"/>
          <p:cNvSpPr/>
          <p:nvPr/>
        </p:nvSpPr>
        <p:spPr>
          <a:xfrm>
            <a:off x="3275856" y="1844824"/>
            <a:ext cx="432048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ลูกศรลง 23"/>
          <p:cNvSpPr/>
          <p:nvPr/>
        </p:nvSpPr>
        <p:spPr>
          <a:xfrm>
            <a:off x="1871700" y="1484783"/>
            <a:ext cx="108012" cy="217765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ลูกศรลง 24"/>
          <p:cNvSpPr/>
          <p:nvPr/>
        </p:nvSpPr>
        <p:spPr>
          <a:xfrm>
            <a:off x="1871700" y="2347139"/>
            <a:ext cx="108012" cy="217765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1942952" y="3187484"/>
            <a:ext cx="108012" cy="217765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ลูกศรลง 26"/>
          <p:cNvSpPr/>
          <p:nvPr/>
        </p:nvSpPr>
        <p:spPr>
          <a:xfrm>
            <a:off x="1835696" y="4363363"/>
            <a:ext cx="108012" cy="217765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ข้าวหลามตัด 27"/>
          <p:cNvSpPr/>
          <p:nvPr/>
        </p:nvSpPr>
        <p:spPr>
          <a:xfrm>
            <a:off x="107504" y="5504458"/>
            <a:ext cx="504056" cy="3008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ข้าวหลามตัด 28"/>
          <p:cNvSpPr/>
          <p:nvPr/>
        </p:nvSpPr>
        <p:spPr>
          <a:xfrm>
            <a:off x="107504" y="3140968"/>
            <a:ext cx="576064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395536" y="2060848"/>
            <a:ext cx="0" cy="10801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395536" y="3573016"/>
            <a:ext cx="0" cy="3600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/>
          <p:cNvSpPr/>
          <p:nvPr/>
        </p:nvSpPr>
        <p:spPr>
          <a:xfrm>
            <a:off x="611560" y="795648"/>
            <a:ext cx="2520280" cy="689136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สพฐ</a:t>
            </a:r>
            <a:r>
              <a:rPr lang="th-TH" sz="20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.กำหนดนโยบาย </a:t>
            </a:r>
            <a:r>
              <a:rPr lang="en-US" sz="20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WCSS</a:t>
            </a:r>
          </a:p>
        </p:txBody>
      </p:sp>
      <p:sp>
        <p:nvSpPr>
          <p:cNvPr id="42" name="วงรี 41"/>
          <p:cNvSpPr/>
          <p:nvPr/>
        </p:nvSpPr>
        <p:spPr>
          <a:xfrm>
            <a:off x="683568" y="5798877"/>
            <a:ext cx="2376264" cy="780053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ประกาศ </a:t>
            </a:r>
            <a:r>
              <a:rPr lang="en-US" sz="2000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OBECQA</a:t>
            </a:r>
            <a:r>
              <a:rPr lang="th-TH" sz="2000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เป็นระยะๆ</a:t>
            </a:r>
            <a:endParaRPr lang="en-US" sz="20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395536" y="5817393"/>
            <a:ext cx="0" cy="34791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395536" y="4149080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>
            <a:off x="395536" y="6165304"/>
            <a:ext cx="2880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395536" y="4149080"/>
            <a:ext cx="2880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>
            <a:off x="412304" y="3933056"/>
            <a:ext cx="2880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>
            <a:off x="395536" y="2060848"/>
            <a:ext cx="2880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ลูกศรลง 56"/>
          <p:cNvSpPr/>
          <p:nvPr/>
        </p:nvSpPr>
        <p:spPr>
          <a:xfrm>
            <a:off x="1835696" y="5515491"/>
            <a:ext cx="108012" cy="217765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3851920" y="5991348"/>
            <a:ext cx="5040560" cy="38998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รักษาสภาพและยกระดับมาตรฐานต่อเนื่อง/ขยายผล</a:t>
            </a:r>
            <a:endParaRPr lang="en-US" sz="24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59" name="ลูกศรซ้าย-ขวา 58"/>
          <p:cNvSpPr/>
          <p:nvPr/>
        </p:nvSpPr>
        <p:spPr>
          <a:xfrm>
            <a:off x="3275856" y="6021288"/>
            <a:ext cx="432048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ลูกศรซ้าย-ขวา 2"/>
          <p:cNvSpPr/>
          <p:nvPr/>
        </p:nvSpPr>
        <p:spPr>
          <a:xfrm>
            <a:off x="6228184" y="1233626"/>
            <a:ext cx="288032" cy="1088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7505" y="1988840"/>
            <a:ext cx="3672408" cy="863600"/>
          </a:xfrm>
          <a:prstGeom prst="rect">
            <a:avLst/>
          </a:prstGeom>
          <a:solidFill>
            <a:srgbClr val="61F45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altLang="en-US" sz="2800" b="1" dirty="0" err="1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ร.ร</a:t>
            </a: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.ที่ผ่าน </a:t>
            </a:r>
            <a:r>
              <a:rPr lang="en-US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OBECQA </a:t>
            </a: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พัฒนาตนเองสู่ </a:t>
            </a:r>
            <a:r>
              <a:rPr lang="en-US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TQA</a:t>
            </a:r>
            <a:endParaRPr lang="th-TH" altLang="en-US" sz="28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F025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การประเมินติดตามและการแทรกแซงในระดับโรงเรียน</a:t>
            </a:r>
            <a:r>
              <a:rPr lang="en-US" alt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alt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แต่ละประเภทอย่างเหมะสม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7092280" y="4189864"/>
            <a:ext cx="2160587" cy="107188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แลกเปลี่ยนเรียนรู้</a:t>
            </a:r>
            <a:b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กับโรงเรียน </a:t>
            </a:r>
            <a:r>
              <a:rPr lang="en-US" altLang="en-US" sz="16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OBECQA</a:t>
            </a:r>
            <a:endParaRPr lang="th-TH" altLang="en-US" sz="1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532" y="58272"/>
            <a:ext cx="6582700" cy="114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th-TH" altLang="en-US" sz="3200" b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แนวทางขับเคลื่อนสถานศึกษาเพื่อระบบการบริหารคุณภาพ</a:t>
            </a:r>
            <a:br>
              <a:rPr lang="th-TH" altLang="en-US" sz="3200" b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3200" b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สร้างคุณภาพผู้เรียนด้วยเกณฑ์คุณภาพแห่ง สพฐ.</a:t>
            </a:r>
            <a:endParaRPr lang="th-TH" altLang="en-US" sz="3200" b="1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96620" y="476672"/>
            <a:ext cx="2735263" cy="829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altLang="en-US" sz="28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แผนขับเคลื่อน</a:t>
            </a:r>
            <a:endParaRPr lang="th-TH" altLang="en-US" sz="28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altLang="en-US" sz="2800" b="1" dirty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แบบ</a:t>
            </a:r>
            <a:r>
              <a:rPr lang="th-TH" altLang="en-US" sz="28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ขั้นบันได</a:t>
            </a:r>
            <a:endParaRPr lang="th-TH" altLang="en-US" sz="28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490655" y="1419367"/>
            <a:ext cx="2231901" cy="774193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คัดสรร</a:t>
            </a: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เพื่อเป็น</a:t>
            </a:r>
            <a:b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ตัวแทนสู่ </a:t>
            </a:r>
            <a:r>
              <a:rPr lang="en-US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TQA</a:t>
            </a:r>
            <a:endParaRPr lang="th-TH" alt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4213" y="2852738"/>
            <a:ext cx="3779886" cy="863600"/>
          </a:xfrm>
          <a:prstGeom prst="rect">
            <a:avLst/>
          </a:prstGeom>
          <a:solidFill>
            <a:srgbClr val="61F45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altLang="en-US" sz="2400" b="1" dirty="0" err="1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ร.ร</a:t>
            </a:r>
            <a:r>
              <a:rPr lang="th-TH" altLang="en-US" sz="24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.ที่ผ่าน </a:t>
            </a:r>
            <a:r>
              <a:rPr lang="en-US" altLang="en-US" sz="24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OBECQA </a:t>
            </a:r>
            <a:r>
              <a:rPr lang="th-TH" altLang="en-US" sz="24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พัฒนาตนเอง</a:t>
            </a:r>
            <a:br>
              <a:rPr lang="th-TH" altLang="en-US" sz="24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เพื่อเป็นพี่เลี้ยง</a:t>
            </a:r>
            <a:endParaRPr lang="th-TH" altLang="en-US" sz="24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47813" y="3716338"/>
            <a:ext cx="3600251" cy="863600"/>
          </a:xfrm>
          <a:prstGeom prst="rect">
            <a:avLst/>
          </a:prstGeom>
          <a:solidFill>
            <a:srgbClr val="1AE2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altLang="en-US" sz="2800" b="1" dirty="0" err="1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ร.ร</a:t>
            </a: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.ที่ผ่าน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ScQA</a:t>
            </a:r>
            <a:r>
              <a:rPr lang="en-US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จัดทำรายงาน</a:t>
            </a:r>
            <a:b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ขอรับการประเมิน </a:t>
            </a:r>
            <a:r>
              <a:rPr lang="en-US" alt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OBECQA</a:t>
            </a:r>
            <a:endParaRPr lang="th-TH" altLang="en-US" sz="28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39974" y="4579938"/>
            <a:ext cx="3456162" cy="866775"/>
          </a:xfrm>
          <a:prstGeom prst="rect">
            <a:avLst/>
          </a:prstGeom>
          <a:solidFill>
            <a:srgbClr val="13A8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altLang="en-US" sz="2800" b="1" dirty="0" err="1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ร.ร</a:t>
            </a:r>
            <a:r>
              <a:rPr lang="th-TH" altLang="en-US" sz="28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.จัดทำรายงาน</a:t>
            </a:r>
            <a:br>
              <a:rPr lang="th-TH" altLang="en-US" sz="28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8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ขอการประเมิน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ScQA</a:t>
            </a:r>
            <a:endParaRPr lang="th-TH" altLang="en-US" sz="2800" b="1" dirty="0">
              <a:solidFill>
                <a:srgbClr val="FFFF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132139" y="5445125"/>
            <a:ext cx="3168945" cy="863600"/>
          </a:xfrm>
          <a:prstGeom prst="rect">
            <a:avLst/>
          </a:prstGeom>
          <a:solidFill>
            <a:srgbClr val="1C57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ทุก </a:t>
            </a:r>
            <a:r>
              <a:rPr lang="th-TH" altLang="en-US" sz="24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ร.ร</a:t>
            </a: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.ประเมินคุณสมบัติตนเอง</a:t>
            </a:r>
            <a:b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เพื่อยื่นขอเข้าสู่โครงการ </a:t>
            </a:r>
            <a:r>
              <a:rPr lang="en-US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WCSS</a:t>
            </a:r>
            <a:endParaRPr lang="th-TH" alt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6310516" y="5084911"/>
            <a:ext cx="1537860" cy="1368425"/>
          </a:xfrm>
          <a:prstGeom prst="ellipse">
            <a:avLst/>
          </a:prstGeom>
          <a:solidFill>
            <a:srgbClr val="FEA0EA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</a:t>
            </a: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ามเกณฑ์</a:t>
            </a:r>
            <a:b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 </a:t>
            </a:r>
            <a:r>
              <a:rPr lang="th-TH" altLang="en-US" sz="2400" b="1" dirty="0" err="1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</a:p>
          <a:p>
            <a:pPr algn="ctr"/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</a:t>
            </a:r>
            <a:endParaRPr lang="th-TH" altLang="en-US" sz="24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5507955" y="3861048"/>
            <a:ext cx="1584325" cy="1368425"/>
          </a:xfrm>
          <a:prstGeom prst="ellipse">
            <a:avLst/>
          </a:prstGeom>
          <a:solidFill>
            <a:srgbClr val="9D90F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ตามรูปแบบ</a:t>
            </a:r>
          </a:p>
          <a:p>
            <a:pPr algn="ctr"/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ในคู่มือ</a:t>
            </a:r>
            <a:r>
              <a:rPr lang="th-TH" altLang="en-US" sz="2400" b="1" dirty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/</a:t>
            </a: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หลักเกณฑ์ฯ</a:t>
            </a:r>
            <a:endParaRPr lang="th-TH" altLang="en-US" sz="24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4571851" y="2708647"/>
            <a:ext cx="1584325" cy="1368425"/>
          </a:xfrm>
          <a:prstGeom prst="ellipse">
            <a:avLst/>
          </a:prstGeom>
          <a:solidFill>
            <a:srgbClr val="CEF8F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ผ่าน </a:t>
            </a:r>
            <a:r>
              <a:rPr lang="en-US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ขั้นตอน</a:t>
            </a:r>
            <a:b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</a:t>
            </a:r>
            <a:b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จึงได้ </a:t>
            </a:r>
            <a:r>
              <a:rPr lang="en-US" altLang="en-US" sz="20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OBECQA</a:t>
            </a:r>
            <a:endParaRPr lang="th-TH" altLang="en-US" sz="20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635747" y="1484511"/>
            <a:ext cx="1584325" cy="13684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พัฒนา</a:t>
            </a:r>
          </a:p>
          <a:p>
            <a:pPr algn="ctr"/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ตนเอง</a:t>
            </a:r>
            <a:b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solidFill>
                  <a:schemeClr val="accent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ต่อเนื่อง</a:t>
            </a:r>
            <a:endParaRPr lang="th-TH" altLang="en-US" sz="2400" b="1" dirty="0">
              <a:solidFill>
                <a:schemeClr val="accent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 rot="2778448">
            <a:off x="-369721" y="4451144"/>
            <a:ext cx="3758314" cy="614876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สถานศึกษาขั้นพื้นฐาน </a:t>
            </a:r>
            <a:r>
              <a:rPr lang="th-TH" altLang="en-US" sz="2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ของ </a:t>
            </a:r>
            <a:r>
              <a:rPr lang="th-TH" altLang="en-US" sz="28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altLang="en-US" sz="2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th-TH" altLang="en-US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065897" y="2320120"/>
            <a:ext cx="2305050" cy="886406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ขั้น </a:t>
            </a:r>
            <a:r>
              <a:rPr lang="en-US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ผ่าน </a:t>
            </a:r>
            <a:r>
              <a:rPr lang="en-US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site visit </a:t>
            </a:r>
            <a:r>
              <a:rPr lang="th-TH" altLang="en-US" sz="2400" b="1" dirty="0" smtClean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ขั้นดี</a:t>
            </a:r>
            <a:endParaRPr lang="th-TH" altLang="en-US" sz="2400" b="1" dirty="0">
              <a:solidFill>
                <a:srgbClr val="FFFF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6444208" y="3270686"/>
            <a:ext cx="2376612" cy="85094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ขั้น </a:t>
            </a:r>
            <a:r>
              <a:rPr lang="en-US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รายงานเอกสารดี</a:t>
            </a:r>
            <a:endParaRPr lang="th-TH" alt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4931791" y="4121010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436096" y="4833143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156176" y="5732933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293750" y="3069903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631268" y="2348151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7024040" y="4260247"/>
            <a:ext cx="755910" cy="900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156176" y="3534718"/>
            <a:ext cx="504056" cy="1816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30730" idx="6"/>
          </p:cNvCxnSpPr>
          <p:nvPr/>
        </p:nvCxnSpPr>
        <p:spPr>
          <a:xfrm flipV="1">
            <a:off x="7848376" y="5229475"/>
            <a:ext cx="522571" cy="53964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30732" idx="6"/>
          </p:cNvCxnSpPr>
          <p:nvPr/>
        </p:nvCxnSpPr>
        <p:spPr>
          <a:xfrm flipV="1">
            <a:off x="6156176" y="3237806"/>
            <a:ext cx="325791" cy="1550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V="1">
            <a:off x="5263104" y="1988840"/>
            <a:ext cx="540234" cy="8979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738" grpId="0" animBg="1"/>
      <p:bldP spid="30737" grpId="0" animBg="1"/>
      <p:bldP spid="30724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8016" y="165454"/>
            <a:ext cx="3773608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</a:rPr>
              <a:t>ข้อมูล ณ ปัจจุบัน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323528" y="1484784"/>
            <a:ext cx="2664296" cy="864097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</a:rPr>
              <a:t>WCSS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940152" y="1484784"/>
            <a:ext cx="2808312" cy="864097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</a:rPr>
              <a:t>OBECQA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ตัวแทนข้อความ 2"/>
          <p:cNvSpPr txBox="1">
            <a:spLocks/>
          </p:cNvSpPr>
          <p:nvPr/>
        </p:nvSpPr>
        <p:spPr>
          <a:xfrm>
            <a:off x="3131840" y="1484784"/>
            <a:ext cx="2736304" cy="8640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h-TH" sz="3600" b="1" dirty="0" smtClean="0">
                <a:solidFill>
                  <a:schemeClr val="bg1"/>
                </a:solidFill>
              </a:rPr>
              <a:t>จำนวน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ScQA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1475656" y="2348881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ลง 6"/>
          <p:cNvSpPr/>
          <p:nvPr/>
        </p:nvSpPr>
        <p:spPr>
          <a:xfrm>
            <a:off x="4283968" y="2348881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ลง 7"/>
          <p:cNvSpPr/>
          <p:nvPr/>
        </p:nvSpPr>
        <p:spPr>
          <a:xfrm>
            <a:off x="7092280" y="2348880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55576" y="2996952"/>
            <a:ext cx="172819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720  </a:t>
            </a:r>
            <a:r>
              <a:rPr lang="th-TH" sz="2400" b="1" dirty="0" smtClean="0"/>
              <a:t>โรงเรียน</a:t>
            </a:r>
            <a:endParaRPr lang="en-US" sz="2400" b="1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635896" y="2996952"/>
            <a:ext cx="172819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582 </a:t>
            </a:r>
            <a:r>
              <a:rPr lang="th-TH" b="1" dirty="0" smtClean="0"/>
              <a:t>โรงเรียน</a:t>
            </a:r>
            <a:endParaRPr lang="en-US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444208" y="2996952"/>
            <a:ext cx="172819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62  </a:t>
            </a:r>
            <a:r>
              <a:rPr lang="th-TH" b="1" dirty="0" smtClean="0"/>
              <a:t>โรงเรียน</a:t>
            </a:r>
            <a:endParaRPr lang="en-US" b="1" dirty="0"/>
          </a:p>
        </p:txBody>
      </p:sp>
      <p:sp>
        <p:nvSpPr>
          <p:cNvPr id="12" name="วงรี 11"/>
          <p:cNvSpPr/>
          <p:nvPr/>
        </p:nvSpPr>
        <p:spPr>
          <a:xfrm>
            <a:off x="467544" y="4149080"/>
            <a:ext cx="1008112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ประถมฯ</a:t>
            </a:r>
          </a:p>
          <a:p>
            <a:pPr algn="ctr"/>
            <a:r>
              <a:rPr lang="en-US" dirty="0" smtClean="0"/>
              <a:t>203</a:t>
            </a:r>
            <a:r>
              <a:rPr lang="th-TH" dirty="0" smtClean="0"/>
              <a:t>.</a:t>
            </a:r>
            <a:endParaRPr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1691680" y="4149080"/>
            <a:ext cx="1008112" cy="122413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มัธยมฯ</a:t>
            </a:r>
          </a:p>
          <a:p>
            <a:pPr algn="ctr"/>
            <a:r>
              <a:rPr lang="en-US" dirty="0" smtClean="0"/>
              <a:t>517</a:t>
            </a:r>
            <a:endParaRPr lang="en-US" dirty="0"/>
          </a:p>
        </p:txBody>
      </p:sp>
      <p:sp>
        <p:nvSpPr>
          <p:cNvPr id="14" name="วงรี 13"/>
          <p:cNvSpPr/>
          <p:nvPr/>
        </p:nvSpPr>
        <p:spPr>
          <a:xfrm>
            <a:off x="3419872" y="4149080"/>
            <a:ext cx="1008112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ประถมฯ</a:t>
            </a:r>
          </a:p>
          <a:p>
            <a:pPr algn="ctr"/>
            <a:r>
              <a:rPr lang="en-US" dirty="0" smtClean="0"/>
              <a:t>140</a:t>
            </a:r>
            <a:endParaRPr lang="en-US" dirty="0"/>
          </a:p>
        </p:txBody>
      </p:sp>
      <p:sp>
        <p:nvSpPr>
          <p:cNvPr id="15" name="วงรี 14"/>
          <p:cNvSpPr/>
          <p:nvPr/>
        </p:nvSpPr>
        <p:spPr>
          <a:xfrm>
            <a:off x="4644008" y="4149080"/>
            <a:ext cx="1008112" cy="122413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มัธยมฯ</a:t>
            </a:r>
          </a:p>
          <a:p>
            <a:pPr algn="ctr"/>
            <a:r>
              <a:rPr lang="en-US" dirty="0" smtClean="0"/>
              <a:t>442</a:t>
            </a:r>
            <a:endParaRPr lang="en-US" dirty="0"/>
          </a:p>
        </p:txBody>
      </p:sp>
      <p:sp>
        <p:nvSpPr>
          <p:cNvPr id="16" name="วงรี 15"/>
          <p:cNvSpPr/>
          <p:nvPr/>
        </p:nvSpPr>
        <p:spPr>
          <a:xfrm>
            <a:off x="6300192" y="4149080"/>
            <a:ext cx="1008112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ประถมฯ</a:t>
            </a:r>
          </a:p>
          <a:p>
            <a:pPr algn="ctr"/>
            <a:r>
              <a:rPr lang="en-US" dirty="0" smtClean="0"/>
              <a:t>11</a:t>
            </a:r>
            <a:r>
              <a:rPr lang="th-TH" dirty="0" smtClean="0"/>
              <a:t>.</a:t>
            </a:r>
            <a:endParaRPr lang="en-US" dirty="0"/>
          </a:p>
        </p:txBody>
      </p:sp>
      <p:sp>
        <p:nvSpPr>
          <p:cNvPr id="17" name="วงรี 16"/>
          <p:cNvSpPr/>
          <p:nvPr/>
        </p:nvSpPr>
        <p:spPr>
          <a:xfrm>
            <a:off x="7524328" y="4149080"/>
            <a:ext cx="1008112" cy="122413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มัธยมฯ</a:t>
            </a:r>
          </a:p>
          <a:p>
            <a:pPr algn="ctr"/>
            <a:r>
              <a:rPr lang="en-US" dirty="0" smtClean="0"/>
              <a:t>51</a:t>
            </a:r>
            <a:r>
              <a:rPr lang="th-TH" dirty="0" smtClean="0"/>
              <a:t>.</a:t>
            </a:r>
            <a:endParaRPr lang="en-US" dirty="0"/>
          </a:p>
        </p:txBody>
      </p:sp>
      <p:cxnSp>
        <p:nvCxnSpPr>
          <p:cNvPr id="21" name="ลูกศรเชื่อมต่อแบบตรง 20"/>
          <p:cNvCxnSpPr>
            <a:endCxn id="9" idx="2"/>
          </p:cNvCxnSpPr>
          <p:nvPr/>
        </p:nvCxnSpPr>
        <p:spPr>
          <a:xfrm flipV="1">
            <a:off x="1187624" y="3645024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V="1">
            <a:off x="6948264" y="3645024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V="1">
            <a:off x="3995936" y="3645024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 flipH="1" flipV="1">
            <a:off x="1691680" y="3645024"/>
            <a:ext cx="36004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H="1" flipV="1">
            <a:off x="4572000" y="3645024"/>
            <a:ext cx="36004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 flipV="1">
            <a:off x="7452320" y="3645024"/>
            <a:ext cx="36004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หมายเหตุ   </a:t>
            </a:r>
            <a:r>
              <a:rPr lang="en-US" sz="2400" b="1" dirty="0" smtClean="0"/>
              <a:t>1. </a:t>
            </a:r>
            <a:r>
              <a:rPr lang="th-TH" sz="2400" b="1" dirty="0" smtClean="0"/>
              <a:t>โรงเรียนที่รอการประเมิน </a:t>
            </a:r>
            <a:r>
              <a:rPr lang="en-US" sz="2400" b="1" dirty="0" err="1" smtClean="0"/>
              <a:t>ScQA</a:t>
            </a:r>
            <a:r>
              <a:rPr lang="en-US" sz="2400" b="1" dirty="0"/>
              <a:t> </a:t>
            </a:r>
            <a:r>
              <a:rPr lang="th-TH" sz="2400" b="1" dirty="0" smtClean="0"/>
              <a:t>ยังมีอีกจำนวน</a:t>
            </a:r>
            <a:r>
              <a:rPr lang="en-US" sz="2400" b="1" dirty="0" smtClean="0"/>
              <a:t>  138 </a:t>
            </a:r>
            <a:r>
              <a:rPr lang="th-TH" sz="2400" b="1" dirty="0" smtClean="0"/>
              <a:t>โรงเรียน</a:t>
            </a:r>
            <a:br>
              <a:rPr lang="th-TH" sz="2400" b="1" dirty="0" smtClean="0"/>
            </a:br>
            <a:r>
              <a:rPr lang="th-TH" sz="2400" b="1" dirty="0" smtClean="0"/>
              <a:t>                  </a:t>
            </a:r>
            <a:r>
              <a:rPr lang="en-US" sz="2400" b="1" dirty="0" smtClean="0"/>
              <a:t>2. </a:t>
            </a:r>
            <a:r>
              <a:rPr lang="th-TH" sz="2400" b="1" dirty="0" smtClean="0"/>
              <a:t>โรงเรียนที่กำลังเข้าสู่โรงเรียนมาตรฐานสากล คาดว่าจะมีอีกจำนวน  </a:t>
            </a:r>
            <a:r>
              <a:rPr lang="en-US" sz="2400" b="1" dirty="0" smtClean="0"/>
              <a:t>100 </a:t>
            </a:r>
            <a:r>
              <a:rPr lang="th-TH" sz="2400" b="1" dirty="0" smtClean="0"/>
              <a:t>โรงเรียน จาก โรงเรียนในฝันและโรงเรียนในโครงการยกระดับคุณภาพต่าง 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62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856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itchFamily="34" charset="-34"/>
              </a:rPr>
              <a:t>จุดเน้น </a:t>
            </a:r>
            <a:r>
              <a:rPr lang="en-US" sz="5400" b="1" dirty="0">
                <a:solidFill>
                  <a:schemeClr val="tx1"/>
                </a:solidFill>
                <a:latin typeface="TH SarabunPSK" pitchFamily="34" charset="-34"/>
              </a:rPr>
              <a:t>6 </a:t>
            </a:r>
            <a:r>
              <a:rPr lang="th-TH" sz="5400" b="1" dirty="0">
                <a:solidFill>
                  <a:schemeClr val="tx1"/>
                </a:solidFill>
                <a:latin typeface="TH SarabunPSK" pitchFamily="34" charset="-34"/>
              </a:rPr>
              <a:t>ยุทธศาสตร์ </a:t>
            </a: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</a:rPr>
              <a:t>กระทรวงศึกษาธิการ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1412776"/>
            <a:ext cx="6984776" cy="439248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130893" y="1568101"/>
            <a:ext cx="2252203" cy="113320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6. การบริหารจัดการ</a:t>
            </a:r>
            <a:endParaRPr lang="en-US" sz="3600" dirty="0">
              <a:cs typeface="+mj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1800" y="4431477"/>
            <a:ext cx="2231296" cy="112212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ICT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907723" y="5395368"/>
            <a:ext cx="3240360" cy="124933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4. ผลิต พัฒนากำลังคนและงานวิจัย</a:t>
            </a:r>
          </a:p>
          <a:p>
            <a:pPr algn="ctr"/>
            <a:r>
              <a:rPr lang="th-TH" sz="2400" dirty="0" smtClean="0">
                <a:cs typeface="+mj-cs"/>
              </a:rPr>
              <a:t>ที่สอดคล้องกับความต้องการ</a:t>
            </a:r>
          </a:p>
          <a:p>
            <a:pPr algn="ctr"/>
            <a:r>
              <a:rPr lang="th-TH" sz="2400" dirty="0" smtClean="0">
                <a:cs typeface="+mj-cs"/>
              </a:rPr>
              <a:t>ของการพัฒนาประเทศ</a:t>
            </a:r>
            <a:endParaRPr lang="en-US" sz="2400" dirty="0">
              <a:cs typeface="+mj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758673" y="4023047"/>
            <a:ext cx="2263124" cy="193898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3. การทดสอบ</a:t>
            </a:r>
          </a:p>
          <a:p>
            <a:pPr algn="ctr"/>
            <a:r>
              <a:rPr lang="th-TH" sz="2400" dirty="0" smtClean="0">
                <a:cs typeface="+mj-cs"/>
              </a:rPr>
              <a:t>การประเมิน</a:t>
            </a:r>
          </a:p>
          <a:p>
            <a:pPr algn="ctr"/>
            <a:r>
              <a:rPr lang="th-TH" sz="2400" dirty="0" smtClean="0">
                <a:cs typeface="+mj-cs"/>
              </a:rPr>
              <a:t>การประกันคุณภาพและการพัฒนามาตรฐานการศึกษา</a:t>
            </a:r>
            <a:endParaRPr lang="en-US" sz="2400" dirty="0">
              <a:cs typeface="+mj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14767" y="1617995"/>
            <a:ext cx="2226332" cy="103341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2. การผลิต</a:t>
            </a:r>
          </a:p>
          <a:p>
            <a:pPr algn="ctr"/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และพัฒนาครู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474169" y="1026446"/>
            <a:ext cx="2107468" cy="94547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cs typeface="+mj-cs"/>
              </a:rPr>
              <a:t>1. หลักสูตรและกระบวนการเรียนรู้</a:t>
            </a:r>
            <a:endParaRPr lang="en-US" sz="2800" dirty="0"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11460" y="4095074"/>
            <a:ext cx="8221" cy="10799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512417" y="2283528"/>
            <a:ext cx="827985" cy="8394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56529" y="4023047"/>
            <a:ext cx="883873" cy="6355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78701" y="2319018"/>
            <a:ext cx="748861" cy="8039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65260" y="4095074"/>
            <a:ext cx="914225" cy="563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19681" y="2099278"/>
            <a:ext cx="8221" cy="9901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821759" y="3122966"/>
            <a:ext cx="3412287" cy="97210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cs typeface="+mj-cs"/>
              </a:rPr>
              <a:t>การปฏิรูปการศึกษา</a:t>
            </a:r>
            <a:endParaRPr lang="en-US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6911"/>
            <a:ext cx="9144000" cy="345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466706"/>
            <a:ext cx="9144000" cy="239129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82351" tIns="41175" rIns="82351" bIns="41175"/>
          <a:lstStyle/>
          <a:p>
            <a:pPr marL="14297" algn="ctr">
              <a:lnSpc>
                <a:spcPct val="80000"/>
              </a:lnSpc>
              <a:defRPr/>
            </a:pPr>
            <a:endParaRPr lang="en-US" sz="1600" dirty="0">
              <a:solidFill>
                <a:srgbClr val="FFFFFF"/>
              </a:solidFill>
              <a:latin typeface="Browallia New"/>
              <a:ea typeface="MS PGothic" pitchFamily="34" charset="-128"/>
              <a:cs typeface="Browallia New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49878"/>
            <a:ext cx="9144000" cy="7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eaLnBrk="0" hangingPunct="0"/>
            <a:endParaRPr lang="th-TH" sz="1200" b="1" dirty="0" smtClean="0">
              <a:solidFill>
                <a:srgbClr val="FFFFFF"/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th-TH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คณะทำงาน</a:t>
            </a:r>
            <a:r>
              <a:rPr lang="th-TH" sz="29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ร่วมรัฐ-เอกชน-</a:t>
            </a:r>
            <a:r>
              <a:rPr lang="th-TH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ประชาชน  </a:t>
            </a:r>
            <a:r>
              <a:rPr lang="th-TH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“ด้าน</a:t>
            </a:r>
            <a:r>
              <a:rPr lang="th-TH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การศึกษา</a:t>
            </a:r>
            <a:r>
              <a:rPr lang="th-TH" sz="29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พื้นฐานและการพัฒนาผู้นำ</a:t>
            </a:r>
            <a:r>
              <a:rPr lang="th-TH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”</a:t>
            </a:r>
            <a:r>
              <a:rPr lang="en-US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E5</a:t>
            </a:r>
            <a:r>
              <a:rPr lang="th-TH" altLang="en-US" sz="29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4919808"/>
            <a:ext cx="9144000" cy="130071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/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-22881" y="4285963"/>
            <a:ext cx="9166881" cy="575597"/>
          </a:xfrm>
          <a:prstGeom prst="rect">
            <a:avLst/>
          </a:prstGeom>
          <a:solidFill>
            <a:srgbClr val="548235"/>
          </a:solidFill>
          <a:ln w="9525">
            <a:noFill/>
            <a:miter lim="800000"/>
            <a:headEnd/>
            <a:tailEnd/>
          </a:ln>
        </p:spPr>
        <p:txBody>
          <a:bodyPr lIns="82351" tIns="41175" rIns="82351" bIns="41175">
            <a:spAutoFit/>
          </a:bodyPr>
          <a:lstStyle/>
          <a:p>
            <a:pPr algn="ctr" eaLnBrk="0" hangingPunct="0"/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บทบาท</a:t>
            </a:r>
            <a:r>
              <a:rPr lang="th-TH" sz="32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ภาคเอกชนกับการพัฒนาระบบการศึกษา</a:t>
            </a:r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ประเทศไทย</a:t>
            </a:r>
            <a:endParaRPr lang="en-US" sz="32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711" y="122924"/>
            <a:ext cx="1886289" cy="8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14"/>
          </a:xfrm>
          <a:prstGeom prst="rect">
            <a:avLst/>
          </a:prstGeom>
          <a:solidFill>
            <a:srgbClr val="227E12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4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ยุทธศาสตร์</a:t>
            </a:r>
            <a:r>
              <a:rPr lang="th-TH" sz="24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การพัฒนาการศึกษา </a:t>
            </a:r>
            <a:r>
              <a:rPr lang="en-US" sz="24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10 </a:t>
            </a:r>
            <a:r>
              <a:rPr lang="th-TH" sz="24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ด้าน</a:t>
            </a:r>
            <a:r>
              <a:rPr lang="en-US" sz="2400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( 10 </a:t>
            </a:r>
            <a:r>
              <a:rPr lang="en-US" sz="2800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STRATEGIC </a:t>
            </a:r>
            <a:r>
              <a:rPr lang="en-US" sz="2800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TRANSFORMATION )</a:t>
            </a:r>
            <a:endParaRPr lang="en-US" sz="2800" dirty="0">
              <a:solidFill>
                <a:srgbClr val="FFFF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728248" y="1547982"/>
            <a:ext cx="1620292" cy="16216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7481" y="4060751"/>
            <a:ext cx="1621723" cy="143955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lIns="74165" tIns="37082" rIns="74165" bIns="37082"/>
          <a:lstStyle/>
          <a:p>
            <a:pPr>
              <a:defRPr/>
            </a:pPr>
            <a:endParaRPr lang="th-TH" dirty="0">
              <a:latin typeface="+mn-lt"/>
              <a:cs typeface="+mn-cs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39951" y="3997925"/>
            <a:ext cx="1620785" cy="1519308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728245" y="4040310"/>
            <a:ext cx="1620292" cy="1491521"/>
            <a:chOff x="10691911" y="1000189"/>
            <a:chExt cx="1799654" cy="1656683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0691911" y="1000189"/>
              <a:ext cx="1799654" cy="16566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21553" name="Picture 1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07885" y="1072108"/>
              <a:ext cx="1440160" cy="1078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4" name="TextBox 14"/>
            <p:cNvSpPr txBox="1">
              <a:spLocks noChangeArrowheads="1"/>
            </p:cNvSpPr>
            <p:nvPr/>
          </p:nvSpPr>
          <p:spPr bwMode="auto">
            <a:xfrm>
              <a:off x="10764483" y="2008750"/>
              <a:ext cx="1657120" cy="58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Health</a:t>
              </a:r>
            </a:p>
            <a:p>
              <a:pPr algn="ctr" eaLnBrk="0" hangingPunct="0"/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&amp; Heart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21514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51" y="3947673"/>
            <a:ext cx="1231827" cy="12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9"/>
          <p:cNvSpPr txBox="1">
            <a:spLocks noChangeArrowheads="1"/>
          </p:cNvSpPr>
          <p:nvPr/>
        </p:nvSpPr>
        <p:spPr bwMode="auto">
          <a:xfrm>
            <a:off x="330989" y="5151555"/>
            <a:ext cx="1493789" cy="3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165" tIns="37082" rIns="74165" bIns="37082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Digital Infra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56093" y="1535117"/>
            <a:ext cx="1621723" cy="1634546"/>
          </a:xfrm>
          <a:prstGeom prst="rect">
            <a:avLst/>
          </a:prstGeom>
          <a:solidFill>
            <a:srgbClr val="B3B3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165" tIns="37082" rIns="74165" bIns="37082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5450907" y="4015900"/>
            <a:ext cx="1622371" cy="1501332"/>
          </a:xfrm>
          <a:prstGeom prst="rect">
            <a:avLst/>
          </a:prstGeom>
          <a:solidFill>
            <a:srgbClr val="4597A0"/>
          </a:solidFill>
          <a:ln w="9525">
            <a:noFill/>
            <a:round/>
            <a:headEnd/>
            <a:tailEnd/>
          </a:ln>
        </p:spPr>
        <p:txBody>
          <a:bodyPr lIns="74165" tIns="37082" rIns="74165" bIns="37082"/>
          <a:lstStyle/>
          <a:p>
            <a:pPr algn="r"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7139951" y="1534157"/>
            <a:ext cx="1620785" cy="1635506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74165" tIns="37082" rIns="74165" bIns="37082"/>
          <a:lstStyle/>
          <a:p>
            <a:pPr algn="r"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426" name="Rectangle 24"/>
          <p:cNvSpPr>
            <a:spLocks noChangeArrowheads="1"/>
          </p:cNvSpPr>
          <p:nvPr/>
        </p:nvSpPr>
        <p:spPr bwMode="auto">
          <a:xfrm>
            <a:off x="5452937" y="1565214"/>
            <a:ext cx="1620292" cy="15697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lIns="74165" tIns="37082" rIns="74165" bIns="37082"/>
          <a:lstStyle/>
          <a:p>
            <a:pPr algn="r" eaLnBrk="0" hangingPunct="0">
              <a:defRPr/>
            </a:pPr>
            <a:endParaRPr lang="th-TH">
              <a:latin typeface="Calibri" charset="0"/>
              <a:ea typeface="ＭＳ Ｐゴシック" charset="0"/>
              <a:cs typeface="Cordia New" charset="0"/>
            </a:endParaRPr>
          </a:p>
        </p:txBody>
      </p:sp>
      <p:sp>
        <p:nvSpPr>
          <p:cNvPr id="21520" name="TextBox 26"/>
          <p:cNvSpPr txBox="1">
            <a:spLocks noChangeArrowheads="1"/>
          </p:cNvSpPr>
          <p:nvPr/>
        </p:nvSpPr>
        <p:spPr bwMode="auto">
          <a:xfrm>
            <a:off x="351783" y="2726178"/>
            <a:ext cx="1557287" cy="32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165" tIns="37082" rIns="74165" bIns="37082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Transparency</a:t>
            </a:r>
          </a:p>
        </p:txBody>
      </p:sp>
      <p:sp>
        <p:nvSpPr>
          <p:cNvPr id="21521" name="TextBox 31"/>
          <p:cNvSpPr txBox="1">
            <a:spLocks noChangeArrowheads="1"/>
          </p:cNvSpPr>
          <p:nvPr/>
        </p:nvSpPr>
        <p:spPr bwMode="auto">
          <a:xfrm>
            <a:off x="7166721" y="2635868"/>
            <a:ext cx="1516230" cy="5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165" tIns="37082" rIns="74165" bIns="37082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Technology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Hub R&amp;D</a:t>
            </a:r>
            <a:endParaRPr lang="th-TH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22" name="Picture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493" y="4207010"/>
            <a:ext cx="971518" cy="64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5515991" y="4923580"/>
            <a:ext cx="1557286" cy="5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165" tIns="37082" rIns="74165" bIns="37082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English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Language</a:t>
            </a:r>
          </a:p>
        </p:txBody>
      </p:sp>
      <p:sp>
        <p:nvSpPr>
          <p:cNvPr id="21524" name="TextBox 61"/>
          <p:cNvSpPr txBox="1">
            <a:spLocks noChangeArrowheads="1"/>
          </p:cNvSpPr>
          <p:nvPr/>
        </p:nvSpPr>
        <p:spPr bwMode="auto">
          <a:xfrm>
            <a:off x="5480152" y="2570474"/>
            <a:ext cx="1621700" cy="5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165" tIns="37082" rIns="74165" bIns="37082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Local &amp; International</a:t>
            </a:r>
          </a:p>
        </p:txBody>
      </p:sp>
      <p:sp>
        <p:nvSpPr>
          <p:cNvPr id="21530" name="TextBox 78"/>
          <p:cNvSpPr txBox="1">
            <a:spLocks noChangeArrowheads="1"/>
          </p:cNvSpPr>
          <p:nvPr/>
        </p:nvSpPr>
        <p:spPr bwMode="auto">
          <a:xfrm>
            <a:off x="7166720" y="4985021"/>
            <a:ext cx="1556832" cy="5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165" tIns="37082" rIns="74165" bIns="37082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Young Leadership </a:t>
            </a:r>
          </a:p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Development</a:t>
            </a:r>
            <a:endParaRPr lang="th-TH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32" name="Picture 4" descr="http://scientists.trendolizer.com/assets_c/2014/10/55430-thumb-300xauto-478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656" y="1515107"/>
            <a:ext cx="1152487" cy="11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10" descr="http://www.worldvision.org/sites/default/files/images/sector/icons/sector_icon_equalit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090" y="4111410"/>
            <a:ext cx="1008031" cy="86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663848" y="1659550"/>
            <a:ext cx="1839852" cy="2347579"/>
            <a:chOff x="4110103" y="4850436"/>
            <a:chExt cx="2042431" cy="2607369"/>
          </a:xfrm>
        </p:grpSpPr>
        <p:sp>
          <p:nvSpPr>
            <p:cNvPr id="21549" name="TextBox 10"/>
            <p:cNvSpPr txBox="1">
              <a:spLocks noChangeArrowheads="1"/>
            </p:cNvSpPr>
            <p:nvPr/>
          </p:nvSpPr>
          <p:spPr bwMode="auto">
            <a:xfrm>
              <a:off x="4110103" y="5926457"/>
              <a:ext cx="2042431" cy="57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351" tIns="41175" rIns="82351" bIns="41175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High Quality </a:t>
              </a:r>
            </a:p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Principals </a:t>
              </a:r>
              <a:endParaRPr lang="th-TH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550" name="TextBox 65"/>
            <p:cNvSpPr txBox="1">
              <a:spLocks noChangeArrowheads="1"/>
            </p:cNvSpPr>
            <p:nvPr/>
          </p:nvSpPr>
          <p:spPr bwMode="auto">
            <a:xfrm>
              <a:off x="5524814" y="6886879"/>
              <a:ext cx="387486" cy="57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351" tIns="41175" rIns="82351" bIns="41175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  <p:pic>
          <p:nvPicPr>
            <p:cNvPr id="21551" name="Picture 14" descr="https://cdn3.iconfinder.com/data/icons/education-5-2/256/Student-5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95910" y="4850436"/>
              <a:ext cx="879356" cy="879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35" name="Picture 18" descr="https://secure.royalcaribbean.com/royalgifts/assets/img/icons/check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525" y="1515107"/>
            <a:ext cx="1223923" cy="122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979712" y="1574261"/>
            <a:ext cx="1838265" cy="2188039"/>
            <a:chOff x="4161620" y="2022819"/>
            <a:chExt cx="2040668" cy="2755638"/>
          </a:xfrm>
        </p:grpSpPr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4215210" y="2022819"/>
              <a:ext cx="1799242" cy="2009265"/>
            </a:xfrm>
            <a:prstGeom prst="rect">
              <a:avLst/>
            </a:prstGeom>
            <a:solidFill>
              <a:srgbClr val="9FCC6B"/>
            </a:solidFill>
            <a:ln w="9525">
              <a:noFill/>
              <a:round/>
              <a:headEnd/>
              <a:tailEnd/>
            </a:ln>
          </p:spPr>
          <p:txBody>
            <a:bodyPr lIns="82351" tIns="41175" rIns="82351" bIns="41175"/>
            <a:lstStyle/>
            <a:p>
              <a:pPr algn="r" eaLnBrk="0" hangingPunct="0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21546" name="TextBox 25"/>
            <p:cNvSpPr txBox="1">
              <a:spLocks noChangeArrowheads="1"/>
            </p:cNvSpPr>
            <p:nvPr/>
          </p:nvSpPr>
          <p:spPr bwMode="auto">
            <a:xfrm>
              <a:off x="4161620" y="3290263"/>
              <a:ext cx="2040668" cy="72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351" tIns="41175" rIns="82351" bIns="41175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FFFFFF"/>
                  </a:solidFill>
                  <a:latin typeface="Calibri" pitchFamily="34" charset="0"/>
                </a:rPr>
                <a:t>Market </a:t>
              </a:r>
              <a:endParaRPr lang="en-US" sz="1600" b="1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en-US" sz="1600" b="1" dirty="0" smtClean="0">
                  <a:solidFill>
                    <a:srgbClr val="FFFFFF"/>
                  </a:solidFill>
                  <a:latin typeface="Calibri" pitchFamily="34" charset="0"/>
                </a:rPr>
                <a:t>Mechanism</a:t>
              </a:r>
              <a:endParaRPr lang="en-US" sz="16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47" name="TextBox 69"/>
            <p:cNvSpPr txBox="1">
              <a:spLocks noChangeArrowheads="1"/>
            </p:cNvSpPr>
            <p:nvPr/>
          </p:nvSpPr>
          <p:spPr bwMode="auto">
            <a:xfrm>
              <a:off x="5475472" y="4131069"/>
              <a:ext cx="387486" cy="64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351" tIns="41175" rIns="82351" bIns="41175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  <p:pic>
          <p:nvPicPr>
            <p:cNvPr id="21548" name="Picture 51" descr="http://creative-capital.org/content/icons/pages/wksp-rc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21175" y="2182194"/>
              <a:ext cx="857548" cy="102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5867561" y="1731867"/>
            <a:ext cx="792062" cy="792077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76823" y="4036669"/>
            <a:ext cx="1662093" cy="1523950"/>
            <a:chOff x="2164739" y="4771812"/>
            <a:chExt cx="1845099" cy="1692595"/>
          </a:xfrm>
        </p:grpSpPr>
        <p:sp>
          <p:nvSpPr>
            <p:cNvPr id="21540" name="Rectangle 20"/>
            <p:cNvSpPr>
              <a:spLocks noChangeArrowheads="1"/>
            </p:cNvSpPr>
            <p:nvPr/>
          </p:nvSpPr>
          <p:spPr bwMode="auto">
            <a:xfrm>
              <a:off x="2210596" y="4771812"/>
              <a:ext cx="1799242" cy="1656666"/>
            </a:xfrm>
            <a:prstGeom prst="rect">
              <a:avLst/>
            </a:prstGeom>
            <a:solidFill>
              <a:srgbClr val="9FCC6B"/>
            </a:solidFill>
            <a:ln w="9525">
              <a:noFill/>
              <a:round/>
              <a:headEnd/>
              <a:tailEnd/>
            </a:ln>
          </p:spPr>
          <p:txBody>
            <a:bodyPr lIns="82351" tIns="41175" rIns="82351" bIns="41175"/>
            <a:lstStyle/>
            <a:p>
              <a:pPr algn="r" eaLnBrk="0" hangingPunct="0"/>
              <a:endParaRPr lang="th-TH">
                <a:solidFill>
                  <a:srgbClr val="FFFFFF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pic>
          <p:nvPicPr>
            <p:cNvPr id="21543" name="Picture 50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3743" y="4825791"/>
              <a:ext cx="1080250" cy="107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2" name="TextBox 16"/>
            <p:cNvSpPr txBox="1">
              <a:spLocks noChangeArrowheads="1"/>
            </p:cNvSpPr>
            <p:nvPr/>
          </p:nvSpPr>
          <p:spPr bwMode="auto">
            <a:xfrm>
              <a:off x="2164739" y="5825113"/>
              <a:ext cx="1801004" cy="63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351" tIns="41175" rIns="82351" bIns="41175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Curriculum,</a:t>
              </a:r>
            </a:p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Teaching </a:t>
              </a:r>
              <a:endParaRPr lang="en-US" sz="16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161601" y="641777"/>
            <a:ext cx="8692091" cy="7118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ctr" eaLnBrk="0" hangingPunct="0"/>
            <a:r>
              <a:rPr lang="th-TH" sz="2200" b="1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คณะทำงานประชารัฐด้านการศึกษาพื้นฐานและพัฒนาผู้นำ (</a:t>
            </a:r>
            <a:r>
              <a:rPr lang="th-TH" sz="2200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ภาคเอกชน ภาครัฐ และ ภาคประชาสังคม</a:t>
            </a:r>
            <a:r>
              <a:rPr lang="en-US" sz="2200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)</a:t>
            </a:r>
          </a:p>
          <a:p>
            <a:pPr algn="ctr" eaLnBrk="0" hangingPunct="0"/>
            <a:r>
              <a:rPr lang="th-TH" sz="2200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ร่วมกันยกร่างแนวทางยกระดับการศึกษา </a:t>
            </a:r>
            <a:r>
              <a:rPr lang="en-US" sz="2200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10 </a:t>
            </a:r>
            <a:r>
              <a:rPr lang="th-TH" sz="2200" dirty="0"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ด้าน เพื่อเป็นกรอบในการพัฒนาการศึกษาอย่างยั่งยืน</a:t>
            </a:r>
            <a:endParaRPr lang="en-US" sz="2200" dirty="0"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pic>
        <p:nvPicPr>
          <p:cNvPr id="21509" name="Picture 5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35361" y="0"/>
            <a:ext cx="1417219" cy="64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39" y="3169663"/>
            <a:ext cx="2112357" cy="914151"/>
          </a:xfrm>
          <a:prstGeom prst="rect">
            <a:avLst/>
          </a:prstGeom>
          <a:noFill/>
        </p:spPr>
        <p:txBody>
          <a:bodyPr wrap="non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ระบบฐานข้อมูลเสร็จใน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Online Performance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Website: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4 Months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3431" y="5503695"/>
            <a:ext cx="1516039" cy="1191150"/>
          </a:xfrm>
          <a:prstGeom prst="rect">
            <a:avLst/>
          </a:prstGeom>
          <a:noFill/>
        </p:spPr>
        <p:txBody>
          <a:bodyPr wrap="non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การเข้าถึง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อินเทอร์เน็ต</a:t>
            </a:r>
          </a:p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100%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 ในโรงเรียน</a:t>
            </a:r>
          </a:p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เข้าร่วมโครงการ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ภายใน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99479" y="3169663"/>
            <a:ext cx="1604205" cy="637152"/>
          </a:xfrm>
          <a:prstGeom prst="rect">
            <a:avLst/>
          </a:prstGeom>
          <a:noFill/>
        </p:spPr>
        <p:txBody>
          <a:bodyPr wrap="none" lIns="82351" tIns="41175" rIns="82351" bIns="41175" rtlCol="0">
            <a:spAutoFit/>
          </a:bodyPr>
          <a:lstStyle/>
          <a:p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จัดตั้งกองทุนผู้ปกครอง</a:t>
            </a:r>
          </a:p>
          <a:p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100%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ครบทุกโรงเรียน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5407" y="3166270"/>
            <a:ext cx="1862289" cy="914151"/>
          </a:xfrm>
          <a:prstGeom prst="rect">
            <a:avLst/>
          </a:prstGeom>
          <a:noFill/>
        </p:spPr>
        <p:txBody>
          <a:bodyPr wrap="non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โครงการพัฒนาผู้นำ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Action Learning Program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เดือน ครู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3,342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คน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12410" y="5482511"/>
            <a:ext cx="1867501" cy="1191150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การเรียนแบบ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en-US" sz="18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Child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Centric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อย่างน้อย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ชั่วโมง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ต่อภาคเรียน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28716" y="5503695"/>
            <a:ext cx="1621699" cy="1191150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การเรียนแบบ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Community Service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อย่างน้อย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ชั่วโมง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ต่อภาคเรียน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80152" y="5498189"/>
            <a:ext cx="1596839" cy="1191150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ครูชาวต่างชาติ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คน ต่อ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โรงเรียน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100% English online Learning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47948" y="3166271"/>
            <a:ext cx="1278795" cy="637152"/>
          </a:xfrm>
          <a:prstGeom prst="rect">
            <a:avLst/>
          </a:prstGeom>
          <a:noFill/>
        </p:spPr>
        <p:txBody>
          <a:bodyPr wrap="none" lIns="82351" tIns="41175" rIns="82351" bIns="41175" rtlCol="0">
            <a:spAutoFit/>
          </a:bodyPr>
          <a:lstStyle/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Tax Incentive 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Working License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1588" y="3127459"/>
            <a:ext cx="1491964" cy="914151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มหาวิทยาลัย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แห่งความเป็นเลิศ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ภายใน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ปี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4288" y="5520819"/>
            <a:ext cx="1512167" cy="914151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ทุนการศึกษา</a:t>
            </a:r>
          </a:p>
          <a:p>
            <a:pPr algn="ctr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เด็กเก่งสู่ถิ่นฐาน</a:t>
            </a:r>
          </a:p>
          <a:p>
            <a:pPr algn="ctr"/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3000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ทุน</a:t>
            </a:r>
            <a:endParaRPr lang="en-US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412228" cy="63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-10005"/>
            <a:ext cx="7491060" cy="584769"/>
          </a:xfrm>
          <a:prstGeom prst="rect">
            <a:avLst/>
          </a:prstGeom>
          <a:solidFill>
            <a:srgbClr val="227E12"/>
          </a:solidFill>
        </p:spPr>
        <p:txBody>
          <a:bodyPr wrap="square" lIns="91434" tIns="45717" rIns="91434" bIns="45717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b="1" dirty="0" smtClean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กรอบ</a:t>
            </a:r>
            <a:r>
              <a:rPr lang="th-TH" b="1" dirty="0">
                <a:solidFill>
                  <a:srgbClr val="FFFFFF"/>
                </a:solidFill>
                <a:latin typeface="AngsanaUPC" pitchFamily="18" charset="-34"/>
                <a:cs typeface="AngsanaUPC" pitchFamily="18" charset="-34"/>
              </a:rPr>
              <a:t>การทำงาน</a:t>
            </a:r>
            <a:endParaRPr lang="en-US" b="1" dirty="0" smtClean="0">
              <a:solidFill>
                <a:srgbClr val="FFFF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84408" y="1003176"/>
            <a:ext cx="2742772" cy="2349624"/>
          </a:xfrm>
          <a:prstGeom prst="ellipse">
            <a:avLst/>
          </a:prstGeom>
          <a:solidFill>
            <a:srgbClr val="FCAC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8235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  <a:t/>
            </a:r>
            <a:b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</a:b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</p:txBody>
      </p:sp>
      <p:pic>
        <p:nvPicPr>
          <p:cNvPr id="21" name="Picture 26"/>
          <p:cNvPicPr>
            <a:picLocks noChangeAspect="1"/>
          </p:cNvPicPr>
          <p:nvPr/>
        </p:nvPicPr>
        <p:blipFill>
          <a:blip r:embed="rId3" cstate="print"/>
          <a:srcRect l="4143"/>
          <a:stretch>
            <a:fillRect/>
          </a:stretch>
        </p:blipFill>
        <p:spPr bwMode="auto">
          <a:xfrm>
            <a:off x="3208608" y="5638800"/>
            <a:ext cx="3124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84408" y="3581400"/>
            <a:ext cx="3200400" cy="1929814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( 1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โรงเรียน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: 1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ตำบล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โรงเรียนละ 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แสน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- 1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ล้านบาทต่อปี</a:t>
            </a:r>
            <a:endParaRPr lang="en-US" sz="28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ประมาณการ </a:t>
            </a:r>
            <a:endParaRPr lang="en-US" sz="2400" b="1" dirty="0" smtClean="0"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รวม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2,000-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000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ล้านบาท</a:t>
            </a:r>
            <a:endParaRPr lang="th-TH" sz="2400" b="1" dirty="0"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(Net Tax Deduction: 300%)</a:t>
            </a:r>
            <a:endParaRPr lang="th-TH" sz="24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4808" y="3581400"/>
            <a:ext cx="2895600" cy="1622037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ระยะแรก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3,342 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โรงเรียน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  ครูใหญ่         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3,342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คน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  ครู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          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36,026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คน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  นักเรียน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768,178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 คน</a:t>
            </a:r>
            <a:endParaRPr lang="en-US" sz="24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8008" y="3581400"/>
            <a:ext cx="3200400" cy="1929814"/>
          </a:xfrm>
          <a:prstGeom prst="rect">
            <a:avLst/>
          </a:prstGeom>
          <a:noFill/>
        </p:spPr>
        <p:txBody>
          <a:bodyPr wrap="square" lIns="82351" tIns="41175" rIns="82351" bIns="41175" rtlCol="0">
            <a:spAutoFit/>
          </a:bodyPr>
          <a:lstStyle/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งบประมาณ 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20,000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ล้านบาท 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x  5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ปี</a:t>
            </a:r>
            <a:endParaRPr lang="en-US" sz="24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ภาครัฐ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:  50%</a:t>
            </a: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ภาคเอกชน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: Research Investment</a:t>
            </a:r>
          </a:p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(Tax 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3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00% incentive)</a:t>
            </a:r>
            <a:endParaRPr lang="th-TH" sz="24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0" y="1302092"/>
            <a:ext cx="252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  โครงการ </a:t>
            </a:r>
            <a:r>
              <a:rPr lang="en-US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</a:t>
            </a: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ปฏิรูปการศึกษา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10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ด้าน</a:t>
            </a: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ใน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7,424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โรงเรียน</a:t>
            </a:r>
            <a:endParaRPr lang="en-US" sz="2400" b="1" dirty="0" smtClean="0"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(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ระยะแรก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342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รร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)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2400" b="1" dirty="0" smtClean="0">
              <a:latin typeface="AngsanaUPC" pitchFamily="18" charset="-34"/>
              <a:cs typeface="AngsanaUPC" pitchFamily="18" charset="-34"/>
            </a:endParaRPr>
          </a:p>
          <a:p>
            <a:pPr algn="ctr"/>
            <a:endParaRPr lang="en-US" sz="28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360264" y="990600"/>
            <a:ext cx="2591544" cy="2387065"/>
          </a:xfrm>
          <a:prstGeom prst="ellipse">
            <a:avLst/>
          </a:prstGeom>
          <a:solidFill>
            <a:srgbClr val="FCAC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8235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  <a:t/>
            </a:r>
            <a:b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</a:b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409008" y="990600"/>
            <a:ext cx="2582592" cy="2362199"/>
          </a:xfrm>
          <a:prstGeom prst="ellipse">
            <a:avLst/>
          </a:prstGeom>
          <a:solidFill>
            <a:srgbClr val="FCAC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8235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  <a:t/>
            </a:r>
            <a:br>
              <a:rPr lang="th-TH" sz="2000" b="1" dirty="0" smtClean="0">
                <a:latin typeface="AngsanaUPC" pitchFamily="18" charset="-34"/>
                <a:ea typeface="MS PGothic" pitchFamily="34" charset="-128"/>
                <a:cs typeface="AngsanaUPC" pitchFamily="18" charset="-34"/>
              </a:rPr>
            </a:b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  <a:p>
            <a:pPr algn="ctr" defTabSz="8235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AngsanaUPC" pitchFamily="18" charset="-34"/>
              <a:ea typeface="MS PGothic" pitchFamily="34" charset="-128"/>
              <a:cs typeface="AngsanaUPC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6000" y="1258202"/>
            <a:ext cx="25202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  โครงการ </a:t>
            </a:r>
            <a:r>
              <a:rPr lang="en-US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การขับเคลื่อนผ่านโครงการพัฒนาผู้นำด้านการศึกษา</a:t>
            </a:r>
            <a:endParaRPr lang="en-US" sz="2400" b="1" dirty="0" smtClean="0"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ที่ยั่งยืน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1,000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ผู้นำรุ่นใหม่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7492" y="128701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  โครงการ </a:t>
            </a:r>
            <a:r>
              <a:rPr lang="en-US" sz="2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3</a:t>
            </a:r>
            <a:endParaRPr lang="en-US" sz="24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ศูนย์กลางการศึกษา</a:t>
            </a:r>
          </a:p>
          <a:p>
            <a:pPr algn="ctr"/>
            <a:r>
              <a:rPr lang="en-US" sz="2000" b="1" dirty="0" smtClean="0">
                <a:latin typeface="AngsanaUPC" pitchFamily="18" charset="-34"/>
                <a:cs typeface="AngsanaUPC" pitchFamily="18" charset="-34"/>
              </a:rPr>
              <a:t>EDUCATION</a:t>
            </a:r>
            <a:r>
              <a:rPr lang="th-TH" sz="20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 smtClean="0">
                <a:latin typeface="AngsanaUPC" pitchFamily="18" charset="-34"/>
                <a:cs typeface="AngsanaUPC" pitchFamily="18" charset="-34"/>
              </a:rPr>
              <a:t> HUB</a:t>
            </a:r>
          </a:p>
          <a:p>
            <a:pPr algn="ctr"/>
            <a:r>
              <a:rPr lang="en-US" sz="2000" b="1" dirty="0" smtClean="0">
                <a:latin typeface="AngsanaUPC" pitchFamily="18" charset="-34"/>
                <a:cs typeface="AngsanaUPC" pitchFamily="18" charset="-34"/>
              </a:rPr>
              <a:t>( BIO, DIGITAL,</a:t>
            </a:r>
          </a:p>
          <a:p>
            <a:pPr algn="ctr"/>
            <a:r>
              <a:rPr lang="en-US" sz="2000" b="1" dirty="0" smtClean="0">
                <a:latin typeface="AngsanaUPC" pitchFamily="18" charset="-34"/>
                <a:cs typeface="AngsanaUPC" pitchFamily="18" charset="-34"/>
              </a:rPr>
              <a:t>ROBOTICS, NANO )</a:t>
            </a:r>
            <a:endParaRPr lang="th-TH" sz="2000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63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7328" y="43469"/>
            <a:ext cx="6412017" cy="6798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th-TH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การขับเคลื่อน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1265718"/>
              </p:ext>
            </p:extLst>
          </p:nvPr>
        </p:nvGraphicFramePr>
        <p:xfrm>
          <a:off x="1" y="777763"/>
          <a:ext cx="9144000" cy="596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88" y="908720"/>
            <a:ext cx="1687962" cy="273534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sz="1800" b="1" dirty="0" smtClean="0">
                <a:solidFill>
                  <a:schemeClr val="bg2"/>
                </a:solidFill>
                <a:latin typeface="Angsana New" pitchFamily="18" charset="-34"/>
              </a:rPr>
              <a:t>คณะทำงานพัฒนาระบบข้อมูลสาร สนเทศเกี่ยวกับคุณภาพทางการจัดการศึกษา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</a:rPr>
              <a:t>หัวหน้าทีมร่วม</a:t>
            </a:r>
          </a:p>
          <a:p>
            <a:r>
              <a:rPr lang="th-TH" sz="18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นายพิธาน พื้นทอง</a:t>
            </a:r>
          </a:p>
          <a:p>
            <a:r>
              <a:rPr lang="th-TH" sz="18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1800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วร</a:t>
            </a:r>
            <a:r>
              <a:rPr lang="th-TH" sz="18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วุฒิ  อุ่นใจ</a:t>
            </a:r>
            <a:endParaRPr lang="th-TH" sz="1800" b="1" dirty="0" smtClean="0">
              <a:solidFill>
                <a:schemeClr val="bg2"/>
              </a:solidFill>
            </a:endParaRPr>
          </a:p>
          <a:p>
            <a:endParaRPr lang="th-TH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081" y="897834"/>
            <a:ext cx="1687962" cy="3129796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 lvl="0">
              <a:defRPr sz="1800" b="1">
                <a:latin typeface="Angsana New" pitchFamily="18" charset="-34"/>
              </a:defRPr>
            </a:lvl1pPr>
          </a:lstStyle>
          <a:p>
            <a:r>
              <a:rPr lang="th-TH" altLang="th-TH" sz="1600" dirty="0"/>
              <a:t>คณะทำงานพัฒนาหลักสูตร  ต้นแบบกระบวนการเรียนรู้  </a:t>
            </a:r>
            <a:br>
              <a:rPr lang="th-TH" altLang="th-TH" sz="1600" dirty="0"/>
            </a:br>
            <a:r>
              <a:rPr lang="th-TH" altLang="th-TH" sz="1600" dirty="0"/>
              <a:t>การประเมินผลกิจกรรมส่งเสริมด้านคุณธรรม  </a:t>
            </a:r>
            <a:r>
              <a:rPr lang="th-TH" altLang="th-TH" sz="1600" dirty="0" smtClean="0"/>
              <a:t>จิต</a:t>
            </a:r>
            <a:r>
              <a:rPr lang="th-TH" altLang="th-TH" sz="1600" dirty="0"/>
              <a:t>สาธารณะ และด้านการสื่อสา</a:t>
            </a:r>
            <a:r>
              <a:rPr lang="th-TH" altLang="th-TH" sz="1600" dirty="0" err="1" smtClean="0"/>
              <a:t>ราษา</a:t>
            </a:r>
            <a:r>
              <a:rPr lang="th-TH" altLang="th-TH" sz="1600" dirty="0"/>
              <a:t>อังกฤษ</a:t>
            </a:r>
            <a:endParaRPr lang="en-US" altLang="th-TH" sz="1600" dirty="0"/>
          </a:p>
          <a:p>
            <a:r>
              <a:rPr lang="th-TH" sz="1600" dirty="0">
                <a:solidFill>
                  <a:srgbClr val="FF0000"/>
                </a:solidFill>
              </a:rPr>
              <a:t>หัวหน้าทีมร่วม</a:t>
            </a:r>
          </a:p>
          <a:p>
            <a:r>
              <a:rPr lang="th-TH" sz="1400" dirty="0" smtClean="0">
                <a:latin typeface="AngsanaUPC" pitchFamily="18" charset="-34"/>
                <a:cs typeface="AngsanaUPC" pitchFamily="18" charset="-34"/>
              </a:rPr>
              <a:t>คุณหญิงสุชาดา </a:t>
            </a:r>
            <a:r>
              <a:rPr lang="th-TH" sz="1400" dirty="0" err="1" smtClean="0">
                <a:latin typeface="AngsanaUPC" pitchFamily="18" charset="-34"/>
                <a:cs typeface="AngsanaUPC" pitchFamily="18" charset="-34"/>
              </a:rPr>
              <a:t>กี</a:t>
            </a:r>
            <a:r>
              <a:rPr lang="th-TH" sz="1400" dirty="0" smtClean="0">
                <a:latin typeface="AngsanaUPC" pitchFamily="18" charset="-34"/>
                <a:cs typeface="AngsanaUPC" pitchFamily="18" charset="-34"/>
              </a:rPr>
              <a:t>ระนันทน์</a:t>
            </a:r>
          </a:p>
          <a:p>
            <a:r>
              <a:rPr lang="th-TH" sz="1400" dirty="0" smtClean="0">
                <a:latin typeface="AngsanaUPC" pitchFamily="18" charset="-34"/>
                <a:cs typeface="AngsanaUPC" pitchFamily="18" charset="-34"/>
              </a:rPr>
              <a:t>ดร.อาจอง ชุมสาย ณ อยุธยา</a:t>
            </a:r>
          </a:p>
          <a:p>
            <a:r>
              <a:rPr lang="th-TH" sz="1400" dirty="0" smtClean="0"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1400" dirty="0" err="1" smtClean="0">
                <a:latin typeface="AngsanaUPC" pitchFamily="18" charset="-34"/>
                <a:cs typeface="AngsanaUPC" pitchFamily="18" charset="-34"/>
              </a:rPr>
              <a:t>ทนง</a:t>
            </a:r>
            <a:r>
              <a:rPr lang="th-TH" sz="1400" dirty="0" smtClean="0">
                <a:latin typeface="AngsanaUPC" pitchFamily="18" charset="-34"/>
                <a:cs typeface="AngsanaUPC" pitchFamily="18" charset="-34"/>
              </a:rPr>
              <a:t> โชติสรยุทธ์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390" y="61503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คณะทำงานกลุ่มย่อย</a:t>
            </a:r>
            <a:endParaRPr lang="th-TH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8" y="4088446"/>
            <a:ext cx="1687962" cy="1932842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chemeClr val="tx2">
                    <a:lumMod val="90000"/>
                  </a:schemeClr>
                </a:solidFill>
              </a:rPr>
              <a:t>๑. จัดทำและเผยแพร่ข้อมูลพื้นฐาน </a:t>
            </a:r>
            <a:r>
              <a:rPr lang="th-TH" sz="1800" b="1" dirty="0" err="1" smtClean="0">
                <a:solidFill>
                  <a:schemeClr val="tx2">
                    <a:lumMod val="90000"/>
                  </a:schemeClr>
                </a:solidFill>
              </a:rPr>
              <a:t>รร</a:t>
            </a:r>
            <a:r>
              <a:rPr lang="th-TH" sz="1800" b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r>
              <a:rPr lang="th-TH" sz="1800" b="1" dirty="0" smtClean="0">
                <a:solidFill>
                  <a:schemeClr val="tx2">
                    <a:lumMod val="90000"/>
                  </a:schemeClr>
                </a:solidFill>
              </a:rPr>
              <a:t>๒. จัดทำเว็บไซต์โครงการ </a:t>
            </a:r>
            <a:r>
              <a:rPr lang="th-TH" sz="1800" b="1" dirty="0" err="1" smtClean="0">
                <a:solidFill>
                  <a:schemeClr val="tx2">
                    <a:lumMod val="90000"/>
                  </a:schemeClr>
                </a:solidFill>
              </a:rPr>
              <a:t>รร</a:t>
            </a:r>
            <a:r>
              <a:rPr lang="th-TH" sz="1800" b="1" dirty="0" smtClean="0">
                <a:solidFill>
                  <a:schemeClr val="tx2">
                    <a:lumMod val="90000"/>
                  </a:schemeClr>
                </a:solidFill>
              </a:rPr>
              <a:t>.ประชารัฐ</a:t>
            </a:r>
          </a:p>
          <a:p>
            <a:r>
              <a:rPr lang="th-TH" sz="1800" b="1" dirty="0" smtClean="0">
                <a:solidFill>
                  <a:schemeClr val="tx2">
                    <a:lumMod val="90000"/>
                  </a:schemeClr>
                </a:solidFill>
              </a:rPr>
              <a:t>๓. พัฒนาโครงสร้างพื้นฐาน</a:t>
            </a:r>
            <a:endParaRPr lang="th-TH" sz="1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2081" y="4088446"/>
            <a:ext cx="1687962" cy="2005652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๑. จัดทำหลักสูตรและคู่มือหลักสูตรให้สถานศึกษาเลือกตามความเหมาะสม (</a:t>
            </a:r>
            <a:r>
              <a:rPr lang="th-TH" sz="1600" b="1" dirty="0" err="1" smtClean="0">
                <a:solidFill>
                  <a:schemeClr val="tx2">
                    <a:lumMod val="90000"/>
                  </a:schemeClr>
                </a:solidFill>
              </a:rPr>
              <a:t>สพฐ</a:t>
            </a:r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. สาธิตจุฬา </a:t>
            </a:r>
            <a:r>
              <a:rPr lang="en-US" sz="1600" b="1" dirty="0" smtClean="0">
                <a:solidFill>
                  <a:schemeClr val="tx2">
                    <a:lumMod val="90000"/>
                  </a:schemeClr>
                </a:solidFill>
              </a:rPr>
              <a:t>STEM)</a:t>
            </a:r>
          </a:p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๒. รวบรวมสื่อการสอน</a:t>
            </a:r>
          </a:p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๓. เสริมรายวิชาภาษาอังกฤษ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0813" y="908720"/>
            <a:ext cx="1687962" cy="270277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 lvl="0">
              <a:defRPr sz="1800" b="1">
                <a:latin typeface="Angsana New" pitchFamily="18" charset="-34"/>
              </a:defRPr>
            </a:lvl1pPr>
          </a:lstStyle>
          <a:p>
            <a:r>
              <a:rPr lang="th-TH" altLang="th-TH" dirty="0" smtClean="0">
                <a:solidFill>
                  <a:schemeClr val="bg2"/>
                </a:solidFill>
              </a:rPr>
              <a:t>คณะทำงาน</a:t>
            </a:r>
            <a:r>
              <a:rPr lang="th-TH" altLang="th-TH" dirty="0">
                <a:solidFill>
                  <a:schemeClr val="bg2"/>
                </a:solidFill>
              </a:rPr>
              <a:t>ด้านพัฒนาผู้บริหารสถานศึกษา </a:t>
            </a:r>
            <a:r>
              <a:rPr lang="th-TH" altLang="th-TH" dirty="0" smtClean="0">
                <a:solidFill>
                  <a:schemeClr val="bg2"/>
                </a:solidFill>
              </a:rPr>
              <a:t>ครู</a:t>
            </a:r>
            <a:br>
              <a:rPr lang="th-TH" altLang="th-TH" dirty="0" smtClean="0">
                <a:solidFill>
                  <a:schemeClr val="bg2"/>
                </a:solidFill>
              </a:rPr>
            </a:br>
            <a:r>
              <a:rPr lang="th-TH" altLang="th-TH" dirty="0" smtClean="0">
                <a:solidFill>
                  <a:schemeClr val="bg2"/>
                </a:solidFill>
              </a:rPr>
              <a:t>และ</a:t>
            </a:r>
            <a:r>
              <a:rPr lang="th-TH" altLang="th-TH" dirty="0">
                <a:solidFill>
                  <a:schemeClr val="bg2"/>
                </a:solidFill>
              </a:rPr>
              <a:t>การมีส่วนร่วมของชุมชน</a:t>
            </a:r>
            <a:endParaRPr lang="en-US" altLang="th-TH" dirty="0">
              <a:solidFill>
                <a:schemeClr val="bg2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หัวหน้าทีม</a:t>
            </a:r>
            <a:r>
              <a:rPr lang="th-TH" dirty="0" smtClean="0">
                <a:solidFill>
                  <a:srgbClr val="FF0000"/>
                </a:solidFill>
              </a:rPr>
              <a:t>ร่วม</a:t>
            </a:r>
            <a:r>
              <a:rPr lang="th-TH" dirty="0" smtClean="0">
                <a:solidFill>
                  <a:schemeClr val="bg2"/>
                </a:solidFill>
              </a:rPr>
              <a:t/>
            </a:r>
            <a:br>
              <a:rPr lang="th-TH" dirty="0" smtClean="0">
                <a:solidFill>
                  <a:schemeClr val="bg2"/>
                </a:solidFill>
              </a:rPr>
            </a:b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รศ.ดร.เอกชัย  กี่สุขพันธุ์</a:t>
            </a:r>
          </a:p>
          <a:p>
            <a:r>
              <a:rPr lang="th-TH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ดร.</a:t>
            </a:r>
            <a:r>
              <a:rPr lang="th-TH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วรภัทร์</a:t>
            </a:r>
            <a:r>
              <a:rPr lang="th-TH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  ภู่เจริญ</a:t>
            </a:r>
          </a:p>
          <a:p>
            <a:r>
              <a:rPr lang="th-TH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นายอนุชิต จุรี</a:t>
            </a:r>
            <a:r>
              <a:rPr lang="th-TH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เกษ</a:t>
            </a:r>
            <a:endParaRPr lang="th-TH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876062"/>
            <a:ext cx="1687962" cy="32265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 lvl="0">
              <a:defRPr sz="1800" b="1">
                <a:latin typeface="Angsana New" pitchFamily="18" charset="-34"/>
              </a:defRPr>
            </a:lvl1pPr>
          </a:lstStyle>
          <a:p>
            <a:pPr algn="ctr">
              <a:defRPr/>
            </a:pPr>
            <a:r>
              <a:rPr lang="th-TH" altLang="th-TH" dirty="0" smtClean="0">
                <a:solidFill>
                  <a:schemeClr val="bg2"/>
                </a:solidFill>
              </a:rPr>
              <a:t>คณะทำงาน</a:t>
            </a:r>
            <a:r>
              <a:rPr lang="th-TH" altLang="th-TH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พัฒนาความ</a:t>
            </a:r>
            <a:r>
              <a:rPr lang="th-TH" altLang="th-TH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ร่วมมือฯ </a:t>
            </a:r>
            <a:r>
              <a:rPr lang="th-TH" altLang="th-TH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และการสร้าง</a:t>
            </a:r>
            <a:r>
              <a:rPr lang="th-TH" altLang="th-TH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แรงจูงใจกับบุคคล/นิติบุคคลในการสนับสนุน</a:t>
            </a:r>
            <a:r>
              <a:rPr lang="th-TH" altLang="th-TH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การพัฒนาคุณภาพการศึกษาของชาติ</a:t>
            </a:r>
          </a:p>
          <a:p>
            <a:r>
              <a:rPr lang="th-TH" dirty="0">
                <a:solidFill>
                  <a:srgbClr val="FF0000"/>
                </a:solidFill>
              </a:rPr>
              <a:t>หัวหน้าทีม</a:t>
            </a:r>
            <a:r>
              <a:rPr lang="th-TH" dirty="0" smtClean="0">
                <a:solidFill>
                  <a:srgbClr val="FF0000"/>
                </a:solidFill>
              </a:rPr>
              <a:t>ร่วม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1600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เขมทัต</a:t>
            </a: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 สุ</a:t>
            </a:r>
            <a:r>
              <a:rPr lang="th-TH" sz="1600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คนธิ์</a:t>
            </a: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สิงห์</a:t>
            </a:r>
          </a:p>
          <a:p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1600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ทนง</a:t>
            </a: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  โชติสรยุทธ์</a:t>
            </a:r>
          </a:p>
          <a:p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นายไพรัช  แส</a:t>
            </a:r>
            <a:r>
              <a:rPr lang="th-TH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งทอง</a:t>
            </a:r>
            <a:endParaRPr lang="th-TH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1608" y="861053"/>
            <a:ext cx="1687962" cy="3660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 lvl="0">
              <a:defRPr sz="1800" b="1">
                <a:latin typeface="Angsana New" pitchFamily="18" charset="-34"/>
              </a:defRPr>
            </a:lvl1pPr>
          </a:lstStyle>
          <a:p>
            <a:pPr>
              <a:defRPr/>
            </a:pPr>
            <a:r>
              <a:rPr lang="th-TH" altLang="th-TH" sz="1600" dirty="0" smtClean="0">
                <a:solidFill>
                  <a:schemeClr val="bg2"/>
                </a:solidFill>
              </a:rPr>
              <a:t>คณะทำงาน</a:t>
            </a:r>
            <a:r>
              <a:rPr lang="th-TH" altLang="th-TH" sz="1600" dirty="0" smtClean="0">
                <a:solidFill>
                  <a:schemeClr val="bg2"/>
                </a:solidFill>
                <a:latin typeface="Browallia New" pitchFamily="34" charset="-34"/>
              </a:rPr>
              <a:t>ด้าน</a:t>
            </a:r>
            <a:r>
              <a:rPr lang="th-TH" altLang="th-TH" sz="1600" dirty="0">
                <a:solidFill>
                  <a:schemeClr val="bg2"/>
                </a:solidFill>
                <a:latin typeface="Browallia New" pitchFamily="34" charset="-34"/>
              </a:rPr>
              <a:t>พัฒนาความเป็น</a:t>
            </a:r>
            <a:r>
              <a:rPr lang="th-TH" altLang="th-TH" sz="1600" dirty="0" smtClean="0">
                <a:solidFill>
                  <a:schemeClr val="bg2"/>
                </a:solidFill>
                <a:latin typeface="Browallia New" pitchFamily="34" charset="-34"/>
              </a:rPr>
              <a:t>เลิศด้าน</a:t>
            </a:r>
            <a:r>
              <a:rPr lang="th-TH" altLang="th-TH" sz="1600" dirty="0">
                <a:solidFill>
                  <a:schemeClr val="bg2"/>
                </a:solidFill>
                <a:latin typeface="Browallia New" pitchFamily="34" charset="-34"/>
              </a:rPr>
              <a:t>การศึกษา ค้นคว้า วิจัยเทคโนโลยีแห่ง</a:t>
            </a:r>
            <a:r>
              <a:rPr lang="th-TH" altLang="th-TH" sz="1600" dirty="0" smtClean="0">
                <a:solidFill>
                  <a:schemeClr val="bg2"/>
                </a:solidFill>
                <a:latin typeface="Browallia New" pitchFamily="34" charset="-34"/>
              </a:rPr>
              <a:t>อนาคตและ</a:t>
            </a:r>
            <a:r>
              <a:rPr lang="th-TH" altLang="th-TH" sz="1600" dirty="0">
                <a:solidFill>
                  <a:schemeClr val="bg2"/>
                </a:solidFill>
                <a:latin typeface="Browallia New" pitchFamily="34" charset="-34"/>
              </a:rPr>
              <a:t>สนับสนุนการสร้างนวัตกรรมของผู้นำเยาวชนรุ่นใหม่  เพื่อมุ่งสู่การเป็นศูนย์กลางการ</a:t>
            </a:r>
          </a:p>
          <a:p>
            <a:pPr>
              <a:defRPr/>
            </a:pPr>
            <a:r>
              <a:rPr lang="th-TH" altLang="th-TH" sz="1600" dirty="0">
                <a:solidFill>
                  <a:schemeClr val="bg2"/>
                </a:solidFill>
                <a:latin typeface="Browallia New" pitchFamily="34" charset="-34"/>
              </a:rPr>
              <a:t>ศึกษาของภูมิภาค</a:t>
            </a:r>
          </a:p>
          <a:p>
            <a:r>
              <a:rPr lang="th-TH" sz="1600" dirty="0" smtClean="0">
                <a:solidFill>
                  <a:srgbClr val="FF0000"/>
                </a:solidFill>
              </a:rPr>
              <a:t>หัวหน้าทีมร่วม</a:t>
            </a:r>
            <a:r>
              <a:rPr lang="en-US" sz="16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en-US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ดร.ไพรินทร์  ชูโชติถาวร</a:t>
            </a:r>
          </a:p>
          <a:p>
            <a:r>
              <a:rPr lang="th-TH" sz="15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นางพุทธชาด มุกดาประกร</a:t>
            </a:r>
          </a:p>
          <a:p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1600" dirty="0" err="1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ถิรวัฒน์</a:t>
            </a:r>
            <a:r>
              <a:rPr lang="th-TH" sz="1600" dirty="0" smtClean="0">
                <a:solidFill>
                  <a:schemeClr val="bg2"/>
                </a:solidFill>
                <a:latin typeface="AngsanaUPC" pitchFamily="18" charset="-34"/>
                <a:cs typeface="AngsanaUPC" pitchFamily="18" charset="-34"/>
              </a:rPr>
              <a:t> ดีสมบูรณ์</a:t>
            </a:r>
            <a:endParaRPr lang="th-TH" sz="14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9278" y="4088446"/>
            <a:ext cx="1687962" cy="2005652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๑. จัดทำหลักสูตร สำหรับอบรม ผู้บริหาร</a:t>
            </a:r>
            <a:b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 ๗ เรื่อง</a:t>
            </a:r>
            <a:endParaRPr lang="en-US" sz="1600" b="1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</a:rPr>
              <a:t>๒. จัดทำหลักสูตรสำหรับอบรมครู ๖ เรื่อง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96813" y="4135313"/>
            <a:ext cx="1687962" cy="1997745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</a:rPr>
              <a:t>๑. </a:t>
            </a:r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เสนอปรับปรุงกฎหมาย</a:t>
            </a:r>
            <a:r>
              <a:rPr lang="en-US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 &amp;</a:t>
            </a:r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 สิทธิประโยชน์ทางภาษี</a:t>
            </a:r>
          </a:p>
          <a:p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๒. พัฒนา ต้นแบบการจัด  การศึกษาที่มีส่วนร่วมเพื่อเป็นแนวทางการพัฒนา </a:t>
            </a:r>
            <a:r>
              <a:rPr lang="th-TH" sz="1500" b="1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รร</a:t>
            </a:r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. </a:t>
            </a:r>
          </a:p>
          <a:p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๓. พัฒนาความร่วมมือและ</a:t>
            </a:r>
          </a:p>
          <a:p>
            <a:r>
              <a:rPr lang="th-TH" sz="15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กลไกการสร้างแรงจูงใจ</a:t>
            </a:r>
          </a:p>
          <a:p>
            <a:r>
              <a:rPr lang="th-TH" sz="1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-34"/>
              </a:rPr>
              <a:t>    </a:t>
            </a:r>
            <a:endParaRPr lang="th-TH" sz="1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1608" y="4581129"/>
            <a:ext cx="1687962" cy="1520108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๑. เพิ่มปริมาณ </a:t>
            </a:r>
            <a:r>
              <a:rPr lang="th-TH" sz="1600" b="1" dirty="0" err="1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นศ</a:t>
            </a:r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.ที่มีความถนัดด้านวิทยาศาสตร์</a:t>
            </a:r>
          </a:p>
          <a:p>
            <a:r>
              <a:rPr lang="th-TH" sz="1600" b="1" dirty="0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๒. เป็น </a:t>
            </a:r>
            <a:r>
              <a:rPr lang="en-US" sz="1600" b="1" dirty="0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R&amp; D Hub </a:t>
            </a:r>
          </a:p>
          <a:p>
            <a:r>
              <a:rPr lang="en-US" sz="1600" b="1" dirty="0" smtClean="0">
                <a:solidFill>
                  <a:schemeClr val="tx2">
                    <a:lumMod val="90000"/>
                  </a:schemeClr>
                </a:solidFill>
                <a:cs typeface="+mj-cs"/>
              </a:rPr>
              <a:t>(Nano Bio Digital Robotic)</a:t>
            </a:r>
            <a:endParaRPr lang="th-TH" sz="1600" b="1" dirty="0" smtClean="0">
              <a:solidFill>
                <a:schemeClr val="tx2">
                  <a:lumMod val="9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4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47107" y="3946326"/>
            <a:ext cx="1566505" cy="6798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th-TH" sz="3200" b="1" dirty="0" smtClean="0">
                <a:solidFill>
                  <a:schemeClr val="bg1"/>
                </a:solidFill>
              </a:rPr>
              <a:t>ครู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47107" y="5499042"/>
            <a:ext cx="1589825" cy="6561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th-TH" sz="3200" b="1" dirty="0">
                <a:solidFill>
                  <a:schemeClr val="bg1"/>
                </a:solidFill>
              </a:rPr>
              <a:t>ผู้บริหาร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5559" y="1087108"/>
            <a:ext cx="1566505" cy="6668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th-TH" sz="3200" b="1" dirty="0">
                <a:solidFill>
                  <a:schemeClr val="bg1"/>
                </a:solidFill>
              </a:rPr>
              <a:t>โรงเรียน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2400" y="2514600"/>
            <a:ext cx="1589825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th-TH" sz="2400" b="1" dirty="0">
                <a:solidFill>
                  <a:schemeClr val="bg1"/>
                </a:solidFill>
              </a:rPr>
              <a:t>ผู้ปกครอง/ชุมชน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35762" y="5253999"/>
            <a:ext cx="7182798" cy="128160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25602" y="946359"/>
            <a:ext cx="7182798" cy="128160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85750" indent="-285750" defTabSz="685783">
              <a:buFont typeface="Wingdings" panose="05000000000000000000" pitchFamily="2" charset="2"/>
              <a:buChar char="ü"/>
            </a:pPr>
            <a: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ได้รับการเติมเต็มจากภาคเอกชนในส่วนที่ต้องการรับการพัฒนา</a:t>
            </a:r>
            <a:b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ในเรื่องต่างๆ อาทิ การพัฒนาศักยภาพครู  การพัฒนาการจัด</a:t>
            </a:r>
            <a:b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กระบวนการเรียนการสอน การพัฒนาสื่อ การปรับปรุงโครงสร้าง</a:t>
            </a:r>
            <a:b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h-TH" sz="15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พื้นฐานของโรงเรียน</a:t>
            </a:r>
            <a:endParaRPr lang="th-TH" sz="15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18593" y="3726735"/>
            <a:ext cx="7182798" cy="128160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19826" y="2351637"/>
            <a:ext cx="7182798" cy="122976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64"/>
          <p:cNvSpPr txBox="1"/>
          <p:nvPr/>
        </p:nvSpPr>
        <p:spPr>
          <a:xfrm>
            <a:off x="3085826" y="5526313"/>
            <a:ext cx="5562618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ได้รับการพัฒนาให้มีคุณสมบัติและสมรรถนะในความเป็นผู้นำในการบริหารการศึกษา  ทั้งด้านคุณธรรม จริยธรรม </a:t>
            </a:r>
            <a:br>
              <a:rPr lang="th-TH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h-TH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และ การบริหารสถานศึกษาเพื่อให้เกิดสัมฤทธิ์ผลทางการศึกษา</a:t>
            </a:r>
            <a:endParaRPr lang="en-US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102" y="3861088"/>
            <a:ext cx="5587555" cy="99257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85750" indent="-285750" defTabSz="685783">
              <a:buFont typeface="Wingdings" panose="05000000000000000000" pitchFamily="2" charset="2"/>
              <a:buChar char="ü"/>
            </a:pPr>
            <a:r>
              <a:rPr lang="th-TH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ได้ความรู้ในกระบวนการจัดการเรียนการสอน ที่ทำอย่างไรให้เกิดประสิทธิภาพ และมีประสิทธิผลสูงสุดกับตัวผู้เรียน</a:t>
            </a:r>
          </a:p>
          <a:p>
            <a:pPr marL="285750" indent="-285750" defTabSz="685783">
              <a:buFont typeface="Wingdings" panose="05000000000000000000" pitchFamily="2" charset="2"/>
              <a:buChar char="ü"/>
            </a:pPr>
            <a:r>
              <a:rPr lang="th-TH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ได้รับการพัฒนาศักยภาพทั้งด้านระบบคิด และทักษะต่างๆ ที่เป็นประโยชน์กับวิชาชีพ</a:t>
            </a:r>
            <a:endParaRPr lang="th-TH" sz="1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164" y="2562562"/>
            <a:ext cx="5871245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th-TH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ผู้ปกครอง ชุมชน และองค์กรต่างๆ มีส่</a:t>
            </a:r>
            <a:r>
              <a:rPr lang="th-TH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วนร่วมใน</a:t>
            </a:r>
            <a:r>
              <a:rPr lang="th-TH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การจัดและสนับสนุนการจัดการศึกษา</a:t>
            </a:r>
            <a:r>
              <a:rPr lang="th-TH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th-TH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th-TH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7328" y="97899"/>
            <a:ext cx="6412017" cy="6798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th-TH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ผู้เกี่ยวข้องได้อะไรจากประชารัฐ 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E5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4" descr="https://cdn3.iconfinder.com/data/icons/education-5-2/256/Student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164" y="5521233"/>
            <a:ext cx="792137" cy="7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1" descr="http://creative-capital.org/content/icons/pages/wksp-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4090" y="2460510"/>
            <a:ext cx="719114" cy="8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7124" y="3800489"/>
            <a:ext cx="973105" cy="9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ผลการค้นหารูปภาพสำหรับ โรงเรียน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โรงเรียน"/>
          <p:cNvSpPr>
            <a:spLocks noChangeAspect="1" noChangeArrowheads="1"/>
          </p:cNvSpPr>
          <p:nvPr/>
        </p:nvSpPr>
        <p:spPr bwMode="auto">
          <a:xfrm>
            <a:off x="1524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ผลการค้นหารูปภาพสำหรับ โรงเรียน"/>
          <p:cNvSpPr>
            <a:spLocks noChangeAspect="1" noChangeArrowheads="1"/>
          </p:cNvSpPr>
          <p:nvPr/>
        </p:nvSpPr>
        <p:spPr bwMode="auto">
          <a:xfrm>
            <a:off x="3048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99" y="1194659"/>
            <a:ext cx="1320753" cy="7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5291"/>
            <a:ext cx="9143999" cy="1400530"/>
          </a:xfrm>
        </p:spPr>
        <p:txBody>
          <a:bodyPr/>
          <a:lstStyle/>
          <a:p>
            <a:pPr algn="ctr"/>
            <a:r>
              <a:rPr lang="en-US" sz="8000" b="1" dirty="0" smtClean="0"/>
              <a:t>THANK YOU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34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9940"/>
            <a:ext cx="9143999" cy="79505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h-TH" sz="4800" b="1" dirty="0" smtClean="0">
                <a:cs typeface="+mn-cs"/>
              </a:rPr>
              <a:t>คณะกรรมการศึกษาธิการจังหวัด </a:t>
            </a:r>
            <a:endParaRPr lang="en-US" sz="4800" b="1" dirty="0">
              <a:cs typeface="+mn-cs"/>
            </a:endParaRPr>
          </a:p>
        </p:txBody>
      </p:sp>
      <p:grpSp>
        <p:nvGrpSpPr>
          <p:cNvPr id="89" name="กลุ่ม 88"/>
          <p:cNvGrpSpPr/>
          <p:nvPr/>
        </p:nvGrpSpPr>
        <p:grpSpPr>
          <a:xfrm>
            <a:off x="5391150" y="3971924"/>
            <a:ext cx="542925" cy="1133475"/>
            <a:chOff x="5391150" y="3971924"/>
            <a:chExt cx="542925" cy="1133475"/>
          </a:xfrm>
        </p:grpSpPr>
        <p:grpSp>
          <p:nvGrpSpPr>
            <p:cNvPr id="67" name="กลุ่ม 66"/>
            <p:cNvGrpSpPr/>
            <p:nvPr/>
          </p:nvGrpSpPr>
          <p:grpSpPr>
            <a:xfrm>
              <a:off x="5391150" y="3971924"/>
              <a:ext cx="533400" cy="352425"/>
              <a:chOff x="5391150" y="4114799"/>
              <a:chExt cx="533400" cy="352425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5753100" y="4114799"/>
                <a:ext cx="171450" cy="352425"/>
                <a:chOff x="657225" y="1619250"/>
                <a:chExt cx="247650" cy="533400"/>
              </a:xfrm>
            </p:grpSpPr>
            <p:sp>
              <p:nvSpPr>
                <p:cNvPr id="39" name="สามเหลี่ยมหน้าจั่ว 38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วงรี 39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41" name="กลุ่ม 40"/>
              <p:cNvGrpSpPr/>
              <p:nvPr/>
            </p:nvGrpSpPr>
            <p:grpSpPr>
              <a:xfrm>
                <a:off x="5391150" y="4114799"/>
                <a:ext cx="171450" cy="352425"/>
                <a:chOff x="657225" y="1619250"/>
                <a:chExt cx="247650" cy="533400"/>
              </a:xfrm>
            </p:grpSpPr>
            <p:sp>
              <p:nvSpPr>
                <p:cNvPr id="42" name="สามเหลี่ยมหน้าจั่ว 41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" name="วงรี 42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68" name="กลุ่ม 67"/>
            <p:cNvGrpSpPr/>
            <p:nvPr/>
          </p:nvGrpSpPr>
          <p:grpSpPr>
            <a:xfrm>
              <a:off x="5400675" y="4752974"/>
              <a:ext cx="533400" cy="352425"/>
              <a:chOff x="5391150" y="4114799"/>
              <a:chExt cx="533400" cy="352425"/>
            </a:xfrm>
          </p:grpSpPr>
          <p:grpSp>
            <p:nvGrpSpPr>
              <p:cNvPr id="69" name="กลุ่ม 37"/>
              <p:cNvGrpSpPr/>
              <p:nvPr/>
            </p:nvGrpSpPr>
            <p:grpSpPr>
              <a:xfrm>
                <a:off x="5753100" y="4114799"/>
                <a:ext cx="171450" cy="352425"/>
                <a:chOff x="657225" y="1619250"/>
                <a:chExt cx="247650" cy="533400"/>
              </a:xfrm>
            </p:grpSpPr>
            <p:sp>
              <p:nvSpPr>
                <p:cNvPr id="73" name="สามเหลี่ยมหน้าจั่ว 72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4" name="วงรี 73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0" name="กลุ่ม 40"/>
              <p:cNvGrpSpPr/>
              <p:nvPr/>
            </p:nvGrpSpPr>
            <p:grpSpPr>
              <a:xfrm>
                <a:off x="5391150" y="4114799"/>
                <a:ext cx="171450" cy="352425"/>
                <a:chOff x="657225" y="1619250"/>
                <a:chExt cx="247650" cy="533400"/>
              </a:xfrm>
            </p:grpSpPr>
            <p:sp>
              <p:nvSpPr>
                <p:cNvPr id="71" name="สามเหลี่ยมหน้าจั่ว 70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2" name="วงรี 71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90" name="กลุ่ม 89"/>
          <p:cNvGrpSpPr/>
          <p:nvPr/>
        </p:nvGrpSpPr>
        <p:grpSpPr>
          <a:xfrm>
            <a:off x="107185" y="1128276"/>
            <a:ext cx="8960615" cy="5683664"/>
            <a:chOff x="107185" y="1060036"/>
            <a:chExt cx="8960615" cy="5683664"/>
          </a:xfrm>
        </p:grpSpPr>
        <p:sp>
          <p:nvSpPr>
            <p:cNvPr id="9" name="Rounded Rectangle 8"/>
            <p:cNvSpPr/>
            <p:nvPr/>
          </p:nvSpPr>
          <p:spPr>
            <a:xfrm>
              <a:off x="4533650" y="3378722"/>
              <a:ext cx="2335034" cy="2098154"/>
            </a:xfrm>
            <a:prstGeom prst="round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/>
                <a:t>กรรมการที่ รมว.ศธ. แต่งตั้ง</a:t>
              </a:r>
            </a:p>
            <a:p>
              <a:pPr algn="ctr">
                <a:spcAft>
                  <a:spcPts val="800"/>
                </a:spcAft>
              </a:pPr>
              <a:r>
                <a:rPr lang="th-TH" sz="1600" b="1" dirty="0" smtClean="0"/>
                <a:t>โดยความเห็นชอบของ </a:t>
              </a:r>
              <a:r>
                <a:rPr lang="th-TH" sz="1600" b="1" dirty="0" err="1" smtClean="0"/>
                <a:t>กก.ป.</a:t>
              </a:r>
              <a:endParaRPr lang="th-TH" sz="1600" b="1" dirty="0" smtClean="0"/>
            </a:p>
            <a:p>
              <a:pPr algn="ctr"/>
              <a:endParaRPr lang="th-TH" sz="1400" b="1" dirty="0" smtClean="0"/>
            </a:p>
            <a:p>
              <a:pPr marL="285750" indent="-285750" algn="ctr">
                <a:spcBef>
                  <a:spcPts val="800"/>
                </a:spcBef>
              </a:pPr>
              <a:r>
                <a:rPr lang="th-TH" sz="1400" b="1" dirty="0" smtClean="0"/>
                <a:t>ผู้แทนภาคประชาชนในท้องถิ่น</a:t>
              </a:r>
            </a:p>
            <a:p>
              <a:pPr marL="285750" indent="-285750" algn="ctr">
                <a:spcBef>
                  <a:spcPts val="800"/>
                </a:spcBef>
              </a:pPr>
              <a:endParaRPr lang="th-TH" sz="1400" b="1" dirty="0" smtClean="0"/>
            </a:p>
            <a:p>
              <a:pPr marL="285750" indent="-285750" algn="ctr">
                <a:spcBef>
                  <a:spcPts val="800"/>
                </a:spcBef>
              </a:pPr>
              <a:endParaRPr lang="th-TH" sz="1400" b="1" dirty="0" smtClean="0"/>
            </a:p>
            <a:p>
              <a:pPr marL="285750" indent="-285750" algn="ctr"/>
              <a:r>
                <a:rPr lang="th-TH" sz="1400" b="1" dirty="0" smtClean="0"/>
                <a:t>ผู้แทนข้าราชการครูในท้องถิ่น</a:t>
              </a:r>
            </a:p>
          </p:txBody>
        </p:sp>
        <p:grpSp>
          <p:nvGrpSpPr>
            <p:cNvPr id="75" name="กลุ่ม 74"/>
            <p:cNvGrpSpPr/>
            <p:nvPr/>
          </p:nvGrpSpPr>
          <p:grpSpPr>
            <a:xfrm>
              <a:off x="2936018" y="1060036"/>
              <a:ext cx="3199159" cy="1122753"/>
              <a:chOff x="2936018" y="1060036"/>
              <a:chExt cx="3199159" cy="1122753"/>
            </a:xfrm>
            <a:solidFill>
              <a:schemeClr val="tx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2936018" y="1060036"/>
                <a:ext cx="3199159" cy="1122753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sz="2400" b="1" dirty="0" smtClean="0"/>
              </a:p>
              <a:p>
                <a:pPr algn="ctr"/>
                <a:r>
                  <a:rPr lang="th-TH" sz="2400" b="1" dirty="0" smtClean="0"/>
                  <a:t>ผู้ว่าราชการจังหวัด</a:t>
                </a:r>
              </a:p>
              <a:p>
                <a:pPr algn="ctr"/>
                <a:r>
                  <a:rPr lang="th-TH" b="1" dirty="0"/>
                  <a:t>ประธาน</a:t>
                </a:r>
                <a:r>
                  <a:rPr lang="th-TH" b="1" dirty="0" smtClean="0"/>
                  <a:t>กรรมการ</a:t>
                </a:r>
                <a:endParaRPr lang="th-TH" b="1" dirty="0"/>
              </a:p>
            </p:txBody>
          </p:sp>
          <p:grpSp>
            <p:nvGrpSpPr>
              <p:cNvPr id="19" name="กลุ่ม 18"/>
              <p:cNvGrpSpPr/>
              <p:nvPr/>
            </p:nvGrpSpPr>
            <p:grpSpPr>
              <a:xfrm>
                <a:off x="4448175" y="1095374"/>
                <a:ext cx="171450" cy="352425"/>
                <a:chOff x="657225" y="1619250"/>
                <a:chExt cx="247650" cy="533400"/>
              </a:xfrm>
              <a:grpFill/>
            </p:grpSpPr>
            <p:sp>
              <p:nvSpPr>
                <p:cNvPr id="20" name="สามเหลี่ยมหน้าจั่ว 19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วงรี 20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34" name="กลุ่ม 33"/>
            <p:cNvGrpSpPr/>
            <p:nvPr/>
          </p:nvGrpSpPr>
          <p:grpSpPr>
            <a:xfrm>
              <a:off x="107185" y="3407297"/>
              <a:ext cx="1995776" cy="3336403"/>
              <a:chOff x="211960" y="3378722"/>
              <a:chExt cx="1995776" cy="33364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1960" y="3378722"/>
                <a:ext cx="1995776" cy="3336403"/>
              </a:xfrm>
              <a:prstGeom prst="roundRect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 smtClean="0"/>
                  <a:t>กรรมการผู้แทน</a:t>
                </a:r>
              </a:p>
              <a:p>
                <a:pPr marL="285750" indent="-285750">
                  <a:spcBef>
                    <a:spcPts val="800"/>
                  </a:spcBef>
                </a:pPr>
                <a:r>
                  <a:rPr lang="th-TH" sz="1600" b="1" dirty="0" smtClean="0"/>
                  <a:t>      ผู้แทน สพฐ.</a:t>
                </a:r>
              </a:p>
              <a:p>
                <a:pPr marL="285750" indent="-285750"/>
                <a:r>
                  <a:rPr lang="th-TH" sz="1600" b="1" dirty="0" smtClean="0"/>
                  <a:t>      </a:t>
                </a:r>
              </a:p>
              <a:p>
                <a:pPr marL="285750" indent="-285750"/>
                <a:r>
                  <a:rPr lang="th-TH" sz="1600" b="1" dirty="0" smtClean="0"/>
                  <a:t>      ผู้แทน สอศ.</a:t>
                </a:r>
              </a:p>
              <a:p>
                <a:pPr marL="285750" indent="-285750"/>
                <a:endParaRPr lang="th-TH" sz="1600" b="1" dirty="0" smtClean="0"/>
              </a:p>
              <a:p>
                <a:pPr marL="285750" indent="-285750"/>
                <a:r>
                  <a:rPr lang="th-TH" sz="1600" b="1" dirty="0" smtClean="0"/>
                  <a:t>      ผู้แทน </a:t>
                </a:r>
                <a:r>
                  <a:rPr lang="th-TH" sz="1600" b="1" dirty="0" err="1" smtClean="0"/>
                  <a:t>สกอ.</a:t>
                </a:r>
                <a:endParaRPr lang="th-TH" sz="1600" b="1" dirty="0" smtClean="0"/>
              </a:p>
              <a:p>
                <a:pPr marL="285750" indent="-285750"/>
                <a:endParaRPr lang="th-TH" sz="1600" b="1" dirty="0" smtClean="0"/>
              </a:p>
              <a:p>
                <a:pPr marL="285750" indent="-285750"/>
                <a:r>
                  <a:rPr lang="th-TH" sz="1600" b="1" dirty="0" smtClean="0"/>
                  <a:t>      ผู้แทน ก.ค.ศ.</a:t>
                </a:r>
              </a:p>
              <a:p>
                <a:pPr marL="285750" indent="-285750"/>
                <a:endParaRPr lang="th-TH" sz="1600" b="1" dirty="0" smtClean="0"/>
              </a:p>
              <a:p>
                <a:pPr marL="285750" indent="-285750"/>
                <a:r>
                  <a:rPr lang="th-TH" sz="1600" b="1" dirty="0" smtClean="0"/>
                  <a:t>      ผู้แทน </a:t>
                </a:r>
                <a:r>
                  <a:rPr lang="th-TH" sz="1600" b="1" dirty="0" err="1" smtClean="0"/>
                  <a:t>สธ.</a:t>
                </a:r>
                <a:endParaRPr lang="th-TH" sz="1600" b="1" dirty="0" smtClean="0"/>
              </a:p>
              <a:p>
                <a:pPr marL="285750" indent="-285750"/>
                <a:endParaRPr lang="th-TH" sz="1600" b="1" dirty="0" smtClean="0"/>
              </a:p>
              <a:p>
                <a:pPr marL="285750" indent="-285750"/>
                <a:r>
                  <a:rPr lang="th-TH" sz="1600" b="1" dirty="0" smtClean="0"/>
                  <a:t>      ผู้แทน ก.ศ.น.</a:t>
                </a:r>
                <a:endParaRPr lang="en-US" sz="1600" b="1" dirty="0"/>
              </a:p>
            </p:txBody>
          </p:sp>
          <p:grpSp>
            <p:nvGrpSpPr>
              <p:cNvPr id="15" name="กลุ่ม 14"/>
              <p:cNvGrpSpPr/>
              <p:nvPr/>
            </p:nvGrpSpPr>
            <p:grpSpPr>
              <a:xfrm>
                <a:off x="400050" y="3819524"/>
                <a:ext cx="171450" cy="352425"/>
                <a:chOff x="657225" y="1619250"/>
                <a:chExt cx="247650" cy="533400"/>
              </a:xfrm>
            </p:grpSpPr>
            <p:sp>
              <p:nvSpPr>
                <p:cNvPr id="13" name="สามเหลี่ยมหน้าจั่ว 12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วงรี 13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6" name="กลุ่ม 15"/>
              <p:cNvGrpSpPr/>
              <p:nvPr/>
            </p:nvGrpSpPr>
            <p:grpSpPr>
              <a:xfrm>
                <a:off x="409575" y="4267199"/>
                <a:ext cx="171450" cy="352425"/>
                <a:chOff x="657225" y="1619250"/>
                <a:chExt cx="247650" cy="533400"/>
              </a:xfrm>
            </p:grpSpPr>
            <p:sp>
              <p:nvSpPr>
                <p:cNvPr id="17" name="สามเหลี่ยมหน้าจั่ว 16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" name="วงรี 17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" name="กลุ่ม 21"/>
              <p:cNvGrpSpPr/>
              <p:nvPr/>
            </p:nvGrpSpPr>
            <p:grpSpPr>
              <a:xfrm>
                <a:off x="409575" y="6238874"/>
                <a:ext cx="171450" cy="352425"/>
                <a:chOff x="657225" y="1619250"/>
                <a:chExt cx="247650" cy="533400"/>
              </a:xfrm>
            </p:grpSpPr>
            <p:sp>
              <p:nvSpPr>
                <p:cNvPr id="23" name="สามเหลี่ยมหน้าจั่ว 22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วงรี 23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5" name="กลุ่ม 24"/>
              <p:cNvGrpSpPr/>
              <p:nvPr/>
            </p:nvGrpSpPr>
            <p:grpSpPr>
              <a:xfrm>
                <a:off x="409575" y="5238749"/>
                <a:ext cx="171450" cy="352425"/>
                <a:chOff x="657225" y="1619250"/>
                <a:chExt cx="247650" cy="533400"/>
              </a:xfrm>
            </p:grpSpPr>
            <p:sp>
              <p:nvSpPr>
                <p:cNvPr id="26" name="สามเหลี่ยมหน้าจั่ว 25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" name="วงรี 26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409575" y="5753099"/>
                <a:ext cx="171450" cy="352425"/>
                <a:chOff x="657225" y="1619250"/>
                <a:chExt cx="247650" cy="533400"/>
              </a:xfrm>
            </p:grpSpPr>
            <p:sp>
              <p:nvSpPr>
                <p:cNvPr id="29" name="สามเหลี่ยมหน้าจั่ว 28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" name="วงรี 29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409575" y="4752974"/>
                <a:ext cx="171450" cy="352425"/>
                <a:chOff x="657225" y="1619250"/>
                <a:chExt cx="247650" cy="533400"/>
              </a:xfrm>
            </p:grpSpPr>
            <p:sp>
              <p:nvSpPr>
                <p:cNvPr id="32" name="สามเหลี่ยมหน้าจั่ว 31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วงรี 32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66" name="กลุ่ม 65"/>
            <p:cNvGrpSpPr/>
            <p:nvPr/>
          </p:nvGrpSpPr>
          <p:grpSpPr>
            <a:xfrm>
              <a:off x="2178161" y="3378722"/>
              <a:ext cx="2298589" cy="3364978"/>
              <a:chOff x="2178161" y="3350147"/>
              <a:chExt cx="2298589" cy="336497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178161" y="3350147"/>
                <a:ext cx="2298589" cy="3364978"/>
              </a:xfrm>
              <a:prstGeom prst="roundRect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b="1" dirty="0" smtClean="0"/>
                  <a:t>กรรมการโดยตำแหน่ง</a:t>
                </a:r>
              </a:p>
              <a:p>
                <a:pPr marL="285750" indent="-285750">
                  <a:spcBef>
                    <a:spcPts val="800"/>
                  </a:spcBef>
                </a:pPr>
                <a:r>
                  <a:rPr lang="th-TH" sz="1400" b="1" dirty="0" smtClean="0"/>
                  <a:t>         ท่องเที่ยวและกีฬาจังหวัด</a:t>
                </a:r>
              </a:p>
              <a:p>
                <a:pPr marL="285750" indent="-285750"/>
                <a:r>
                  <a:rPr lang="th-TH" sz="1400" b="1" dirty="0" smtClean="0"/>
                  <a:t>       </a:t>
                </a:r>
              </a:p>
              <a:p>
                <a:pPr marL="285750" indent="-285750"/>
                <a:r>
                  <a:rPr lang="th-TH" sz="1400" b="1" dirty="0" smtClean="0"/>
                  <a:t>         ท้องถิ่นจังหวัด</a:t>
                </a:r>
              </a:p>
              <a:p>
                <a:pPr marL="285750" indent="-285750"/>
                <a:r>
                  <a:rPr lang="th-TH" sz="1400" b="1" dirty="0" smtClean="0"/>
                  <a:t> </a:t>
                </a:r>
              </a:p>
              <a:p>
                <a:pPr marL="285750" indent="-285750"/>
                <a:r>
                  <a:rPr lang="th-TH" sz="1400" b="1" dirty="0" smtClean="0"/>
                  <a:t>         วัฒนธรรมจังหวัด</a:t>
                </a:r>
              </a:p>
              <a:p>
                <a:pPr marL="285750" indent="-285750"/>
                <a:endParaRPr lang="th-TH" sz="1400" b="1" dirty="0" smtClean="0"/>
              </a:p>
              <a:p>
                <a:pPr marL="285750" indent="-285750"/>
                <a:r>
                  <a:rPr lang="th-TH" sz="1400" b="1" dirty="0" smtClean="0"/>
                  <a:t>         ประธานสภาอุตสาหกรรม  </a:t>
                </a:r>
              </a:p>
              <a:p>
                <a:pPr marL="285750" indent="-285750"/>
                <a:r>
                  <a:rPr lang="th-TH" sz="1400" b="1" dirty="0" smtClean="0"/>
                  <a:t>         จังหวัด</a:t>
                </a:r>
              </a:p>
              <a:p>
                <a:pPr marL="285750" indent="-285750"/>
                <a:endParaRPr lang="th-TH" sz="1400" b="1" dirty="0" smtClean="0"/>
              </a:p>
              <a:p>
                <a:pPr marL="285750" indent="-285750"/>
                <a:r>
                  <a:rPr lang="th-TH" sz="1400" b="1" dirty="0" smtClean="0"/>
                  <a:t>         ประธานหอการค้าจังหวัด</a:t>
                </a:r>
              </a:p>
              <a:p>
                <a:pPr marL="285750" indent="-285750"/>
                <a:endParaRPr lang="th-TH" sz="1400" b="1" dirty="0" smtClean="0"/>
              </a:p>
              <a:p>
                <a:pPr marL="285750" indent="-285750"/>
                <a:r>
                  <a:rPr lang="th-TH" sz="1400" b="1" dirty="0" smtClean="0"/>
                  <a:t>         ผอ.สำนักงาน  </a:t>
                </a:r>
              </a:p>
              <a:p>
                <a:pPr marL="285750" indent="-285750"/>
                <a:r>
                  <a:rPr lang="th-TH" sz="1400" b="1" dirty="0" smtClean="0"/>
                  <a:t>         พระพุทธศาสนาจังหวัด</a:t>
                </a:r>
              </a:p>
            </p:txBody>
          </p:sp>
          <p:grpSp>
            <p:nvGrpSpPr>
              <p:cNvPr id="65" name="กลุ่ม 64"/>
              <p:cNvGrpSpPr/>
              <p:nvPr/>
            </p:nvGrpSpPr>
            <p:grpSpPr>
              <a:xfrm>
                <a:off x="2447925" y="3714749"/>
                <a:ext cx="190500" cy="2752725"/>
                <a:chOff x="2447925" y="3714749"/>
                <a:chExt cx="190500" cy="2752725"/>
              </a:xfrm>
            </p:grpSpPr>
            <p:grpSp>
              <p:nvGrpSpPr>
                <p:cNvPr id="35" name="กลุ่ม 34"/>
                <p:cNvGrpSpPr/>
                <p:nvPr/>
              </p:nvGrpSpPr>
              <p:grpSpPr>
                <a:xfrm>
                  <a:off x="2447925" y="3714749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36" name="สามเหลี่ยมหน้าจั่ว 35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7" name="วงรี 36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47" name="กลุ่ม 46"/>
                <p:cNvGrpSpPr/>
                <p:nvPr/>
              </p:nvGrpSpPr>
              <p:grpSpPr>
                <a:xfrm>
                  <a:off x="2457450" y="4143374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48" name="สามเหลี่ยมหน้าจั่ว 47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" name="วงรี 48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50" name="กลุ่ม 49"/>
                <p:cNvGrpSpPr/>
                <p:nvPr/>
              </p:nvGrpSpPr>
              <p:grpSpPr>
                <a:xfrm>
                  <a:off x="2457450" y="4610099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51" name="สามเหลี่ยมหน้าจั่ว 50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2" name="วงรี 51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53" name="กลุ่ม 52"/>
                <p:cNvGrpSpPr/>
                <p:nvPr/>
              </p:nvGrpSpPr>
              <p:grpSpPr>
                <a:xfrm>
                  <a:off x="2457450" y="5086349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54" name="สามเหลี่ยมหน้าจั่ว 53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" name="วงรี 54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56" name="กลุ่ม 55"/>
                <p:cNvGrpSpPr/>
                <p:nvPr/>
              </p:nvGrpSpPr>
              <p:grpSpPr>
                <a:xfrm>
                  <a:off x="2466975" y="5629274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57" name="สามเหลี่ยมหน้าจั่ว 56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8" name="วงรี 57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59" name="กลุ่ม 58"/>
                <p:cNvGrpSpPr/>
                <p:nvPr/>
              </p:nvGrpSpPr>
              <p:grpSpPr>
                <a:xfrm>
                  <a:off x="2466975" y="6115049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60" name="สามเหลี่ยมหน้าจั่ว 59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1" name="วงรี 60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</p:grpSp>
        <p:grpSp>
          <p:nvGrpSpPr>
            <p:cNvPr id="76" name="กลุ่ม 75"/>
            <p:cNvGrpSpPr/>
            <p:nvPr/>
          </p:nvGrpSpPr>
          <p:grpSpPr>
            <a:xfrm>
              <a:off x="2235723" y="2232973"/>
              <a:ext cx="4656897" cy="1081799"/>
              <a:chOff x="2235723" y="2290123"/>
              <a:chExt cx="4656897" cy="108179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235723" y="2290123"/>
                <a:ext cx="4656897" cy="108179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 dirty="0" smtClean="0">
                  <a:cs typeface="+mj-cs"/>
                </a:endParaRPr>
              </a:p>
              <a:p>
                <a:pPr algn="ctr"/>
                <a:r>
                  <a:rPr lang="th-TH" sz="2400" b="1" dirty="0" smtClean="0">
                    <a:cs typeface="+mj-cs"/>
                  </a:rPr>
                  <a:t>ศึกษาธิการ</a:t>
                </a:r>
                <a:r>
                  <a:rPr lang="th-TH" sz="2400" b="1" dirty="0">
                    <a:cs typeface="+mj-cs"/>
                  </a:rPr>
                  <a:t>ภาคในพื้นที่</a:t>
                </a:r>
                <a:r>
                  <a:rPr lang="th-TH" sz="2400" b="1" dirty="0" smtClean="0">
                    <a:cs typeface="+mj-cs"/>
                  </a:rPr>
                  <a:t>ที่รับผิดชอบ</a:t>
                </a:r>
                <a:endParaRPr lang="en-US" sz="2400" b="1" dirty="0">
                  <a:cs typeface="+mj-cs"/>
                </a:endParaRPr>
              </a:p>
              <a:p>
                <a:pPr algn="ctr"/>
                <a:r>
                  <a:rPr lang="th-TH" b="1" dirty="0" smtClean="0"/>
                  <a:t>รองประธานกรรมการ</a:t>
                </a:r>
              </a:p>
            </p:txBody>
          </p:sp>
          <p:grpSp>
            <p:nvGrpSpPr>
              <p:cNvPr id="62" name="กลุ่ม 61"/>
              <p:cNvGrpSpPr/>
              <p:nvPr/>
            </p:nvGrpSpPr>
            <p:grpSpPr>
              <a:xfrm>
                <a:off x="4438650" y="2333624"/>
                <a:ext cx="171450" cy="352425"/>
                <a:chOff x="657225" y="1619250"/>
                <a:chExt cx="247650" cy="533400"/>
              </a:xfrm>
            </p:grpSpPr>
            <p:sp>
              <p:nvSpPr>
                <p:cNvPr id="63" name="สามเหลี่ยมหน้าจั่ว 62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วงรี 63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7" name="กลุ่ม 86"/>
            <p:cNvGrpSpPr/>
            <p:nvPr/>
          </p:nvGrpSpPr>
          <p:grpSpPr>
            <a:xfrm>
              <a:off x="6936850" y="3369198"/>
              <a:ext cx="2130950" cy="2079101"/>
              <a:chOff x="7013050" y="3369198"/>
              <a:chExt cx="2130950" cy="207910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013050" y="3369198"/>
                <a:ext cx="2130950" cy="2079101"/>
              </a:xfrm>
              <a:prstGeom prst="roundRect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600" b="1" dirty="0" smtClean="0"/>
                  <a:t>กรรมการผู้ทรงคุณวุฒิ</a:t>
                </a:r>
              </a:p>
              <a:p>
                <a:pPr algn="ctr"/>
                <a:r>
                  <a:rPr lang="th-TH" sz="1600" b="1" dirty="0" smtClean="0"/>
                  <a:t>ที่ </a:t>
                </a:r>
                <a:r>
                  <a:rPr lang="th-TH" sz="1600" b="1" dirty="0"/>
                  <a:t>รมว.ศธ. แต่งตั้ง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th-TH" sz="1400" b="1" dirty="0"/>
                  <a:t>โดยความเห็นชอบของ กก.ป.</a:t>
                </a:r>
              </a:p>
              <a:p>
                <a:pPr marL="285750" indent="-285750"/>
                <a:r>
                  <a:rPr lang="th-TH" sz="1400" b="1" dirty="0" smtClean="0"/>
                  <a:t>       ด้านกฎหมาย</a:t>
                </a:r>
              </a:p>
              <a:p>
                <a:pPr marL="285750" indent="-285750"/>
                <a:endParaRPr lang="th-TH" sz="1400" b="1" dirty="0" smtClean="0"/>
              </a:p>
              <a:p>
                <a:pPr marL="285750" indent="-285750"/>
                <a:r>
                  <a:rPr lang="th-TH" sz="1400" b="1" dirty="0" smtClean="0"/>
                  <a:t>       ด้านบริหารงานบุคคล</a:t>
                </a:r>
              </a:p>
              <a:p>
                <a:pPr marL="285750" indent="-285750"/>
                <a:endParaRPr lang="th-TH" sz="1400" b="1" dirty="0" smtClean="0"/>
              </a:p>
              <a:p>
                <a:pPr marL="285750" indent="-285750"/>
                <a:r>
                  <a:rPr lang="th-TH" sz="1400" b="1" dirty="0" smtClean="0"/>
                  <a:t>       ด้านอื่นๆ</a:t>
                </a:r>
              </a:p>
            </p:txBody>
          </p:sp>
          <p:grpSp>
            <p:nvGrpSpPr>
              <p:cNvPr id="86" name="กลุ่ม 85"/>
              <p:cNvGrpSpPr/>
              <p:nvPr/>
            </p:nvGrpSpPr>
            <p:grpSpPr>
              <a:xfrm>
                <a:off x="7191375" y="4133849"/>
                <a:ext cx="180975" cy="1209675"/>
                <a:chOff x="7191375" y="4133849"/>
                <a:chExt cx="180975" cy="1209675"/>
              </a:xfrm>
            </p:grpSpPr>
            <p:grpSp>
              <p:nvGrpSpPr>
                <p:cNvPr id="44" name="กลุ่ม 43"/>
                <p:cNvGrpSpPr/>
                <p:nvPr/>
              </p:nvGrpSpPr>
              <p:grpSpPr>
                <a:xfrm>
                  <a:off x="7191375" y="4133849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45" name="สามเหลี่ยมหน้าจั่ว 44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6" name="วงรี 45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77" name="กลุ่ม 76"/>
                <p:cNvGrpSpPr/>
                <p:nvPr/>
              </p:nvGrpSpPr>
              <p:grpSpPr>
                <a:xfrm>
                  <a:off x="7196200" y="4991099"/>
                  <a:ext cx="171450" cy="352425"/>
                  <a:chOff x="622919" y="1619250"/>
                  <a:chExt cx="247650" cy="533400"/>
                </a:xfrm>
              </p:grpSpPr>
              <p:sp>
                <p:nvSpPr>
                  <p:cNvPr id="78" name="สามเหลี่ยมหน้าจั่ว 77"/>
                  <p:cNvSpPr/>
                  <p:nvPr/>
                </p:nvSpPr>
                <p:spPr>
                  <a:xfrm>
                    <a:off x="622919" y="1800225"/>
                    <a:ext cx="247650" cy="352425"/>
                  </a:xfrm>
                  <a:prstGeom prst="triangl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9" name="วงรี 78"/>
                  <p:cNvSpPr/>
                  <p:nvPr/>
                </p:nvSpPr>
                <p:spPr>
                  <a:xfrm>
                    <a:off x="661019" y="1619250"/>
                    <a:ext cx="171450" cy="190500"/>
                  </a:xfrm>
                  <a:prstGeom prst="ellipse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80" name="กลุ่ม 79"/>
                <p:cNvGrpSpPr/>
                <p:nvPr/>
              </p:nvGrpSpPr>
              <p:grpSpPr>
                <a:xfrm>
                  <a:off x="7200900" y="4562474"/>
                  <a:ext cx="171450" cy="352425"/>
                  <a:chOff x="657225" y="1619250"/>
                  <a:chExt cx="247650" cy="533400"/>
                </a:xfrm>
              </p:grpSpPr>
              <p:sp>
                <p:nvSpPr>
                  <p:cNvPr id="81" name="สามเหลี่ยมหน้าจั่ว 80"/>
                  <p:cNvSpPr/>
                  <p:nvPr/>
                </p:nvSpPr>
                <p:spPr>
                  <a:xfrm>
                    <a:off x="657225" y="1800225"/>
                    <a:ext cx="247650" cy="352425"/>
                  </a:xfrm>
                  <a:prstGeom prst="triangl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2" name="วงรี 81"/>
                  <p:cNvSpPr/>
                  <p:nvPr/>
                </p:nvSpPr>
                <p:spPr>
                  <a:xfrm>
                    <a:off x="695325" y="1619250"/>
                    <a:ext cx="171450" cy="190500"/>
                  </a:xfrm>
                  <a:prstGeom prst="ellipse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</p:grpSp>
        <p:grpSp>
          <p:nvGrpSpPr>
            <p:cNvPr id="88" name="กลุ่ม 87"/>
            <p:cNvGrpSpPr/>
            <p:nvPr/>
          </p:nvGrpSpPr>
          <p:grpSpPr>
            <a:xfrm>
              <a:off x="4600823" y="5534026"/>
              <a:ext cx="4447927" cy="1159234"/>
              <a:chOff x="4696073" y="5534026"/>
              <a:chExt cx="4447927" cy="115923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696073" y="5534026"/>
                <a:ext cx="4447927" cy="1159234"/>
              </a:xfrm>
              <a:prstGeom prst="roundRect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 dirty="0" smtClean="0"/>
              </a:p>
              <a:p>
                <a:pPr algn="ctr"/>
                <a:r>
                  <a:rPr lang="th-TH" sz="2400" b="1" dirty="0" smtClean="0"/>
                  <a:t>ศึกษาธิการภาค</a:t>
                </a:r>
              </a:p>
              <a:p>
                <a:pPr algn="ctr"/>
                <a:r>
                  <a:rPr lang="th-TH" b="1" dirty="0" smtClean="0"/>
                  <a:t>กรรมการและเลขานุการ</a:t>
                </a:r>
              </a:p>
            </p:txBody>
          </p:sp>
          <p:grpSp>
            <p:nvGrpSpPr>
              <p:cNvPr id="83" name="กลุ่ม 82"/>
              <p:cNvGrpSpPr/>
              <p:nvPr/>
            </p:nvGrpSpPr>
            <p:grpSpPr>
              <a:xfrm>
                <a:off x="6810375" y="5600699"/>
                <a:ext cx="171450" cy="352425"/>
                <a:chOff x="657225" y="1619250"/>
                <a:chExt cx="247650" cy="533400"/>
              </a:xfrm>
            </p:grpSpPr>
            <p:sp>
              <p:nvSpPr>
                <p:cNvPr id="84" name="สามเหลี่ยมหน้าจั่ว 83"/>
                <p:cNvSpPr/>
                <p:nvPr/>
              </p:nvSpPr>
              <p:spPr>
                <a:xfrm>
                  <a:off x="657225" y="1800225"/>
                  <a:ext cx="247650" cy="35242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5" name="วงรี 84"/>
                <p:cNvSpPr/>
                <p:nvPr/>
              </p:nvSpPr>
              <p:spPr>
                <a:xfrm>
                  <a:off x="695325" y="1619250"/>
                  <a:ext cx="171450" cy="1905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103" name="กลุ่ม 102"/>
          <p:cNvGrpSpPr/>
          <p:nvPr/>
        </p:nvGrpSpPr>
        <p:grpSpPr>
          <a:xfrm>
            <a:off x="5379447" y="3977491"/>
            <a:ext cx="490104" cy="362320"/>
            <a:chOff x="5379447" y="3977491"/>
            <a:chExt cx="490104" cy="362320"/>
          </a:xfrm>
        </p:grpSpPr>
        <p:grpSp>
          <p:nvGrpSpPr>
            <p:cNvPr id="93" name="กลุ่ม 92"/>
            <p:cNvGrpSpPr/>
            <p:nvPr/>
          </p:nvGrpSpPr>
          <p:grpSpPr>
            <a:xfrm>
              <a:off x="5379447" y="3977491"/>
              <a:ext cx="171450" cy="352425"/>
              <a:chOff x="5462575" y="4286249"/>
              <a:chExt cx="171450" cy="352425"/>
            </a:xfrm>
          </p:grpSpPr>
          <p:sp>
            <p:nvSpPr>
              <p:cNvPr id="91" name="สามเหลี่ยมหน้าจั่ว 90"/>
              <p:cNvSpPr/>
              <p:nvPr/>
            </p:nvSpPr>
            <p:spPr>
              <a:xfrm>
                <a:off x="5462575" y="4405822"/>
                <a:ext cx="171450" cy="23285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2" name="วงรี 91"/>
              <p:cNvSpPr/>
              <p:nvPr/>
            </p:nvSpPr>
            <p:spPr>
              <a:xfrm>
                <a:off x="5488952" y="4286249"/>
                <a:ext cx="118696" cy="125866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4" name="กลุ่ม 93"/>
            <p:cNvGrpSpPr/>
            <p:nvPr/>
          </p:nvGrpSpPr>
          <p:grpSpPr>
            <a:xfrm>
              <a:off x="5698101" y="3987386"/>
              <a:ext cx="171450" cy="352425"/>
              <a:chOff x="5462575" y="4286249"/>
              <a:chExt cx="171450" cy="352425"/>
            </a:xfrm>
          </p:grpSpPr>
          <p:sp>
            <p:nvSpPr>
              <p:cNvPr id="95" name="สามเหลี่ยมหน้าจั่ว 94"/>
              <p:cNvSpPr/>
              <p:nvPr/>
            </p:nvSpPr>
            <p:spPr>
              <a:xfrm>
                <a:off x="5462575" y="4405822"/>
                <a:ext cx="171450" cy="23285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6" name="วงรี 95"/>
              <p:cNvSpPr/>
              <p:nvPr/>
            </p:nvSpPr>
            <p:spPr>
              <a:xfrm>
                <a:off x="5488952" y="4286249"/>
                <a:ext cx="118696" cy="125866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04" name="กลุ่ม 103"/>
          <p:cNvGrpSpPr/>
          <p:nvPr/>
        </p:nvGrpSpPr>
        <p:grpSpPr>
          <a:xfrm>
            <a:off x="5389347" y="4711766"/>
            <a:ext cx="490104" cy="362320"/>
            <a:chOff x="5379447" y="3977491"/>
            <a:chExt cx="490104" cy="362320"/>
          </a:xfrm>
        </p:grpSpPr>
        <p:grpSp>
          <p:nvGrpSpPr>
            <p:cNvPr id="105" name="กลุ่ม 92"/>
            <p:cNvGrpSpPr/>
            <p:nvPr/>
          </p:nvGrpSpPr>
          <p:grpSpPr>
            <a:xfrm>
              <a:off x="5379447" y="3977491"/>
              <a:ext cx="171450" cy="352425"/>
              <a:chOff x="5462575" y="4286249"/>
              <a:chExt cx="171450" cy="352425"/>
            </a:xfrm>
          </p:grpSpPr>
          <p:sp>
            <p:nvSpPr>
              <p:cNvPr id="109" name="สามเหลี่ยมหน้าจั่ว 108"/>
              <p:cNvSpPr/>
              <p:nvPr/>
            </p:nvSpPr>
            <p:spPr>
              <a:xfrm>
                <a:off x="5462575" y="4405822"/>
                <a:ext cx="171450" cy="23285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5488952" y="4286249"/>
                <a:ext cx="118696" cy="125866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6" name="กลุ่ม 93"/>
            <p:cNvGrpSpPr/>
            <p:nvPr/>
          </p:nvGrpSpPr>
          <p:grpSpPr>
            <a:xfrm>
              <a:off x="5698101" y="3987386"/>
              <a:ext cx="171450" cy="352425"/>
              <a:chOff x="5462575" y="4286249"/>
              <a:chExt cx="171450" cy="352425"/>
            </a:xfrm>
          </p:grpSpPr>
          <p:sp>
            <p:nvSpPr>
              <p:cNvPr id="107" name="สามเหลี่ยมหน้าจั่ว 106"/>
              <p:cNvSpPr/>
              <p:nvPr/>
            </p:nvSpPr>
            <p:spPr>
              <a:xfrm>
                <a:off x="5462575" y="4405822"/>
                <a:ext cx="171450" cy="23285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5488952" y="4286249"/>
                <a:ext cx="118696" cy="125866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อำนาจหน้าที่ของคณะกรรมการศึกษาธิการจังหวัด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24" y="1395700"/>
            <a:ext cx="8611575" cy="4938425"/>
          </a:xfrm>
        </p:spPr>
        <p:txBody>
          <a:bodyPr>
            <a:noAutofit/>
          </a:bodyPr>
          <a:lstStyle/>
          <a:p>
            <a:pPr marL="355600" indent="-355600" algn="thaiDist">
              <a:buNone/>
            </a:pPr>
            <a:r>
              <a:rPr lang="en-US" sz="2400" b="1" dirty="0" smtClean="0"/>
              <a:t>1.</a:t>
            </a:r>
            <a:r>
              <a:rPr lang="th-TH" sz="2400" b="1" dirty="0" smtClean="0"/>
              <a:t> กําหนดยุทธศาสตร์ แนวทางการจัดการศึกษา และการส่งเสริมสนับสนุนการจัดการศึกษาทุกระดับและทุกประเภท ประสานและส่งเสริมการบริหารและการจัดการศึกษาขององค์กรปกครอง             ส่วนท้อง ถิ่น รวมทั้งส่งเสริมและสนับสนุนการจัดการศึกษาของบุคคล ครอบครัว องค์กรชุมชน องค์กรเอกชน องค์กรวิชาชีพ สถาบันศาสนา สถานประกอบการ และสถาบันสังคมอื่นที่จัดการศึกษาในรูปแบบที่หลากหลายในจังหวัด</a:t>
            </a:r>
            <a:endParaRPr lang="en-US" sz="2400" b="1" dirty="0" smtClean="0"/>
          </a:p>
          <a:p>
            <a:pPr marL="266700" indent="-266700">
              <a:buNone/>
            </a:pPr>
            <a:r>
              <a:rPr lang="en-US" sz="2400" b="1" dirty="0" smtClean="0"/>
              <a:t>2. </a:t>
            </a:r>
            <a:r>
              <a:rPr lang="th-TH" sz="2400" b="1" dirty="0" smtClean="0"/>
              <a:t>พิจารณาและให้ความเห็นชอบแผนพัฒนาการศึกษาของจังหวัด</a:t>
            </a:r>
          </a:p>
          <a:p>
            <a:pPr marL="355600" indent="-355600" algn="thaiDist">
              <a:buNone/>
            </a:pPr>
            <a:r>
              <a:rPr lang="en-US" sz="2400" b="1" dirty="0" smtClean="0"/>
              <a:t>3.</a:t>
            </a:r>
            <a:r>
              <a:rPr lang="th-TH" sz="2400" b="1" dirty="0" smtClean="0"/>
              <a:t> พิจารณาและให้ความเห็นชอบกรอบการประเมินผลการปฏิบัติงานและตัวชี้วัดในการ ดําเนินงาน      </a:t>
            </a:r>
            <a:r>
              <a:rPr lang="en-US" sz="2400" b="1" dirty="0" smtClean="0"/>
              <a:t> </a:t>
            </a:r>
            <a:r>
              <a:rPr lang="th-TH" sz="2400" b="1" dirty="0" smtClean="0"/>
              <a:t>ในลักษณะตัวชี้วัดร่วมของส่วนราชการหรือหน่วยงาน และสถานศึกษาในสังกัดกระทรวงศึกษาธิการในจังหวัด</a:t>
            </a:r>
          </a:p>
          <a:p>
            <a:pPr marL="355600" indent="-355600" algn="thaiDist">
              <a:buNone/>
            </a:pPr>
            <a:r>
              <a:rPr lang="en-US" sz="2400" b="1" dirty="0" smtClean="0"/>
              <a:t>4. </a:t>
            </a:r>
            <a:r>
              <a:rPr lang="th-TH" sz="2400" b="1" dirty="0" smtClean="0"/>
              <a:t> เสนอความเห็นเกี่ยวกับการบริหารงานบุคคลของข้าราชการครูและบุคลากรทางการ ศึกษาในจังหวัดต่อคณะกรรมการขับเคลื่อนการปฏิรูปการศึกษาของกระทรวง ศึกษาธิการในภูมิภาคเพื่อใช้อํานาจ   ตาม</a:t>
            </a:r>
            <a:r>
              <a:rPr lang="th-TH" sz="2400" b="1" smtClean="0"/>
              <a:t>ข้อ </a:t>
            </a:r>
            <a:r>
              <a:rPr lang="th-TH" sz="2400" b="1" smtClean="0"/>
              <a:t>2 (4)</a:t>
            </a: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อำนาจหน้าที่ของคณะกรรมการศึกษาธิการจังหวัด </a:t>
            </a:r>
            <a:r>
              <a:rPr lang="th-TH" sz="2800" b="1" dirty="0" smtClean="0">
                <a:cs typeface="+mn-cs"/>
              </a:rPr>
              <a:t>(ต่อ)</a:t>
            </a:r>
            <a:endParaRPr lang="en-US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24" y="1395700"/>
            <a:ext cx="8611575" cy="5319425"/>
          </a:xfrm>
        </p:spPr>
        <p:txBody>
          <a:bodyPr>
            <a:noAutofit/>
          </a:bodyPr>
          <a:lstStyle/>
          <a:p>
            <a:pPr marL="355600" indent="-355600">
              <a:buNone/>
            </a:pPr>
            <a:r>
              <a:rPr lang="en-US" sz="2400" b="1" dirty="0" smtClean="0"/>
              <a:t>5.</a:t>
            </a:r>
            <a:r>
              <a:rPr lang="th-TH" sz="2400" b="1" dirty="0" smtClean="0"/>
              <a:t> กํากับ เร่งรัด ติดตาม และประเมินผลการปฏิบัติงานของส่วนราชการหรือหน่วยงานและสถานศึกษา</a:t>
            </a:r>
            <a:r>
              <a:rPr lang="en-US" sz="2400" b="1" dirty="0" smtClean="0"/>
              <a:t> </a:t>
            </a:r>
            <a:r>
              <a:rPr lang="th-TH" sz="2400" b="1" dirty="0" smtClean="0"/>
              <a:t>ในสังกัดกระทรวงศึกษาธิการในจังหวัด</a:t>
            </a:r>
          </a:p>
          <a:p>
            <a:pPr marL="266700" indent="-266700">
              <a:buNone/>
            </a:pPr>
            <a:r>
              <a:rPr lang="en-US" sz="2400" b="1" dirty="0" smtClean="0"/>
              <a:t>6.</a:t>
            </a:r>
            <a:r>
              <a:rPr lang="th-TH" sz="2400" b="1" dirty="0" smtClean="0"/>
              <a:t> วางแผนการจัดการศึกษาในจังหวัดและพิจารณาเสนอแนะการจัดสรรงบประมาณให้แก่สถานศึกษา</a:t>
            </a:r>
          </a:p>
          <a:p>
            <a:pPr marL="355600" indent="-355600">
              <a:buNone/>
            </a:pPr>
            <a:r>
              <a:rPr lang="en-US" sz="2400" b="1" dirty="0" smtClean="0"/>
              <a:t>7.</a:t>
            </a:r>
            <a:r>
              <a:rPr lang="th-TH" sz="2400" b="1" dirty="0" smtClean="0"/>
              <a:t> เสนอคณะกรรมการขับเคลื่อนการปฏิรูปการศึกษาของกระทรวงศึกษาธิการในภูมิภาค เพื่อแต่งตั้งคณะอนุกรรมการและคณะทํางานเพื่อช่วยเหลือการปฏิบัติงานของ กศจ. ได้ตามความ</a:t>
            </a:r>
            <a:r>
              <a:rPr lang="th-TH" sz="2400" b="1" dirty="0" err="1" smtClean="0"/>
              <a:t>จําเป็น</a:t>
            </a:r>
            <a:endParaRPr lang="th-TH" sz="2400" b="1" dirty="0" smtClean="0"/>
          </a:p>
          <a:p>
            <a:pPr marL="266700" indent="-266700">
              <a:buNone/>
            </a:pPr>
            <a:r>
              <a:rPr lang="en-US" sz="2400" b="1" dirty="0" smtClean="0"/>
              <a:t>8.</a:t>
            </a:r>
            <a:r>
              <a:rPr lang="th-TH" sz="2400" b="1" dirty="0" smtClean="0"/>
              <a:t> ปฏิบัติหน้าที่อื่นตามที่กฎหมายกําหนด หรือตามที่คณะกรรมการขับเคลื่อนการปฏิรูปการศึกษาของกระทรวงศึกษาธิการในภูมิภาคมอบหมาย </a:t>
            </a:r>
            <a:endParaRPr lang="th-TH" sz="2400" b="1" dirty="0" smtClean="0">
              <a:cs typeface="+mn-cs"/>
            </a:endParaRPr>
          </a:p>
          <a:p>
            <a:pPr marL="0" indent="0">
              <a:buNone/>
            </a:pPr>
            <a:r>
              <a:rPr lang="th-TH" sz="2400" b="1" dirty="0" smtClean="0"/>
              <a:t>รวมถึงอำนาจที่โอนมาจาก ข้อ 4 และ 5  ได้แก่</a:t>
            </a:r>
          </a:p>
          <a:p>
            <a:pPr marL="0" indent="266700" algn="thaiDist">
              <a:spcBef>
                <a:spcPts val="0"/>
              </a:spcBef>
              <a:buNone/>
            </a:pPr>
            <a:r>
              <a:rPr lang="th-TH" sz="2400" b="1" dirty="0" smtClean="0"/>
              <a:t>ข้อ 4 </a:t>
            </a:r>
            <a:r>
              <a:rPr lang="th-TH" sz="2400" b="1" dirty="0" err="1" smtClean="0">
                <a:solidFill>
                  <a:srgbClr val="FF0000"/>
                </a:solidFill>
              </a:rPr>
              <a:t>อํานาจ</a:t>
            </a:r>
            <a:r>
              <a:rPr lang="th-TH" sz="2400" b="1" dirty="0" smtClean="0">
                <a:solidFill>
                  <a:srgbClr val="FF0000"/>
                </a:solidFill>
              </a:rPr>
              <a:t>หน้าที่ของคณะกรรมการเขตพื้นที่การศึกษา</a:t>
            </a:r>
            <a:r>
              <a:rPr lang="th-TH" sz="2400" b="1" dirty="0" smtClean="0"/>
              <a:t>ของแต่ละเขตพื้นที่การศึกษาตามกฎหมาย    ว่าด้วยการศึกษาแห่งชาติและกฎหมายว่าด้วยระเบียบบริหารราชการกระทรวงศึกษาธิการ</a:t>
            </a:r>
          </a:p>
          <a:p>
            <a:pPr marL="0" indent="266700" algn="thaiDist">
              <a:spcBef>
                <a:spcPts val="0"/>
              </a:spcBef>
              <a:buNone/>
            </a:pPr>
            <a:r>
              <a:rPr lang="th-TH" sz="2400" b="1" dirty="0" smtClean="0"/>
              <a:t>ข้อ 5 </a:t>
            </a:r>
            <a:r>
              <a:rPr lang="th-TH" sz="2400" b="1" dirty="0" err="1" smtClean="0">
                <a:solidFill>
                  <a:srgbClr val="FF0000"/>
                </a:solidFill>
              </a:rPr>
              <a:t>อํานาจ</a:t>
            </a:r>
            <a:r>
              <a:rPr lang="th-TH" sz="2400" b="1" dirty="0" smtClean="0">
                <a:solidFill>
                  <a:srgbClr val="FF0000"/>
                </a:solidFill>
              </a:rPr>
              <a:t>หน้าที่ของ อ.ก.ค.ศ. เขตพื้นที่การศึกษา</a:t>
            </a:r>
            <a:r>
              <a:rPr lang="th-TH" sz="2400" b="1" dirty="0" smtClean="0"/>
              <a:t>ตามกฎหมายว่าด้วยระเบียบข้าราชการครู</a:t>
            </a:r>
            <a:r>
              <a:rPr lang="en-US" sz="2400" b="1" dirty="0" smtClean="0"/>
              <a:t>      </a:t>
            </a:r>
            <a:r>
              <a:rPr lang="th-TH" sz="2400" b="1" dirty="0" smtClean="0"/>
              <a:t>และบุคลากรทางการศึกษา</a:t>
            </a:r>
            <a:endParaRPr lang="en-US" sz="2400" b="1" dirty="0" smtClean="0"/>
          </a:p>
          <a:p>
            <a:pPr>
              <a:buNone/>
            </a:pP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อำนาจหน้าที่ของคณะกรรมการเขตพื้นที่การศึกษา</a:t>
            </a:r>
            <a:endParaRPr lang="en-US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74" y="1585701"/>
            <a:ext cx="8611575" cy="4541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1</a:t>
            </a:r>
            <a:r>
              <a:rPr lang="th-TH" sz="2400" b="1" dirty="0" smtClean="0"/>
              <a:t>. กำกับ ดูแล จัดตั้ง ยุบ รวม หรือเลิกสถานศึกษาขั้นพื้นฐานในเขตพื้นที่การศึกษา  ตามหลักเกณฑ์และ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2400" b="1" dirty="0" smtClean="0"/>
              <a:t>     วิธีการที่กระทรวงศึกษาธิการ และสำนักงานคณะกรรมการการศึกษาขั้นพื้นฐานกำหนด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/>
              <a:t>2</a:t>
            </a:r>
            <a:r>
              <a:rPr lang="th-TH" sz="2400" b="1" dirty="0" smtClean="0"/>
              <a:t>. ประสานส่งเสริมและสนับสนุนสถานศึกษาเอกชนในเขตพื้นที่การศึกษา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3</a:t>
            </a:r>
            <a:r>
              <a:rPr lang="th-TH" sz="2400" b="1" dirty="0" smtClean="0"/>
              <a:t>. ประสานและส่งเสริมองค์กรปกครองส่วนท้องถิ่นให้สามารถจัดการศึกษาสอดคล้องกับ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2400" b="1" dirty="0" smtClean="0"/>
              <a:t>      นโยบายและมาตรฐานการศึกษา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4</a:t>
            </a:r>
            <a:r>
              <a:rPr lang="th-TH" sz="2400" b="1" dirty="0" smtClean="0"/>
              <a:t>.</a:t>
            </a:r>
            <a:r>
              <a:rPr lang="en-US" sz="2400" b="1" dirty="0" smtClean="0"/>
              <a:t> </a:t>
            </a:r>
            <a:r>
              <a:rPr lang="th-TH" sz="2400" b="1" dirty="0" smtClean="0"/>
              <a:t>ส่งเสริมและสนับสนุนการจัดการศึกษาของบุคคล ครอบครัว องค์กรชุมชน</a:t>
            </a: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/>
              <a:t>       องค์กรเอกชน องค์กรวิชาชีพ สถาบันศาสนา สถานประกอบการ และสถาบันสังคมอื่น</a:t>
            </a: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/>
              <a:t>       ที่จัดการศึกษา ในรูปแบบที่หลากหลายในเขตพื้นที่การศึกษา</a:t>
            </a:r>
          </a:p>
          <a:p>
            <a:pPr>
              <a:buNone/>
            </a:pPr>
            <a:r>
              <a:rPr lang="en-US" sz="2400" b="1" dirty="0" smtClean="0"/>
              <a:t>5</a:t>
            </a:r>
            <a:r>
              <a:rPr lang="th-TH" sz="2400" b="1" dirty="0" smtClean="0"/>
              <a:t>. กำหนดระเบียบการแบ่งส่วนราชการภายในสถานศึกษาที่จัดการศึกษาขั้นพื้นฐาน</a:t>
            </a: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/>
              <a:t>      หรือส่วนราชการที่เรียกชื่ออย่างอื่น</a:t>
            </a:r>
          </a:p>
          <a:p>
            <a:pPr>
              <a:spcBef>
                <a:spcPts val="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อำนาจหน้าที่ของคณะกรรมการเขตพื้นที่การศึกษา </a:t>
            </a:r>
            <a:r>
              <a:rPr lang="th-TH" sz="2800" b="1" dirty="0" smtClean="0">
                <a:cs typeface="+mn-cs"/>
              </a:rPr>
              <a:t>(ต่อ)</a:t>
            </a:r>
            <a:endParaRPr lang="en-US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99" y="1650930"/>
            <a:ext cx="8611575" cy="33069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6</a:t>
            </a:r>
            <a:r>
              <a:rPr lang="th-TH" sz="2400" b="1" dirty="0" smtClean="0"/>
              <a:t>. กำหนดระเบียบว่าด้วยอำนาจหน้าที่ของสถานศึกษาที่จัดการศึกษาขั้นพื้นฐาน</a:t>
            </a:r>
          </a:p>
          <a:p>
            <a:pPr>
              <a:buNone/>
            </a:pPr>
            <a:r>
              <a:rPr lang="th-TH" sz="2400" b="1" dirty="0" smtClean="0"/>
              <a:t>     หรือส่วนราชการที่เรียกชื่ออย่างอื่น</a:t>
            </a:r>
          </a:p>
          <a:p>
            <a:pPr algn="thaiDist">
              <a:buNone/>
            </a:pPr>
            <a:r>
              <a:rPr lang="en-US" sz="2400" b="1" dirty="0" smtClean="0"/>
              <a:t>7</a:t>
            </a:r>
            <a:r>
              <a:rPr lang="th-TH" sz="2400" b="1" dirty="0" smtClean="0"/>
              <a:t>. กำหนดระเบียบการมอบอำนาจของผู้อำนวยการสถานศึกษาหรือผู้ดำรงตำแหน่ง</a:t>
            </a:r>
          </a:p>
          <a:p>
            <a:pPr>
              <a:buNone/>
            </a:pPr>
            <a:r>
              <a:rPr lang="th-TH" sz="2400" b="1" dirty="0" smtClean="0"/>
              <a:t>     เทียบเท่าให้ข้าราชการในสถานศึกษาหรือหน่วยงานที่เรียกชื่ออย่างอื่นให้ปฏิบัติราชการแทน</a:t>
            </a:r>
          </a:p>
          <a:p>
            <a:pPr>
              <a:buNone/>
            </a:pPr>
            <a:r>
              <a:rPr lang="en-US" sz="2400" b="1" dirty="0" smtClean="0"/>
              <a:t>8</a:t>
            </a:r>
            <a:r>
              <a:rPr lang="th-TH" sz="2400" b="1" dirty="0" smtClean="0"/>
              <a:t>. ปฏิบัติหน้าที่อื่นที่เกี่ยวข้องกับอำนาจหน้าที่ข้างต้น</a:t>
            </a:r>
          </a:p>
          <a:p>
            <a:pPr>
              <a:buNone/>
            </a:pPr>
            <a:r>
              <a:rPr lang="en-US" sz="2400" b="1" dirty="0" smtClean="0"/>
              <a:t>9</a:t>
            </a:r>
            <a:r>
              <a:rPr lang="th-TH" sz="2400" b="1" dirty="0" smtClean="0"/>
              <a:t>. ปฏิบัติหน้าที่อื่นตามกฎหมายกำหนดหรือตามที่ได้รับมอบหมาย</a:t>
            </a: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อำนาจหน้าที่ของอ.ก.ค.ศ.เขตพื้นที่การศึกษา</a:t>
            </a:r>
            <a:endParaRPr lang="en-US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99" y="1425036"/>
            <a:ext cx="8611575" cy="5237021"/>
          </a:xfrm>
        </p:spPr>
        <p:txBody>
          <a:bodyPr>
            <a:noAutofit/>
          </a:bodyPr>
          <a:lstStyle/>
          <a:p>
            <a:pPr marL="177800" indent="-17780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1. พิจารณากำหนดนโยบายการบริหารงานบุคคลสำหรับข้าราชการ ก.ค.ศ.ในเขตพื้นที่การศึกษา รวมทั้งการกำหนดจำนวนและอัตราตำแหน่งและเกลี่ยอัตรากำลังให้สอดคล้องกับนโยบาย การบริหาร</a:t>
            </a:r>
            <a:r>
              <a:rPr lang="en-US" sz="2400" b="1" dirty="0" smtClean="0">
                <a:latin typeface="Angsana New" pitchFamily="18" charset="-34"/>
              </a:rPr>
              <a:t>          </a:t>
            </a:r>
            <a:r>
              <a:rPr lang="th-TH" sz="2400" b="1" dirty="0" smtClean="0">
                <a:latin typeface="Angsana New" pitchFamily="18" charset="-34"/>
              </a:rPr>
              <a:t>งานบุคคล ระเบียบ หลักเกณฑ์และวิธีการ ที่ ก.ค.ศ. กำหนด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2. พิจารณาให้ความเห็นชอบการบรรจุและแต่งตั้งข้าราชการครูและบุคลากรทางการศึกษาในเขตพื้นที่การศึกษา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3.  ให้ความเห็นชอบเกี่ยวกับการพิจารณาความดีความชอบของผู้บริหารสถานศึกษา ผู้บริหารการศึกษาในหน่วยงานการศึกษาในเขตพื้นที่การศึกษา และข้าราชการ ก.ค.ศ.ในเขตพื้นที่การศึกษา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4.  พิจารณาเกี่ยวกับเรื่องการดำเนินการทางวินัย การออกจากราชการ การอุทธรณ์และการร้องทุกข์</a:t>
            </a:r>
            <a:r>
              <a:rPr lang="en-US" sz="2400" b="1" dirty="0" smtClean="0">
                <a:latin typeface="Angsana New" pitchFamily="18" charset="-34"/>
              </a:rPr>
              <a:t>    </a:t>
            </a:r>
            <a:r>
              <a:rPr lang="th-TH" sz="2400" b="1" dirty="0" smtClean="0">
                <a:latin typeface="Angsana New" pitchFamily="18" charset="-34"/>
              </a:rPr>
              <a:t>ตามที่กำหนดไว้ในพระราชบัญญัตินี้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5.  ส่งเสริม สนับสนุนการพัฒนา การเสริมสร้างขวัญกำลังใจ การปกป้องคุ้มครองระบบคุณธรรม</a:t>
            </a:r>
            <a:r>
              <a:rPr lang="en-US" sz="2400" b="1" dirty="0" smtClean="0">
                <a:latin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</a:rPr>
              <a:t>      </a:t>
            </a:r>
            <a:r>
              <a:rPr lang="th-TH" sz="2400" b="1" dirty="0" smtClean="0">
                <a:latin typeface="Angsana New" pitchFamily="18" charset="-34"/>
              </a:rPr>
              <a:t>การจัด  สวัสดิการ และการยกย่องเชิดชูเกียรติข้าราชการ ก.ค.ศ. ในหน่วยงานการศึกษาของเขตพื้นที่การศึกษา</a:t>
            </a:r>
            <a:endParaRPr lang="th-TH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" y="452718"/>
            <a:ext cx="9144000" cy="7797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h-TH" b="1" dirty="0" smtClean="0">
                <a:cs typeface="+mn-cs"/>
              </a:rPr>
              <a:t>อำนาจหน้าที่ของอ.ก.ค.ศ.เขตพื้นที่การศึกษา </a:t>
            </a:r>
            <a:r>
              <a:rPr lang="th-TH" sz="3200" b="1" dirty="0" smtClean="0">
                <a:cs typeface="+mn-cs"/>
              </a:rPr>
              <a:t>(ต่อ)</a:t>
            </a:r>
            <a:endParaRPr lang="en-US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99" y="1598378"/>
            <a:ext cx="8611575" cy="4120741"/>
          </a:xfrm>
        </p:spPr>
        <p:txBody>
          <a:bodyPr>
            <a:noAutofit/>
          </a:bodyPr>
          <a:lstStyle/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6.  กำกับ ดูแล ติดตามและประเมินผลการบริหารงานบุคคลของ ก.ค.ศ. ในหน่วยงานการศึกษา               ในเขตพื้นที่การศึกษา</a:t>
            </a:r>
          </a:p>
          <a:p>
            <a:pPr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7.  จัดทำและพัฒนาฐานข้อมูลข้าราชการ ก.ค.ศ. ในหน่วยงานการศึกษาในเขตพื้นที่การศึกษา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8.  จัดทำรายงานประจำปีที่เกี่ยวกับการบริหารงานบุคคลของข้าราชการ ก.ค.ศ. ในหน่วยงานการศึกษาเพื่อเสนอ ก.ค.ศ.</a:t>
            </a:r>
          </a:p>
          <a:p>
            <a:pPr marL="273050" indent="-273050"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9. พิจารณาให้ความเห็นชอบเรื่องการบริหารงานบุคคลใน เขตพื้นที่การศึกษาที่ไม่อยู่ในอำนาจและหน้าที่ของผู้บริหารของหน่วยงานการศึกษา</a:t>
            </a:r>
          </a:p>
          <a:p>
            <a:pPr algn="thaiDist">
              <a:spcBef>
                <a:spcPct val="50000"/>
              </a:spcBef>
              <a:buNone/>
            </a:pPr>
            <a:r>
              <a:rPr lang="th-TH" sz="2400" b="1" dirty="0" smtClean="0">
                <a:latin typeface="Angsana New" pitchFamily="18" charset="-34"/>
              </a:rPr>
              <a:t>10. ปฏิบัติหน้าที่อื่นตามที่บัญญัติไว้ในพระราชบัญญัตินี้ กฎหมายอื่นหรือตามที่ ก.ค.ศ.มอบหมาย</a:t>
            </a:r>
          </a:p>
          <a:p>
            <a:pPr algn="thaiDist">
              <a:spcBef>
                <a:spcPct val="50000"/>
              </a:spcBef>
              <a:buNone/>
            </a:pPr>
            <a:endParaRPr lang="th-TH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1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471</TotalTime>
  <Words>3102</Words>
  <Application>Microsoft Office PowerPoint</Application>
  <PresentationFormat>นำเสนอทางหน้าจอ (4:3)</PresentationFormat>
  <Paragraphs>590</Paragraphs>
  <Slides>25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Ion</vt:lpstr>
      <vt:lpstr>การขับเคลื่อนการปฏิรูปการศึกษา ของกระทรวงศึกษาธิการในภูมิภาค</vt:lpstr>
      <vt:lpstr>จุดเน้น 6 ยุทธศาสตร์ กระทรวงศึกษาธิการ</vt:lpstr>
      <vt:lpstr>คณะกรรมการศึกษาธิการจังหวัด </vt:lpstr>
      <vt:lpstr>อำนาจหน้าที่ของคณะกรรมการศึกษาธิการจังหวัด</vt:lpstr>
      <vt:lpstr>อำนาจหน้าที่ของคณะกรรมการศึกษาธิการจังหวัด (ต่อ)</vt:lpstr>
      <vt:lpstr>อำนาจหน้าที่ของคณะกรรมการเขตพื้นที่การศึกษา</vt:lpstr>
      <vt:lpstr>อำนาจหน้าที่ของคณะกรรมการเขตพื้นที่การศึกษา (ต่อ)</vt:lpstr>
      <vt:lpstr>อำนาจหน้าที่ของอ.ก.ค.ศ.เขตพื้นที่การศึกษา</vt:lpstr>
      <vt:lpstr>อำนาจหน้าที่ของอ.ก.ค.ศ.เขตพื้นที่การศึกษา (ต่อ)</vt:lpstr>
      <vt:lpstr>ทิศทางของแผนพัฒนาเศรษฐกิจและสังคมแห่งชาติ ฉบับที่ 12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นักเรียนกลุ่มเป้าหมายในการจัดการศึกษา</vt:lpstr>
      <vt:lpstr>ประเภทสถานศึกษาที่เป็นกลุ่มเป้าหมายในการจัดการศึกษา</vt:lpstr>
      <vt:lpstr>ขั้นตอนการพัฒนาโรงเรียนมาตรฐานสากลสู่การเป็นสถานศึกษาต้นแบบการบริหารจัดการด้วยระบบคุณภาพ</vt:lpstr>
      <vt:lpstr>แนวทางขับเคลื่อนสถานศึกษาเพื่อระบบการบริหารคุณภาพ สร้างคุณภาพผู้เรียนด้วยเกณฑ์คุณภาพแห่ง สพฐ.</vt:lpstr>
      <vt:lpstr>ข้อมูล ณ ปัจจุบัน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OBCE - 000</dc:creator>
  <cp:lastModifiedBy>SST_PC9999</cp:lastModifiedBy>
  <cp:revision>48</cp:revision>
  <cp:lastPrinted>2016-05-14T05:24:49Z</cp:lastPrinted>
  <dcterms:created xsi:type="dcterms:W3CDTF">2016-05-13T07:55:34Z</dcterms:created>
  <dcterms:modified xsi:type="dcterms:W3CDTF">2016-05-14T05:29:43Z</dcterms:modified>
</cp:coreProperties>
</file>