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72" r:id="rId2"/>
    <p:sldId id="274" r:id="rId3"/>
    <p:sldId id="276" r:id="rId4"/>
    <p:sldId id="278" r:id="rId5"/>
    <p:sldId id="281" r:id="rId6"/>
    <p:sldId id="256" r:id="rId7"/>
    <p:sldId id="257" r:id="rId8"/>
    <p:sldId id="258" r:id="rId9"/>
    <p:sldId id="259" r:id="rId10"/>
    <p:sldId id="282" r:id="rId11"/>
    <p:sldId id="280" r:id="rId12"/>
    <p:sldId id="261" r:id="rId13"/>
    <p:sldId id="262" r:id="rId14"/>
    <p:sldId id="263" r:id="rId15"/>
    <p:sldId id="265" r:id="rId16"/>
    <p:sldId id="266" r:id="rId17"/>
    <p:sldId id="267" r:id="rId18"/>
    <p:sldId id="268" r:id="rId19"/>
    <p:sldId id="270" r:id="rId20"/>
    <p:sldId id="283" r:id="rId21"/>
    <p:sldId id="284" r:id="rId22"/>
  </p:sldIdLst>
  <p:sldSz cx="9144000" cy="6858000" type="screen4x3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43338" y="0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C1222-5088-4A8E-B9A6-B1E352FF9040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43338" y="9409113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CA8C7-082B-4CA6-B8FF-7EA91C577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268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43338" y="0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E1E88-C3F0-4024-B0D9-552AE8426ACB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7863" y="4705350"/>
            <a:ext cx="542925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43338" y="9409113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1C7E3-E2F1-4CE4-AF7E-DA309EC46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81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4329A2-F451-4A10-AF48-384ADD21519F}" type="slidenum">
              <a:rPr lang="en-US" smtClean="0"/>
              <a:pPr/>
              <a:t>2</a:t>
            </a:fld>
            <a:endParaRPr lang="th-TH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8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10A28A-0E83-40C7-B1AD-19FD15C4F759}" type="slidenum">
              <a:rPr lang="en-US" smtClean="0"/>
              <a:pPr/>
              <a:t>18</a:t>
            </a:fld>
            <a:endParaRPr lang="th-TH" smtClean="0"/>
          </a:p>
        </p:txBody>
      </p:sp>
      <p:sp>
        <p:nvSpPr>
          <p:cNvPr id="747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ชื่อเรื่อง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cxnSp>
        <p:nvCxnSpPr>
          <p:cNvPr id="8" name="ตัวเชื่อมต่อตรง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วงรี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ตัวยึดวันที่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16" name="ตัวยึดหมายเลขภาพนิ่ง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ชื่อเรื่อง ข้อความ และ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28506-1D24-4F36-9134-A333EE8600E1}" type="slidenum">
              <a:rPr lang="th-TH"/>
              <a:pPr>
                <a:defRPr/>
              </a:pPr>
              <a:t>‹#›</a:t>
            </a:fld>
            <a:endParaRPr lang="th-TH" dirty="0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ยึดเนื้อหา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15" name="ตัวยึดหมายเลขภาพนิ่ง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ตัวยึดท้ายกระดาษ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ชื่อเรื่อง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cxnSp>
        <p:nvCxnSpPr>
          <p:cNvPr id="7" name="ตัวเชื่อมต่อตรง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32" name="ตัวยึดเนื้อหา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34" name="ตัวยึดเนื้อหา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ยึดข้อความ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cxnSp>
        <p:nvCxnSpPr>
          <p:cNvPr id="10" name="ตัวเชื่อมต่อตรง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ตัวยึดเนื้อหา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31" name="ชื่อเรื่อง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ยึดวันที่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ยึดวันที่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ยึดข้อความ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24" name="ตัวยึดวันที่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0F5DD30-296E-44B3-A5BE-319FA0BBA936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FB490ED-4DE1-43B2-90F6-170B598B5A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ตัวยึดชื่อเรื่อง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diamond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WordArt 2"/>
          <p:cNvSpPr>
            <a:spLocks noChangeArrowheads="1" noChangeShapeType="1" noTextEdit="1"/>
          </p:cNvSpPr>
          <p:nvPr/>
        </p:nvSpPr>
        <p:spPr bwMode="auto">
          <a:xfrm>
            <a:off x="467544" y="1623942"/>
            <a:ext cx="8208962" cy="2597146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h-TH" b="1" kern="10" dirty="0" smtClean="0">
                <a:ln w="0">
                  <a:solidFill>
                    <a:schemeClr val="bg1"/>
                  </a:solidFill>
                  <a:round/>
                  <a:headEnd/>
                  <a:tailEnd/>
                </a:ln>
                <a:latin typeface="TH SarabunIT๙" pitchFamily="34" charset="-34"/>
                <a:cs typeface="TH SarabunIT๙" pitchFamily="34" charset="-34"/>
              </a:rPr>
              <a:t>การให้</a:t>
            </a:r>
            <a:r>
              <a:rPr lang="th-TH" b="1" kern="10" dirty="0">
                <a:ln w="0">
                  <a:solidFill>
                    <a:schemeClr val="bg1"/>
                  </a:solidFill>
                  <a:round/>
                  <a:headEnd/>
                  <a:tailEnd/>
                </a:ln>
                <a:latin typeface="TH SarabunIT๙" pitchFamily="34" charset="-34"/>
                <a:cs typeface="TH SarabunIT๙" pitchFamily="34" charset="-34"/>
              </a:rPr>
              <a:t>ข้าราชการครูและบุคลากรทางการศึกษา</a:t>
            </a:r>
          </a:p>
          <a:p>
            <a:pPr algn="ctr"/>
            <a:r>
              <a:rPr lang="th-TH" b="1" kern="10" dirty="0">
                <a:ln w="0">
                  <a:solidFill>
                    <a:schemeClr val="bg1"/>
                  </a:solidFill>
                  <a:round/>
                  <a:headEnd/>
                  <a:tailEnd/>
                </a:ln>
                <a:latin typeface="TH SarabunIT๙" pitchFamily="34" charset="-34"/>
                <a:cs typeface="TH SarabunIT๙" pitchFamily="34" charset="-34"/>
              </a:rPr>
              <a:t>มีวิทยฐานะและเลื่อนวิทยฐานะ</a:t>
            </a:r>
            <a:endParaRPr lang="en-US" b="1" kern="10" dirty="0">
              <a:ln w="0">
                <a:solidFill>
                  <a:schemeClr val="bg1"/>
                </a:solidFill>
                <a:round/>
                <a:headEnd/>
                <a:tailEnd/>
              </a:ln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47045" y="5910371"/>
            <a:ext cx="5689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สำนักงานคณะกรรมการข้าราชการครูและบุคลากรทางการศึกษา</a:t>
            </a:r>
          </a:p>
          <a:p>
            <a:pPr algn="r"/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www.otepc.go.th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857232"/>
            <a:ext cx="8501122" cy="6429420"/>
          </a:xfrm>
        </p:spPr>
        <p:txBody>
          <a:bodyPr>
            <a:normAutofit/>
          </a:bodyPr>
          <a:lstStyle/>
          <a:p>
            <a:pPr marL="0" indent="-225425" algn="thaiDist">
              <a:spcBef>
                <a:spcPts val="0"/>
              </a:spcBef>
              <a:buNone/>
              <a:defRPr/>
            </a:pPr>
            <a:r>
              <a:rPr lang="th-TH" sz="3000" b="1" dirty="0" smtClean="0">
                <a:solidFill>
                  <a:schemeClr val="accent4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  <a:sym typeface="Wingdings 2"/>
              </a:rPr>
              <a:t></a:t>
            </a:r>
            <a:r>
              <a:rPr lang="th-TH" sz="30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วิทยฐานะเชี่ยวชาญ </a:t>
            </a: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มีคณะกรรมการ ๒ ชุด ประกอบด้วย   </a:t>
            </a:r>
          </a:p>
          <a:p>
            <a:pPr algn="thaiDist">
              <a:spcBef>
                <a:spcPts val="0"/>
              </a:spcBef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</a:t>
            </a:r>
            <a:r>
              <a:rPr lang="th-TH" sz="3000" b="1" dirty="0" smtClean="0">
                <a:solidFill>
                  <a:schemeClr val="accent4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-</a:t>
            </a: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คณะกรรมการชุดที่ ๑ จำนวน ๓ คน ประเมินด้านที่ ๑ และด้านที่ ๒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</a:t>
            </a:r>
            <a:r>
              <a:rPr lang="th-TH" sz="3000" b="1" dirty="0" smtClean="0">
                <a:solidFill>
                  <a:schemeClr val="accent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  <a:sym typeface="Wingdings 2"/>
              </a:rPr>
              <a:t>-</a:t>
            </a:r>
            <a:r>
              <a:rPr lang="th-TH" sz="3000" b="1" dirty="0" smtClean="0">
                <a:latin typeface="TH SarabunIT๙" pitchFamily="34" charset="-34"/>
                <a:cs typeface="TH SarabunIT๙" pitchFamily="34" charset="-34"/>
                <a:sym typeface="Wingdings 2"/>
              </a:rPr>
              <a:t> </a:t>
            </a: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คณะกรรมการชุดที่ ๒ ประเมินด้านที่ ๓  ก.ค.ศ. ตั้งผู้ทรงคุณวุฒิซึ่งมี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ความรู้ความสามารถและเชี่ยวชาญในสาขาที่จะตรวจและประเมิน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มีหน้าที่ตรวจและประเมินผลงานทางวิชาการ</a:t>
            </a:r>
          </a:p>
          <a:p>
            <a:pPr marL="0" indent="-225425" algn="thaiDist">
              <a:spcBef>
                <a:spcPts val="0"/>
              </a:spcBef>
              <a:buNone/>
              <a:defRPr/>
            </a:pPr>
            <a:r>
              <a:rPr lang="th-TH" sz="3000" b="1" dirty="0" smtClean="0">
                <a:solidFill>
                  <a:schemeClr val="accent4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  <a:sym typeface="Wingdings 2"/>
              </a:rPr>
              <a:t></a:t>
            </a:r>
            <a:r>
              <a:rPr lang="th-TH" sz="30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วิทยฐานะเชี่ยวชาญพิเศษ </a:t>
            </a: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มีคณะกรรมการ ๒ ชุด ประกอบด้วย   </a:t>
            </a:r>
          </a:p>
          <a:p>
            <a:pPr algn="thaiDist">
              <a:spcBef>
                <a:spcPts val="0"/>
              </a:spcBef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</a:t>
            </a:r>
            <a:r>
              <a:rPr lang="th-TH" sz="3000" b="1" dirty="0" smtClean="0">
                <a:solidFill>
                  <a:schemeClr val="accent4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-</a:t>
            </a: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คณะกรรมการชุดที่ ๑ จำนวน ๓ คน ประเมินด้านที่ ๑ และด้านที่ ๒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ให้ ก.ค.ศ. ตั้งผู้ทรงคุณวุฒิที่มีความรู้ความสามารถจำนวน 3 คน</a:t>
            </a:r>
          </a:p>
          <a:p>
            <a:pPr algn="thaiDist">
              <a:spcBef>
                <a:spcPts val="0"/>
              </a:spcBef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  <a:sym typeface="Wingdings 2"/>
              </a:rPr>
              <a:t>     </a:t>
            </a:r>
            <a:r>
              <a:rPr lang="th-TH" sz="3000" b="1" dirty="0" smtClean="0">
                <a:solidFill>
                  <a:schemeClr val="accent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  <a:sym typeface="Wingdings 2"/>
              </a:rPr>
              <a:t>-</a:t>
            </a:r>
            <a:r>
              <a:rPr lang="th-TH" sz="3000" b="1" dirty="0" smtClean="0">
                <a:latin typeface="TH SarabunIT๙" pitchFamily="34" charset="-34"/>
                <a:cs typeface="TH SarabunIT๙" pitchFamily="34" charset="-34"/>
                <a:sym typeface="Wingdings 2"/>
              </a:rPr>
              <a:t> </a:t>
            </a: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คณะกรรมการชุดที่ ๒ ประเมินด้านที่ ๓  ก.ค.ศ. ตั้งผู้ทรงคุณวุฒิซึ่งมี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ความรู้ความสามารถและเชี่ยวชาญในสาขาที่จะตรวจและประเมิน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มีหน้าที่ตรวจและประเมินผลงานทางวิชาการ</a:t>
            </a:r>
            <a:endParaRPr lang="en-US" sz="3000" b="1" dirty="0" smtClean="0">
              <a:latin typeface="TH SarabunIT๙" pitchFamily="34" charset="-34"/>
              <a:cs typeface="TH SarabunIT๙" pitchFamily="34" charset="-34"/>
            </a:endParaRPr>
          </a:p>
          <a:p>
            <a:pPr algn="thaiDist">
              <a:spcBef>
                <a:spcPts val="0"/>
              </a:spcBef>
              <a:buNone/>
            </a:pPr>
            <a:endParaRPr lang="en-US" sz="3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28794" y="142852"/>
            <a:ext cx="5214974" cy="64294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000" b="1" dirty="0" smtClean="0"/>
              <a:t>คณะกรรมการประเมิน (ต่อ)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17463"/>
            <a:ext cx="9144000" cy="1143001"/>
          </a:xfrm>
          <a:solidFill>
            <a:srgbClr val="7030A0"/>
          </a:solidFill>
          <a:ln>
            <a:solidFill>
              <a:srgbClr val="00004C"/>
            </a:solidFill>
          </a:ln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th-TH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เกณฑ์การตัดสิน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685800" algn="l"/>
                <a:tab pos="914400" algn="l"/>
              </a:tabLst>
            </a:pPr>
            <a:endParaRPr lang="en-US" sz="2800" b="0">
              <a:solidFill>
                <a:schemeClr val="tx1"/>
              </a:solidFill>
              <a:latin typeface="Arial" charset="0"/>
              <a:cs typeface="Angsana New" pitchFamily="18" charset="-34"/>
            </a:endParaRPr>
          </a:p>
        </p:txBody>
      </p:sp>
      <p:graphicFrame>
        <p:nvGraphicFramePr>
          <p:cNvPr id="165940" name="Group 52"/>
          <p:cNvGraphicFramePr>
            <a:graphicFrameLocks noGrp="1"/>
          </p:cNvGraphicFramePr>
          <p:nvPr/>
        </p:nvGraphicFramePr>
        <p:xfrm>
          <a:off x="71406" y="1357298"/>
          <a:ext cx="9001126" cy="5000657"/>
        </p:xfrm>
        <a:graphic>
          <a:graphicData uri="http://schemas.openxmlformats.org/drawingml/2006/table">
            <a:tbl>
              <a:tblPr/>
              <a:tblGrid>
                <a:gridCol w="3570691"/>
                <a:gridCol w="1475186"/>
                <a:gridCol w="1373637"/>
                <a:gridCol w="1295764"/>
                <a:gridCol w="1285848"/>
              </a:tblGrid>
              <a:tr h="9802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องค์ประกอบ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วิทยฐานะ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802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spc="-11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ชำนาญการ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spc="-11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ชำนาญการ</a:t>
                      </a: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พิเศษ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เชี่ยวชาญ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เชี่ยวชาญพิเศษ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375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1.  ด้านวินัยฯ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65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70%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75%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80%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375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2.  ด้านความรู้  ความสามารถ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65%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70%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75%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80%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14229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3.  ด้านผลการปฏิบัติงาน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     - ผลการพัฒนาคุณภาพ ฯ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     -  ผลงานทางวิชาการ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65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-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65%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65%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70%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70%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75%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IT๙" pitchFamily="34" charset="-34"/>
                        <a:cs typeface="TH SarabunIT๙" pitchFamily="34" charset="-3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75%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419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เฉลี่ย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65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70%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75%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  <a:tab pos="914400" algn="l"/>
                        </a:tabLst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80%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62520"/>
          </a:xfrm>
        </p:spPr>
        <p:txBody>
          <a:bodyPr>
            <a:normAutofit fontScale="92500" lnSpcReduction="10000"/>
          </a:bodyPr>
          <a:lstStyle/>
          <a:p>
            <a:pPr marL="0" algn="thaiDist">
              <a:buNone/>
              <a:defRPr/>
            </a:pPr>
            <a:r>
              <a:rPr lang="th-TH" sz="35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  <a:sym typeface="Wingdings 2"/>
              </a:rPr>
              <a:t></a:t>
            </a:r>
            <a:r>
              <a:rPr lang="th-T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วิทยฐานะชำนาญการ </a:t>
            </a: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คณะกรรมการประเมิน</a:t>
            </a:r>
            <a:b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 มีความเห็นว่าผลการประเมินอยู่ในวิสัยที่สามารถ</a:t>
            </a:r>
            <a:b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 พัฒนาให้ผ่านเกณฑ์ได้ พัฒนาได้ไม่เกิน ๒ ครั้ง</a:t>
            </a:r>
            <a:b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 ครั้งละไม่เกิน ๓ เดือน</a:t>
            </a:r>
          </a:p>
          <a:p>
            <a:pPr marL="0" algn="thaiDist">
              <a:buNone/>
              <a:defRPr/>
            </a:pPr>
            <a:r>
              <a:rPr lang="th-TH" sz="35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  <a:sym typeface="Wingdings 2"/>
              </a:rPr>
              <a:t></a:t>
            </a:r>
            <a:r>
              <a:rPr lang="th-T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วิทยฐานะชำนาญการพิเศษ </a:t>
            </a: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ต้องมีผลการประเมิน</a:t>
            </a:r>
            <a:b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ผ่านเกณฑ์จากกรรมการไม่น้อยกว่า 2 ใน ๓ คน </a:t>
            </a:r>
            <a:b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และ กศจ.มีมติให้ปรับปรุง โดยปรับปรุงได้ ๒ ครั้ง</a:t>
            </a:r>
            <a:b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คือ 6 เดือน และ 3 เดือน</a:t>
            </a:r>
          </a:p>
          <a:p>
            <a:pPr>
              <a:buNone/>
            </a:pPr>
            <a:endParaRPr lang="en-US" sz="40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6143668" cy="92869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</a:rPr>
              <a:t>การปรับปรุง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048140"/>
          </a:xfrm>
        </p:spPr>
        <p:txBody>
          <a:bodyPr>
            <a:normAutofit fontScale="92500" lnSpcReduction="20000"/>
          </a:bodyPr>
          <a:lstStyle/>
          <a:p>
            <a:pPr algn="thaiDist"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1. กรณีอนุมัติ มีผลการประเมินผ่านเกณฑ์ที่ ก.ค.ศ. </a:t>
            </a:r>
            <a:br>
              <a:rPr lang="th-TH" sz="4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กำหนด ให้มีผลไม่ก่อนวันที่สำนักงานเขตพื้นที่</a:t>
            </a:r>
            <a:br>
              <a:rPr lang="th-TH" sz="4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การศึกษาได้รับคำขอและเอกสารครบถ้วน </a:t>
            </a:r>
            <a:br>
              <a:rPr lang="th-TH" sz="4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กรณีปรับปรุงให้มีผลไม่ก่อนวันที่สำนักงานเขตพื้นที่</a:t>
            </a:r>
            <a:br>
              <a:rPr lang="th-TH" sz="4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การศึกษารับผลงานที่ปรับปรุงเรียบร้อยแล้ว และไม่ก่อน</a:t>
            </a:r>
            <a:br>
              <a:rPr lang="th-TH" sz="4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วันที่ผ่านการพัฒนาก่อนแต่งตั้ง (วิทยฐานะชำนาญการ</a:t>
            </a:r>
            <a:br>
              <a:rPr lang="th-TH" sz="4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พิเศษ)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๒. กรณีไม่อนุมัติ มีผลการประเมินไม่ผ่านเกณฑ์ที่ ก.ค.ศ.กำหนด</a:t>
            </a:r>
            <a:endParaRPr lang="en-US" sz="4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1142976" y="285728"/>
            <a:ext cx="6500858" cy="87155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</a:rPr>
              <a:t>การอนุมัติ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4572000"/>
          </a:xfrm>
        </p:spPr>
        <p:txBody>
          <a:bodyPr>
            <a:noAutofit/>
          </a:bodyPr>
          <a:lstStyle/>
          <a:p>
            <a:pPr algn="ctr">
              <a:lnSpc>
                <a:spcPct val="130000"/>
              </a:lnSpc>
              <a:buNone/>
            </a:pPr>
            <a:r>
              <a:rPr lang="th-TH" sz="36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หลักเกณฑ์และวิธีการให้ข้าราชการครูและบุคลากรทางการศึกษา</a:t>
            </a:r>
            <a:r>
              <a:rPr lang="th-TH" sz="4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ผู้มีผลงานดีเด่นที่ประสพผลสำเร็จ</a:t>
            </a:r>
            <a:br>
              <a:rPr lang="th-TH" sz="4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เป็นที่ประจักษ์มีวิทยฐานะหรือเลื่อนวิทยฐานะ</a:t>
            </a:r>
          </a:p>
          <a:p>
            <a:pPr algn="ctr">
              <a:lnSpc>
                <a:spcPct val="130000"/>
              </a:lnSpc>
              <a:buNone/>
            </a:pPr>
            <a:r>
              <a:rPr lang="th-TH" sz="4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เป็นวิทยฐานะชำนาญการพิเศษ</a:t>
            </a:r>
          </a:p>
          <a:p>
            <a:pPr algn="ctr">
              <a:lnSpc>
                <a:spcPct val="130000"/>
              </a:lnSpc>
              <a:buNone/>
            </a:pPr>
            <a:r>
              <a:rPr lang="th-TH" sz="4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และวิทยฐานะเชี่ยวชาญ</a:t>
            </a:r>
          </a:p>
          <a:p>
            <a:pPr algn="ctr">
              <a:lnSpc>
                <a:spcPct val="130000"/>
              </a:lnSpc>
              <a:buNone/>
            </a:pPr>
            <a:r>
              <a:rPr lang="th-TH" sz="36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(ตามหนังสือสำนักงาน ก.ค.ศ. ที่ ศธ ๐๒๐๖.๓/ว ๑๓ </a:t>
            </a:r>
          </a:p>
          <a:p>
            <a:pPr algn="ctr">
              <a:lnSpc>
                <a:spcPct val="130000"/>
              </a:lnSpc>
              <a:buNone/>
            </a:pPr>
            <a:r>
              <a:rPr lang="th-TH" sz="36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ลงวันที่ ๑ สิงหาคม ๒๕๕๖)</a:t>
            </a:r>
          </a:p>
          <a:p>
            <a:endParaRPr lang="en-US" sz="40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571604" y="2214586"/>
            <a:ext cx="6286544" cy="257173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5400" b="1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วิทยฐานะชำนาญการพิเศษ</a:t>
            </a:r>
          </a:p>
          <a:p>
            <a:pPr>
              <a:buFontTx/>
              <a:buChar char="-"/>
            </a:pPr>
            <a:r>
              <a:rPr lang="th-TH" sz="5400" b="1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วิทยฐานะเชี่ยวชาญ</a:t>
            </a: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28662" y="857232"/>
            <a:ext cx="6715172" cy="1143008"/>
          </a:xfr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h-TH" sz="8000" b="1" dirty="0" smtClean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ประเมินวิทยฐานะ</a:t>
            </a:r>
            <a:endParaRPr lang="en-US" sz="8000" b="1" dirty="0">
              <a:solidFill>
                <a:schemeClr val="bg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28680" y="1500174"/>
            <a:ext cx="8229600" cy="4071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ด้านที่ 1 ด้านวินัย คุณธรรม จริยธรรม </a:t>
            </a:r>
          </a:p>
          <a:p>
            <a:pPr>
              <a:buNone/>
            </a:pPr>
            <a:r>
              <a:rPr lang="th-TH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 </a:t>
            </a:r>
            <a:r>
              <a:rPr lang="th-TH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          และจรรยาบรรณวิชาชีพ</a:t>
            </a:r>
          </a:p>
          <a:p>
            <a:pPr>
              <a:buNone/>
            </a:pPr>
            <a:r>
              <a:rPr lang="th-TH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ด้านที่ 2 ด้านความรู้ความสามารถ</a:t>
            </a:r>
          </a:p>
          <a:p>
            <a:pPr>
              <a:buNone/>
            </a:pPr>
            <a:r>
              <a:rPr lang="th-TH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ด้านที่ 3 ด้านผลการปฏิบัติงาน</a:t>
            </a:r>
            <a:endParaRPr lang="en-US" sz="5400" b="1" dirty="0">
              <a:solidFill>
                <a:srgbClr val="FFFF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6000792" cy="785818"/>
          </a:xfr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h-TH" sz="6000" b="1" dirty="0" smtClean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การประเมินมี 3 ด้าน </a:t>
            </a:r>
            <a:endParaRPr lang="en-US" sz="6000" b="1" dirty="0">
              <a:solidFill>
                <a:schemeClr val="bg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42928" y="1785926"/>
            <a:ext cx="8229600" cy="4143404"/>
          </a:xfrm>
        </p:spPr>
        <p:txBody>
          <a:bodyPr>
            <a:noAutofit/>
          </a:bodyPr>
          <a:lstStyle/>
          <a:p>
            <a:pPr algn="thaiDist">
              <a:buNone/>
            </a:pPr>
            <a:r>
              <a:rPr lang="th-TH" sz="3600" b="1" dirty="0" smtClean="0">
                <a:solidFill>
                  <a:schemeClr val="accent4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  <a:sym typeface="Wingdings 2"/>
              </a:rPr>
              <a:t>   </a:t>
            </a:r>
            <a:r>
              <a:rPr lang="th-TH" sz="36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วิทยฐานะชำนาญการพิเศษ </a:t>
            </a:r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ให้ กศจ. ตั้งผู้ทรงคุณวุฒิที่มีความรู้ความสามารถ ประสบการณ์เหมาะสม และมีวิทยฐานะไม่ต่ำกว่าวิทยฐานะชำนาญการพิเศษหรือเทียบเท่า โดยผู้ขอรับการประเมินจำนวน ๑ ราย ให้มีกรรมการประเมิน ๓ คน  </a:t>
            </a:r>
            <a:br>
              <a:rPr lang="th-TH" sz="36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ตามบัญชีรายชื่อที่ ก.ค.ศ.กำหนด มีหน้าที่เป็นผู้อ่าน ตรวจ และประเมินเอกสารวิชาการ ประเมิน ณ สถานที่ปฏิบัติงานของ</a:t>
            </a:r>
            <a:br>
              <a:rPr lang="th-TH" sz="36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ผู้ขอรับการประเมิน</a:t>
            </a:r>
            <a:endParaRPr lang="en-US" sz="36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857356" y="357166"/>
            <a:ext cx="5214974" cy="8572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000" b="1" dirty="0" smtClean="0"/>
              <a:t>คณะกรรมการประเมิน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 bwMode="auto">
          <a:xfrm>
            <a:off x="285750" y="500087"/>
            <a:ext cx="8572500" cy="5357805"/>
          </a:xfrm>
          <a:prstGeom prst="rect">
            <a:avLst/>
          </a:prstGeom>
          <a:solidFill>
            <a:srgbClr val="184020"/>
          </a:solidFill>
          <a:ln w="12700" cap="sq" cmpd="sng" algn="ctr">
            <a:solidFill>
              <a:schemeClr val="bg2">
                <a:lumMod val="25000"/>
                <a:lumOff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h-TH" sz="1800" dirty="0" smtClean="0">
                <a:solidFill>
                  <a:schemeClr val="tx2">
                    <a:lumMod val="10000"/>
                  </a:schemeClr>
                </a:solidFill>
              </a:rPr>
              <a:t>00</a:t>
            </a:r>
            <a:endParaRPr lang="th-TH" sz="18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14325" y="523899"/>
            <a:ext cx="8501063" cy="5262555"/>
          </a:xfrm>
          <a:solidFill>
            <a:srgbClr val="006600"/>
          </a:solidFill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th-TH" sz="3200" b="1" u="sng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เกณฑ์การตัดสิน</a:t>
            </a:r>
            <a:endParaRPr lang="en-US" sz="3200" b="1" dirty="0" smtClean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eaLnBrk="1" hangingPunct="1">
              <a:lnSpc>
                <a:spcPct val="130000"/>
              </a:lnSpc>
              <a:buFontTx/>
              <a:buNone/>
              <a:defRPr/>
            </a:pPr>
            <a:endParaRPr lang="th-TH" sz="3200" b="1" dirty="0" smtClean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642938" y="928688"/>
          <a:ext cx="778674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5"/>
                <a:gridCol w="2857520"/>
                <a:gridCol w="25717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solidFill>
                            <a:schemeClr val="bg1"/>
                          </a:solidFill>
                        </a:rPr>
                        <a:t>การประเมิน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solidFill>
                            <a:schemeClr val="bg1"/>
                          </a:solidFill>
                        </a:rPr>
                        <a:t>ชำนาญการพิเศษ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solidFill>
                            <a:schemeClr val="bg1"/>
                          </a:solidFill>
                        </a:rPr>
                        <a:t>เชี่ยวชาญ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ตาราง 6"/>
          <p:cNvGraphicFramePr>
            <a:graphicFrameLocks noGrp="1"/>
          </p:cNvGraphicFramePr>
          <p:nvPr/>
        </p:nvGraphicFramePr>
        <p:xfrm>
          <a:off x="642938" y="1428750"/>
          <a:ext cx="778674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857520"/>
                <a:gridCol w="2571769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ด้านที่</a:t>
                      </a:r>
                      <a:r>
                        <a:rPr lang="th-TH" sz="2800" b="1" baseline="0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 ๑ </a:t>
                      </a:r>
                      <a:endParaRPr lang="en-US" b="1" dirty="0">
                        <a:solidFill>
                          <a:schemeClr val="bg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เฉลี่ย</a:t>
                      </a:r>
                      <a:r>
                        <a:rPr lang="th-TH" b="1" baseline="0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 ๓ คน ไม่ต่ำกว่า</a:t>
                      </a:r>
                    </a:p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ร้อยละ ๗๐</a:t>
                      </a:r>
                      <a:endParaRPr lang="en-US" b="1" dirty="0">
                        <a:solidFill>
                          <a:schemeClr val="bg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เฉลี่ย</a:t>
                      </a:r>
                      <a:r>
                        <a:rPr lang="th-TH" b="1" baseline="0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 ๓ คน ไม่ต่ำกว่า</a:t>
                      </a:r>
                    </a:p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ร้อยละ ๗๕</a:t>
                      </a:r>
                      <a:endParaRPr lang="en-US" b="1" dirty="0">
                        <a:solidFill>
                          <a:schemeClr val="bg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ตาราง 7"/>
          <p:cNvGraphicFramePr>
            <a:graphicFrameLocks noGrp="1"/>
          </p:cNvGraphicFramePr>
          <p:nvPr/>
        </p:nvGraphicFramePr>
        <p:xfrm>
          <a:off x="642938" y="2143116"/>
          <a:ext cx="778674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857520"/>
                <a:gridCol w="2571769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ด้านที่</a:t>
                      </a:r>
                      <a:r>
                        <a:rPr lang="th-TH" sz="2800" b="1" baseline="0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 ๒</a:t>
                      </a:r>
                      <a:endParaRPr lang="en-US" b="1" dirty="0">
                        <a:solidFill>
                          <a:schemeClr val="bg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เฉลี่ย</a:t>
                      </a:r>
                      <a:r>
                        <a:rPr lang="th-TH" b="1" baseline="0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 ๓ คน ไม่ต่ำกว่า</a:t>
                      </a:r>
                    </a:p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ร้อยละ ๗๐</a:t>
                      </a:r>
                      <a:endParaRPr lang="en-US" b="1" dirty="0">
                        <a:solidFill>
                          <a:schemeClr val="bg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เฉลี่ย</a:t>
                      </a:r>
                      <a:r>
                        <a:rPr lang="th-TH" b="1" baseline="0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 ๓ คน ไม่ต่ำกว่า</a:t>
                      </a:r>
                    </a:p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ร้อยละ ๗๕</a:t>
                      </a:r>
                      <a:endParaRPr lang="en-US" b="1" dirty="0">
                        <a:solidFill>
                          <a:schemeClr val="bg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rgbClr val="CC00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ตาราง 8"/>
          <p:cNvGraphicFramePr>
            <a:graphicFrameLocks noGrp="1"/>
          </p:cNvGraphicFramePr>
          <p:nvPr/>
        </p:nvGraphicFramePr>
        <p:xfrm>
          <a:off x="642938" y="3571876"/>
          <a:ext cx="778674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857520"/>
                <a:gridCol w="25717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ส่วนที่</a:t>
                      </a:r>
                      <a:r>
                        <a:rPr lang="th-TH" sz="2800" b="1" baseline="0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๒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</a:rPr>
                        <a:t>กรรมการแต่ละคน</a:t>
                      </a:r>
                    </a:p>
                    <a:p>
                      <a:pPr algn="ctr"/>
                      <a:r>
                        <a:rPr lang="th-TH" b="1" baseline="0" dirty="0" smtClean="0">
                          <a:solidFill>
                            <a:schemeClr val="bg1"/>
                          </a:solidFill>
                        </a:rPr>
                        <a:t>ไม่ต่ำกว่า</a:t>
                      </a:r>
                      <a:r>
                        <a:rPr lang="th-TH" b="1" dirty="0" smtClean="0">
                          <a:solidFill>
                            <a:schemeClr val="bg1"/>
                          </a:solidFill>
                        </a:rPr>
                        <a:t>ร้อยละ ๖๕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</a:rPr>
                        <a:t>กรรมการแต่ละคน</a:t>
                      </a:r>
                    </a:p>
                    <a:p>
                      <a:pPr algn="ctr"/>
                      <a:r>
                        <a:rPr lang="th-TH" b="1" baseline="0" dirty="0" smtClean="0">
                          <a:solidFill>
                            <a:schemeClr val="bg1"/>
                          </a:solidFill>
                        </a:rPr>
                        <a:t>ไม่ต่ำกว่า</a:t>
                      </a:r>
                      <a:r>
                        <a:rPr lang="th-TH" b="1" dirty="0" smtClean="0">
                          <a:solidFill>
                            <a:schemeClr val="bg1"/>
                          </a:solidFill>
                        </a:rPr>
                        <a:t>ร้อยละ ๗๐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ตาราง 9"/>
          <p:cNvGraphicFramePr>
            <a:graphicFrameLocks noGrp="1"/>
          </p:cNvGraphicFramePr>
          <p:nvPr/>
        </p:nvGraphicFramePr>
        <p:xfrm>
          <a:off x="642938" y="2857496"/>
          <a:ext cx="778674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857520"/>
                <a:gridCol w="2571769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ด้านที่</a:t>
                      </a:r>
                      <a:r>
                        <a:rPr lang="th-TH" sz="2800" b="1" baseline="0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 ๓  ส่วนที่ ๑</a:t>
                      </a:r>
                      <a:endParaRPr lang="en-US" b="1" dirty="0">
                        <a:solidFill>
                          <a:schemeClr val="bg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กรรมการแต่ละคน</a:t>
                      </a:r>
                    </a:p>
                    <a:p>
                      <a:pPr algn="ctr"/>
                      <a:r>
                        <a:rPr lang="th-TH" b="1" baseline="0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ไม่ต่ำกว่า</a:t>
                      </a:r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ร้อยละ ๖๕</a:t>
                      </a:r>
                      <a:endParaRPr lang="en-US" b="1" dirty="0">
                        <a:solidFill>
                          <a:schemeClr val="bg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กรรมการแต่ละคน</a:t>
                      </a:r>
                    </a:p>
                    <a:p>
                      <a:pPr algn="ctr"/>
                      <a:r>
                        <a:rPr lang="th-TH" b="1" baseline="0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ไม่ต่ำกว่า</a:t>
                      </a:r>
                      <a:r>
                        <a:rPr lang="th-TH" b="1" dirty="0" smtClean="0">
                          <a:solidFill>
                            <a:schemeClr val="bg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ร้อยละ ๗๐</a:t>
                      </a:r>
                      <a:endParaRPr lang="en-US" b="1" dirty="0">
                        <a:solidFill>
                          <a:schemeClr val="bg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ตาราง 10"/>
          <p:cNvGraphicFramePr>
            <a:graphicFrameLocks noGrp="1"/>
          </p:cNvGraphicFramePr>
          <p:nvPr/>
        </p:nvGraphicFramePr>
        <p:xfrm>
          <a:off x="642910" y="4714884"/>
          <a:ext cx="7786743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857520"/>
                <a:gridCol w="25717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solidFill>
                            <a:srgbClr val="00B0F0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        ส่วนที่</a:t>
                      </a:r>
                      <a:r>
                        <a:rPr lang="th-TH" sz="2800" b="1" baseline="0" dirty="0" smtClean="0">
                          <a:solidFill>
                            <a:srgbClr val="00B0F0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 ๓</a:t>
                      </a:r>
                      <a:endParaRPr lang="en-US" sz="2800" b="1" dirty="0">
                        <a:solidFill>
                          <a:srgbClr val="00B0F0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solidFill>
                            <a:srgbClr val="00B0F0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ผ่าน/ไม่ผ่าน</a:t>
                      </a:r>
                      <a:endParaRPr lang="en-US" sz="2800" b="1" dirty="0">
                        <a:solidFill>
                          <a:srgbClr val="00B0F0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solidFill>
                            <a:srgbClr val="00B0F0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ผ่าน/ไม่ผ่าน</a:t>
                      </a:r>
                      <a:endParaRPr lang="en-US" sz="2800" b="1" dirty="0">
                        <a:solidFill>
                          <a:srgbClr val="00B0F0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ตาราง 11"/>
          <p:cNvGraphicFramePr>
            <a:graphicFrameLocks noGrp="1"/>
          </p:cNvGraphicFramePr>
          <p:nvPr/>
        </p:nvGraphicFramePr>
        <p:xfrm>
          <a:off x="642910" y="4214818"/>
          <a:ext cx="778674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857520"/>
                <a:gridCol w="2571769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400" b="1" spc="-100" baseline="0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รวมเฉลี่ยกรรมการแต่ละคน</a:t>
                      </a:r>
                      <a:endParaRPr lang="en-US" sz="2400" b="1" spc="-1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</a:rPr>
                        <a:t>ไม่ต่ำกว่าร้อยละ ๗๐ 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solidFill>
                            <a:schemeClr val="bg1"/>
                          </a:solidFill>
                        </a:rPr>
                        <a:t>ไม่ต่ำกว่าร้อยละ ๗๕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66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357158" y="1809752"/>
            <a:ext cx="8229600" cy="4048140"/>
          </a:xfrm>
        </p:spPr>
        <p:txBody>
          <a:bodyPr>
            <a:normAutofit/>
          </a:bodyPr>
          <a:lstStyle/>
          <a:p>
            <a:pPr algn="thaiDist"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1. กรณีอนุมัติ มีผลไม่ก่อนวันที่สำนักงาน ก.ค.ศ.ได้รับ</a:t>
            </a:r>
            <a:br>
              <a:rPr lang="th-TH" sz="4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คำขอและเอกสารหลักฐานครบถ้วนจากส่วนราชการ</a:t>
            </a:r>
            <a:br>
              <a:rPr lang="th-TH" sz="4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ต้นสังกัดและไม่ก่อนวันที่ผ่านการพัฒนาก่อนแต่งตั้ง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๒. กรณีไม่อนุมัติ มีผลการประเมินไม่ผ่านเกณฑ์ที่ ก.ค.ศ. 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  กำหนด</a:t>
            </a:r>
            <a:endParaRPr lang="en-US" sz="4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1142976" y="285728"/>
            <a:ext cx="6500858" cy="87155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</a:rPr>
              <a:t>การอนุมัติ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982685"/>
          </a:xfrm>
          <a:solidFill>
            <a:srgbClr val="0070C0"/>
          </a:solidFill>
        </p:spPr>
        <p:txBody>
          <a:bodyPr lIns="90488" tIns="44450" rIns="90488" bIns="44450">
            <a:noAutofit/>
          </a:bodyPr>
          <a:lstStyle/>
          <a:p>
            <a:pPr algn="ctr" eaLnBrk="1" hangingPunct="1">
              <a:defRPr/>
            </a:pPr>
            <a:r>
              <a:rPr lang="th-TH" sz="7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มาตรา </a:t>
            </a:r>
            <a:r>
              <a:rPr lang="en-US" sz="7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SarabunIT๙" pitchFamily="34" charset="-34"/>
                <a:cs typeface="TH SarabunIT๙" pitchFamily="34" charset="-34"/>
              </a:rPr>
              <a:t>54</a:t>
            </a:r>
            <a:endParaRPr lang="th-TH" sz="7200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357298"/>
            <a:ext cx="8640763" cy="4824412"/>
          </a:xfrm>
        </p:spPr>
        <p:txBody>
          <a:bodyPr lIns="90488" tIns="44450" rIns="90488" bIns="44450">
            <a:noAutofit/>
          </a:bodyPr>
          <a:lstStyle/>
          <a:p>
            <a:pPr marL="0" algn="thaiDist" eaLnBrk="1" hangingPunct="1"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      การให้ข้าราชการครูและบุคลากรทางการศึกษา</a:t>
            </a:r>
            <a:r>
              <a:rPr lang="en-US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 </a:t>
            </a:r>
            <a:br>
              <a:rPr lang="en-US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มีวิทยฐานะใดและการเลื่อนเป็นวิทยฐานะใดต้องเป็นไป</a:t>
            </a:r>
            <a:r>
              <a:rPr lang="en-US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/>
            </a:r>
            <a:br>
              <a:rPr lang="en-US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ตามมาตรฐานวิทยฐานะตามมาตรา ๔๒ ซึ่งผ่านการประเมิน ทั้งนี้  ให้คำนึงถึงความประพฤติ  ด้านวินัย  คุณธรรม จริยธรรม และจรรยาบรรณวิชาชีพ  ประสบการณ์คุณภาพการปฏิบัติงาน  ความชำนาญ  </a:t>
            </a:r>
            <a:b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ความเชี่ยวชาญผลงานที่เกิดจากการปฏิบัติหน้าที่</a:t>
            </a:r>
            <a:b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ในด้านการเรียนการสอน ตามหลักเกณฑ์และวิธีการ</a:t>
            </a:r>
            <a:b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ที่ ก.ค.ศ.กำหนด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357158" y="1285860"/>
            <a:ext cx="8358246" cy="4572032"/>
          </a:xfrm>
        </p:spPr>
        <p:txBody>
          <a:bodyPr>
            <a:noAutofit/>
          </a:bodyPr>
          <a:lstStyle/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อำนาจหน้าที่ของ กศจ. เกี่ยวกับการประเมินวิทยฐานะของข้าราชการครูและบุคลากรทางการศึกษา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๑. ตั้งคณะกรรมการประเมิน ดังนี้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๑.๑ วิทยฐานะชำนาญการ ตั้งกรรมการประเมินด้านที่ ๑ ด้านที่ ๒ และ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ด้านที่ ๓ จำนวน ๓ คน ตามองค์ประกอบที่ ก.ค.ศ.กำหนด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๑.๒ วิทยฐานะชำนาญการพิเศษ ตั้งคณะกรรมการประเมิน ๒ ชุด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	  - กรรมการชุดที่ ๑ จำนวน ๓ คน ประเมินด้านที่ ๑ และด้านที่ ๒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  ตามองค์ประกอบที่ ก.ค.ศ.กำหนด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- กรรมการชุดที่ ๒ ประเมินด้านที่ ๓ จากบัญชีรายชื่อที่ ก.ค.ศ.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  กำหนด</a:t>
            </a:r>
            <a:endParaRPr lang="en-US" sz="3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2786050" y="214290"/>
            <a:ext cx="3714776" cy="7143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</a:rPr>
              <a:t> สรุป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357158" y="1285860"/>
            <a:ext cx="8358246" cy="4572032"/>
          </a:xfrm>
        </p:spPr>
        <p:txBody>
          <a:bodyPr>
            <a:noAutofit/>
          </a:bodyPr>
          <a:lstStyle/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๑.๓ วิทยฐานะเชี่ยวชาญ ตั้งกรรมการชุดที่ ๑ จำนวน ๓ คน ประเมิน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 ด้านที่ ๑ และด้านที่ ๒ ตามองค์ประกอบที่ ก.ค.ศ.กำหนด (ยกเว้น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 ตำแหน่งผู้อำนวยการสำนักงานเขตพื้นที่การศึกษา)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๒. การพิจารณาผลการประเมิน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๒.๑ วิทยฐานะชำนาญการ และวิทยฐานะชำนาญการพิเศษ กรณีผล  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  การประเมินผ่านเกณฑ์/ไม่ผ่านเกณฑ์ที่ ก.ค.ศ.กำหนด ให้ กศจ.</a:t>
            </a:r>
            <a:br>
              <a:rPr lang="th-TH" sz="30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  พิจารณาอนุมัติ/ไม่อนุมัติ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๒.๒ วิทยฐานะเชี่ยวชาญ พิจารณาผลการประเมินด้านที่ ๑ และด้านที่ ๒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 หากผลการประเมินผ่านเกณฑ์ที่ ก.ค.ศ.กำหนด ให้เสนอด้านที่ 3</a:t>
            </a:r>
          </a:p>
          <a:p>
            <a:pPr marL="0"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</a:rPr>
              <a:t>              ให้สำนักงาน ก.ค.ศ.พิจารณาต่อไป </a:t>
            </a:r>
          </a:p>
          <a:p>
            <a:pPr marL="0" algn="thaiDist">
              <a:buNone/>
            </a:pPr>
            <a:endParaRPr lang="en-US" sz="3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2786050" y="214290"/>
            <a:ext cx="3714776" cy="7143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</a:rPr>
              <a:t> สรุป (ต่อ)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7112"/>
            <a:ext cx="8229600" cy="1085872"/>
          </a:xfrm>
        </p:spPr>
        <p:txBody>
          <a:bodyPr/>
          <a:lstStyle/>
          <a:p>
            <a:pPr algn="ctr"/>
            <a:r>
              <a:rPr lang="th-TH" sz="3200" b="1" dirty="0" smtClean="0">
                <a:solidFill>
                  <a:srgbClr val="66FF66"/>
                </a:solidFill>
                <a:latin typeface="TH SarabunIT๙" pitchFamily="34" charset="-34"/>
                <a:cs typeface="TH SarabunIT๙" pitchFamily="34" charset="-34"/>
              </a:rPr>
              <a:t>ก.ค.ศ.ได้กำหนดหลักเกณฑ์และวิธีการให้ข้าราชการครูและบุคลากร</a:t>
            </a:r>
            <a:br>
              <a:rPr lang="th-TH" sz="3200" b="1" dirty="0" smtClean="0">
                <a:solidFill>
                  <a:srgbClr val="66FF66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3200" b="1" dirty="0" smtClean="0">
                <a:solidFill>
                  <a:srgbClr val="66FF66"/>
                </a:solidFill>
                <a:latin typeface="TH SarabunIT๙" pitchFamily="34" charset="-34"/>
                <a:cs typeface="TH SarabunIT๙" pitchFamily="34" charset="-34"/>
              </a:rPr>
              <a:t>ทางการศึกษามีและเลื่อนวิทยฐานะ ดังนี้</a:t>
            </a:r>
            <a:endParaRPr lang="en-US" sz="3200" b="1" dirty="0" smtClean="0">
              <a:solidFill>
                <a:srgbClr val="66FF66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42844" y="1309686"/>
            <a:ext cx="8858312" cy="504827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Tx/>
              <a:buNone/>
              <a:defRPr/>
            </a:pP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1. หลักเกณฑ์และวิธีการให้ข้าราชการครูและบุคลากรทางการศึกษามีวิทยฐานะและเลื่อน</a:t>
            </a:r>
            <a:b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วิทยฐานะ (ตามหนังสือสำนักงาน ก.ค.ศ. ด่วนที่สุด ที่ ศธ 0206.4/ว 17 ลงวันที่ </a:t>
            </a:r>
            <a:b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30 กันยายน 2552)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๒.	หลักเกณฑ์และวิธีการให้ข้าราชการครูและบุคลากรทางการศึกษาในจังหวัดยะลา ปัตตานี นราธิวาส และสงขลา (เฉพาะพื้นที่อำเภอเทพา สะบ้าย้อย นาทวี และ</a:t>
            </a:r>
            <a:r>
              <a:rPr lang="th-TH" b="1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จะนะ) </a:t>
            </a: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มีวิทยฐานะชำนาญการ และมีหรือเลื่อนเป็นวิทยฐานะชำนาญการพิเศษ </a:t>
            </a:r>
            <a:b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(ตามหนังสือสำนักงาน ก.ค.ศ. ที่ ศธ ๐๒๐๖.๔/ว ๑๐ ลงวันที่ ๒๙ กรกฎาคม ๒๕๕๔)</a:t>
            </a:r>
          </a:p>
          <a:p>
            <a:pPr marL="0" indent="-457200">
              <a:spcBef>
                <a:spcPts val="0"/>
              </a:spcBef>
              <a:buFontTx/>
              <a:buNone/>
              <a:defRPr/>
            </a:pP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๓. หลักเกณฑ์และวิธีการให้ข้าราชการครูและบุคลากรทางการศึกษาผู้มีผลงานดีเด่นที่ประสพ</a:t>
            </a:r>
            <a:b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    ผลสำเร็จเป็นที่ประจักษ์มีวิทยฐานะหรือเลื่อนวิทยฐานะชำนาญการพิเศษและวิทยฐานะ</a:t>
            </a:r>
            <a:b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    เชี่ยวชาญ (ตามหนังสือสำนักงาน ก.ค.ศ. ที่ ศธ 0206.3/ว 13 ลงวันที่ 1 สิงหาคม 2556)</a:t>
            </a:r>
          </a:p>
          <a:p>
            <a:pPr marL="0" indent="-457200">
              <a:spcBef>
                <a:spcPts val="0"/>
              </a:spcBef>
              <a:buFontTx/>
              <a:buNone/>
              <a:defRPr/>
            </a:pP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๔. หลักเกณฑ์และวิธีการให้ข้าราชการครูและบุคลากรทางการศึกษามีวิทยฐานะหรือเลื่อนเป็น</a:t>
            </a:r>
            <a:b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    วิทยฐานะชำนาญการพิเศษและวิทยฐานะเชี่ยวชาญ ตามข้อตกลงในการพัฒนางาน </a:t>
            </a:r>
            <a:b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dirty="0" smtClean="0">
                <a:solidFill>
                  <a:schemeClr val="accent3"/>
                </a:solidFill>
                <a:latin typeface="TH SarabunIT๙" pitchFamily="34" charset="-34"/>
                <a:cs typeface="TH SarabunIT๙" pitchFamily="34" charset="-34"/>
              </a:rPr>
              <a:t>    (ตามหนังสือสำนักงาน ก.ค.ศ. ที่ ศธ 0206.4/ว 7 ลงวันที่ 11 พฤษภาคม 2558)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26988"/>
            <a:ext cx="9144000" cy="1143001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ตำแหน่งข้าราชการครูและบุคลากรทางการศึกษา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0100" y="1412875"/>
            <a:ext cx="7643866" cy="4824413"/>
          </a:xfrm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1.</a:t>
            </a:r>
            <a:r>
              <a:rPr lang="th-TH" sz="3600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ผู้สอน		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th-TH" sz="3600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		- ครูผู้ช่วย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th-TH" sz="3600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		- ครู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2.</a:t>
            </a:r>
            <a:r>
              <a:rPr lang="th-TH" sz="36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ผู้บริหารสถานศึกษา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th-TH" sz="36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		- รองผู้อำนวยการสถานศึกษา		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th-TH" sz="36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      - ผู้อำนวยการสถานศึกษา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3.</a:t>
            </a:r>
            <a:r>
              <a:rPr lang="th-TH" sz="3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ผู้บริหารการศึกษา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th-TH" sz="3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		- รองผู้อำนวยการสำนักงานเขตพื้นที่การศึกษา	</a:t>
            </a:r>
            <a:br>
              <a:rPr lang="th-TH" sz="3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</a:br>
            <a:r>
              <a:rPr lang="th-TH" sz="3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  - ผู้อำนวยการสำนักงานเขตพื้นที่การศึกษา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4.</a:t>
            </a:r>
            <a:r>
              <a:rPr lang="th-TH" sz="36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ไม่สังกัดสถานศึกษา	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th-TH" sz="36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		ศึกษานิเทศก์</a:t>
            </a:r>
            <a:r>
              <a:rPr lang="th-TH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21920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th-TH" sz="72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วิทยฐานะ</a:t>
            </a: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</p:nvPr>
        </p:nvGraphicFramePr>
        <p:xfrm>
          <a:off x="428596" y="1785926"/>
          <a:ext cx="8229600" cy="4785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672"/>
                <a:gridCol w="1224136"/>
                <a:gridCol w="1584176"/>
                <a:gridCol w="1152128"/>
                <a:gridCol w="1306488"/>
              </a:tblGrid>
              <a:tr h="700938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ตำแหน่ง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ชำนาญการ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ชำนาญการพิเศษ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เชี่ยวชาญ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เชี่ยวชาญพิเศษ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2060"/>
                    </a:solidFill>
                  </a:tcPr>
                </a:tc>
              </a:tr>
              <a:tr h="457124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ครู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66FF66"/>
                    </a:solidFill>
                  </a:tcPr>
                </a:tc>
              </a:tr>
              <a:tr h="457124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รองผู้อำนวยการสถานศึกษา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66FF66"/>
                    </a:solidFill>
                  </a:tcPr>
                </a:tc>
              </a:tr>
              <a:tr h="457124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ผู้อำนวยการสถานศึกษา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66FF66"/>
                    </a:solidFill>
                  </a:tcPr>
                </a:tc>
              </a:tr>
              <a:tr h="822845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รองผู้อำนวยการสำนักงานเขตพื้นที่การศึกษา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pPr algn="ctr"/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66FF66"/>
                    </a:solidFill>
                  </a:tcPr>
                </a:tc>
              </a:tr>
              <a:tr h="822845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ผู้อำนวยการสำนักงานเขตพื้นที่การศึกษา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66FF66"/>
                    </a:solidFill>
                  </a:tcPr>
                </a:tc>
              </a:tr>
              <a:tr h="457124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ศึกษานิเทศก์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 smtClean="0">
                          <a:latin typeface="TH SarabunIT๙" pitchFamily="34" charset="-34"/>
                          <a:cs typeface="TH SarabunIT๙" pitchFamily="34" charset="-34"/>
                          <a:sym typeface="Wingdings"/>
                        </a:rPr>
                        <a:t></a:t>
                      </a:r>
                      <a:endParaRPr lang="th-TH" sz="20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 marT="45702" marB="45702">
                    <a:solidFill>
                      <a:srgbClr val="66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00062" y="1285860"/>
            <a:ext cx="8201028" cy="3714776"/>
          </a:xfrm>
        </p:spPr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หลักเกณฑ์และวิธีการให้ข้าราชการครูและบุคลากรทางการศึกษามีวิทยฐานะและเลื่อนวิทยฐานะ</a:t>
            </a:r>
            <a:br>
              <a:rPr lang="th-TH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/>
            </a:r>
            <a:br>
              <a:rPr lang="th-TH" b="1" dirty="0"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(ตามหนังสือสำนักงาน ก.ค.ศ. ด่วนที่สุด</a:t>
            </a:r>
            <a:br>
              <a:rPr lang="th-TH" sz="40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ที่ ศธ ๐๒๐๖.๔/ว ๑๗ ลงวันที่ ๓๐ กันยายน ๒๕๕๒)</a:t>
            </a:r>
            <a:endParaRPr lang="en-US" sz="4000" b="1" dirty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785918" y="2143148"/>
            <a:ext cx="6286544" cy="400049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5400" b="1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วิทยฐานะชำนาญการ</a:t>
            </a:r>
          </a:p>
          <a:p>
            <a:pPr>
              <a:buFontTx/>
              <a:buChar char="-"/>
            </a:pPr>
            <a:r>
              <a:rPr lang="th-TH" sz="5400" b="1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วิทยฐานะชำนาญการพิเศษ</a:t>
            </a:r>
          </a:p>
          <a:p>
            <a:pPr>
              <a:buFontTx/>
              <a:buChar char="-"/>
            </a:pPr>
            <a:r>
              <a:rPr lang="th-TH" sz="5400" b="1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วิทยฐานะเชี่ยวชาญ</a:t>
            </a:r>
          </a:p>
          <a:p>
            <a:pPr>
              <a:buFontTx/>
              <a:buChar char="-"/>
            </a:pPr>
            <a:r>
              <a:rPr lang="th-TH" sz="5400" b="1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วิทยฐานะเชี่ยวชาญพิเศษ</a:t>
            </a:r>
            <a:endParaRPr lang="en-US" sz="5400" b="1" dirty="0">
              <a:solidFill>
                <a:schemeClr val="tx2">
                  <a:lumMod val="75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214414" y="857232"/>
            <a:ext cx="6715172" cy="1143008"/>
          </a:xfr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h-TH" sz="8000" b="1" dirty="0" smtClean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ประเมินวิทยฐานะ</a:t>
            </a:r>
            <a:endParaRPr lang="en-US" sz="8000" b="1" dirty="0">
              <a:solidFill>
                <a:schemeClr val="bg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71556" y="2189185"/>
            <a:ext cx="8229600" cy="502602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ด้านที่ 1 ด้านวินัย คุณธรรม จริยธรรม </a:t>
            </a:r>
          </a:p>
          <a:p>
            <a:pPr>
              <a:buNone/>
            </a:pPr>
            <a:r>
              <a:rPr lang="th-TH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 </a:t>
            </a:r>
            <a:r>
              <a:rPr lang="th-TH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          และจรรยาบรรณวิชาชีพ</a:t>
            </a:r>
          </a:p>
          <a:p>
            <a:pPr>
              <a:buNone/>
            </a:pPr>
            <a:r>
              <a:rPr lang="th-TH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ด้านที่ 2 ด้านความรู้ความสามารถ</a:t>
            </a:r>
          </a:p>
          <a:p>
            <a:pPr>
              <a:buNone/>
            </a:pPr>
            <a:r>
              <a:rPr lang="th-TH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H SarabunIT๙" pitchFamily="34" charset="-34"/>
                <a:cs typeface="TH SarabunIT๙" pitchFamily="34" charset="-34"/>
              </a:rPr>
              <a:t>ด้านที่ 3 ด้านผลการปฏิบัติงาน</a:t>
            </a:r>
            <a:endParaRPr lang="en-US" sz="5400" b="1" dirty="0">
              <a:solidFill>
                <a:srgbClr val="FFFF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42976" y="428604"/>
            <a:ext cx="6500858" cy="1071570"/>
          </a:xfr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th-TH" sz="6000" b="1" dirty="0" smtClean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การประเมินมี 3 ด้าน </a:t>
            </a:r>
            <a:endParaRPr lang="en-US" sz="6000" b="1" dirty="0">
              <a:solidFill>
                <a:schemeClr val="bg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85720" y="1285860"/>
            <a:ext cx="8229600" cy="6429420"/>
          </a:xfrm>
        </p:spPr>
        <p:txBody>
          <a:bodyPr>
            <a:normAutofit/>
          </a:bodyPr>
          <a:lstStyle/>
          <a:p>
            <a:pPr marL="0" indent="-225425" algn="thaiDist">
              <a:buNone/>
              <a:defRPr/>
            </a:pPr>
            <a:r>
              <a:rPr lang="th-TH" sz="3600" b="1" dirty="0" smtClean="0">
                <a:solidFill>
                  <a:schemeClr val="accent4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  <a:sym typeface="Wingdings 2"/>
              </a:rPr>
              <a:t></a:t>
            </a:r>
            <a:r>
              <a:rPr lang="th-TH" sz="35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วิทยฐานะชำนาญการ </a:t>
            </a:r>
            <a:r>
              <a:rPr lang="th-TH" sz="35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มีคณะกรรมการ 1 ชุด </a:t>
            </a:r>
            <a:r>
              <a:rPr lang="th-TH" sz="3500" b="1" dirty="0" smtClean="0">
                <a:latin typeface="TH SarabunIT๙" pitchFamily="34" charset="-34"/>
                <a:cs typeface="TH SarabunIT๙" pitchFamily="34" charset="-34"/>
              </a:rPr>
              <a:t>จำนวน ๓ คน</a:t>
            </a:r>
            <a:r>
              <a:rPr lang="en-US" sz="3500" b="1" dirty="0" smtClean="0">
                <a:latin typeface="TH SarabunIT๙" pitchFamily="34" charset="-34"/>
                <a:cs typeface="TH SarabunIT๙" pitchFamily="34" charset="-34"/>
              </a:rPr>
              <a:t/>
            </a:r>
            <a:br>
              <a:rPr lang="en-US" sz="35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en-US" sz="3500" b="1" dirty="0" smtClean="0">
                <a:latin typeface="TH SarabunIT๙" pitchFamily="34" charset="-34"/>
                <a:cs typeface="TH SarabunIT๙" pitchFamily="34" charset="-34"/>
              </a:rPr>
              <a:t>     </a:t>
            </a:r>
            <a:r>
              <a:rPr lang="th-TH" sz="35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H SarabunIT๙" pitchFamily="34" charset="-34"/>
                <a:cs typeface="TH SarabunIT๙" pitchFamily="34" charset="-34"/>
              </a:rPr>
              <a:t>ประเมินพร้อมกันทั้ง ๓ ด้าน</a:t>
            </a:r>
          </a:p>
          <a:p>
            <a:pPr marL="0" indent="-225425" algn="thaiDist">
              <a:buNone/>
              <a:defRPr/>
            </a:pPr>
            <a:endParaRPr lang="th-TH" sz="10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H SarabunIT๙" pitchFamily="34" charset="-34"/>
              <a:cs typeface="TH SarabunIT๙" pitchFamily="34" charset="-34"/>
            </a:endParaRPr>
          </a:p>
          <a:p>
            <a:pPr algn="thaiDist">
              <a:buNone/>
            </a:pPr>
            <a:r>
              <a:rPr lang="th-TH" sz="3200" b="1" dirty="0" smtClean="0">
                <a:solidFill>
                  <a:schemeClr val="accent4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  <a:sym typeface="Wingdings 2"/>
              </a:rPr>
              <a:t></a:t>
            </a:r>
            <a:r>
              <a:rPr lang="th-TH" sz="34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วิทยฐานะชำนาญการพิเศษ </a:t>
            </a:r>
            <a:r>
              <a:rPr lang="th-TH" sz="3400" b="1" dirty="0" smtClean="0">
                <a:latin typeface="TH SarabunIT๙" pitchFamily="34" charset="-34"/>
                <a:cs typeface="TH SarabunIT๙" pitchFamily="34" charset="-34"/>
              </a:rPr>
              <a:t>มีคณะกรรมการ ๒ ชุด ประกอบด้วย   </a:t>
            </a:r>
          </a:p>
          <a:p>
            <a:pPr algn="thaiDist">
              <a:buNone/>
            </a:pPr>
            <a:r>
              <a:rPr lang="th-TH" sz="3400" b="1" dirty="0" smtClean="0">
                <a:latin typeface="TH SarabunIT๙" pitchFamily="34" charset="-34"/>
                <a:cs typeface="TH SarabunIT๙" pitchFamily="34" charset="-34"/>
              </a:rPr>
              <a:t>    </a:t>
            </a:r>
            <a:r>
              <a:rPr lang="th-TH" sz="3400" b="1" dirty="0" smtClean="0">
                <a:solidFill>
                  <a:schemeClr val="accent4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-</a:t>
            </a:r>
            <a:r>
              <a:rPr lang="th-TH" sz="3400" b="1" dirty="0" smtClean="0">
                <a:latin typeface="TH SarabunIT๙" pitchFamily="34" charset="-34"/>
                <a:cs typeface="TH SarabunIT๙" pitchFamily="34" charset="-34"/>
              </a:rPr>
              <a:t> คณะกรรมการชุดที่ ๑ จำนวน ๓ คน ประเมินด้านที่ ๑ </a:t>
            </a:r>
            <a:r>
              <a:rPr lang="en-US" sz="3400" b="1" dirty="0" smtClean="0">
                <a:latin typeface="TH SarabunIT๙" pitchFamily="34" charset="-34"/>
                <a:cs typeface="TH SarabunIT๙" pitchFamily="34" charset="-34"/>
              </a:rPr>
              <a:t/>
            </a:r>
            <a:br>
              <a:rPr lang="en-US" sz="34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en-US" sz="3400" b="1" dirty="0" smtClean="0">
                <a:latin typeface="TH SarabunIT๙" pitchFamily="34" charset="-34"/>
                <a:cs typeface="TH SarabunIT๙" pitchFamily="34" charset="-34"/>
              </a:rPr>
              <a:t>    </a:t>
            </a:r>
            <a:r>
              <a:rPr lang="th-TH" sz="3400" b="1" dirty="0" smtClean="0">
                <a:latin typeface="TH SarabunIT๙" pitchFamily="34" charset="-34"/>
                <a:cs typeface="TH SarabunIT๙" pitchFamily="34" charset="-34"/>
              </a:rPr>
              <a:t>และด้านที่ ๒</a:t>
            </a:r>
          </a:p>
          <a:p>
            <a:pPr algn="thaiDist">
              <a:buNone/>
            </a:pPr>
            <a:r>
              <a:rPr lang="th-TH" sz="3000" b="1" dirty="0" smtClean="0">
                <a:latin typeface="TH SarabunIT๙" pitchFamily="34" charset="-34"/>
                <a:cs typeface="TH SarabunIT๙" pitchFamily="34" charset="-34"/>
                <a:sym typeface="Wingdings 2"/>
              </a:rPr>
              <a:t>     </a:t>
            </a:r>
            <a:r>
              <a:rPr lang="th-TH" sz="3000" b="1" dirty="0" smtClean="0">
                <a:solidFill>
                  <a:schemeClr val="accent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  <a:sym typeface="Wingdings 2"/>
              </a:rPr>
              <a:t>-</a:t>
            </a:r>
            <a:r>
              <a:rPr lang="th-TH" sz="3000" b="1" dirty="0" smtClean="0">
                <a:latin typeface="TH SarabunIT๙" pitchFamily="34" charset="-34"/>
                <a:cs typeface="TH SarabunIT๙" pitchFamily="34" charset="-34"/>
                <a:sym typeface="Wingdings 2"/>
              </a:rPr>
              <a:t> </a:t>
            </a:r>
            <a:r>
              <a:rPr lang="th-TH" sz="3400" b="1" dirty="0" smtClean="0">
                <a:latin typeface="TH SarabunIT๙" pitchFamily="34" charset="-34"/>
                <a:cs typeface="TH SarabunIT๙" pitchFamily="34" charset="-34"/>
              </a:rPr>
              <a:t>คณะกรรมการชุดที่ ๒ ประเมินด้านที่ ๓ ให้ กศจ.ตั้งผู้ทรงคุณวุฒิ</a:t>
            </a:r>
            <a:r>
              <a:rPr lang="en-US" sz="3400" b="1" dirty="0" smtClean="0">
                <a:latin typeface="TH SarabunIT๙" pitchFamily="34" charset="-34"/>
                <a:cs typeface="TH SarabunIT๙" pitchFamily="34" charset="-34"/>
              </a:rPr>
              <a:t/>
            </a:r>
            <a:br>
              <a:rPr lang="en-US" sz="34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en-US" sz="3400" b="1" dirty="0" smtClean="0">
                <a:latin typeface="TH SarabunIT๙" pitchFamily="34" charset="-34"/>
                <a:cs typeface="TH SarabunIT๙" pitchFamily="34" charset="-34"/>
              </a:rPr>
              <a:t>   </a:t>
            </a:r>
            <a:r>
              <a:rPr lang="th-TH" sz="3400" b="1" dirty="0" smtClean="0">
                <a:latin typeface="TH SarabunIT๙" pitchFamily="34" charset="-34"/>
                <a:cs typeface="TH SarabunIT๙" pitchFamily="34" charset="-34"/>
              </a:rPr>
              <a:t>ซึ่งมีความรู้ความสามารถ และเชี่ยวชาญในสาขาวิชาที่จะตรวจ</a:t>
            </a:r>
            <a:r>
              <a:rPr lang="en-US" sz="3400" b="1" dirty="0" smtClean="0">
                <a:latin typeface="TH SarabunIT๙" pitchFamily="34" charset="-34"/>
                <a:cs typeface="TH SarabunIT๙" pitchFamily="34" charset="-34"/>
              </a:rPr>
              <a:t/>
            </a:r>
            <a:br>
              <a:rPr lang="en-US" sz="34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en-US" sz="3400" b="1" dirty="0" smtClean="0">
                <a:latin typeface="TH SarabunIT๙" pitchFamily="34" charset="-34"/>
                <a:cs typeface="TH SarabunIT๙" pitchFamily="34" charset="-34"/>
              </a:rPr>
              <a:t>    </a:t>
            </a:r>
            <a:r>
              <a:rPr lang="th-TH" sz="3400" b="1" dirty="0" smtClean="0">
                <a:latin typeface="TH SarabunIT๙" pitchFamily="34" charset="-34"/>
                <a:cs typeface="TH SarabunIT๙" pitchFamily="34" charset="-34"/>
              </a:rPr>
              <a:t>และประเมินจากบัญชีรายชื่อผู้ทรงคุณวุฒิที่ ก.ค.ศ.กำหนด </a:t>
            </a:r>
            <a:br>
              <a:rPr lang="th-TH" sz="34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400" b="1" dirty="0" smtClean="0">
                <a:latin typeface="TH SarabunIT๙" pitchFamily="34" charset="-34"/>
                <a:cs typeface="TH SarabunIT๙" pitchFamily="34" charset="-34"/>
              </a:rPr>
              <a:t>    มีหน้าที่ตรวจและประเมินผลงานทางวิชาการ</a:t>
            </a:r>
            <a:endParaRPr lang="en-US" sz="3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857356" y="357166"/>
            <a:ext cx="5214974" cy="8572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000" b="1" dirty="0" smtClean="0"/>
              <a:t>คณะกรรมการประเมิน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กระดาษ">
  <a:themeElements>
    <a:clrScheme name="กระดาษ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กระดาษ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กระดา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535</TotalTime>
  <Words>675</Words>
  <Application>Microsoft Office PowerPoint</Application>
  <PresentationFormat>นำเสนอทางหน้าจอ (4:3)</PresentationFormat>
  <Paragraphs>191</Paragraphs>
  <Slides>21</Slides>
  <Notes>2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21</vt:i4>
      </vt:variant>
    </vt:vector>
  </HeadingPairs>
  <TitlesOfParts>
    <vt:vector size="22" baseType="lpstr">
      <vt:lpstr>กระดาษ</vt:lpstr>
      <vt:lpstr>งานนำเสนอ PowerPoint</vt:lpstr>
      <vt:lpstr>มาตรา 54</vt:lpstr>
      <vt:lpstr>ก.ค.ศ.ได้กำหนดหลักเกณฑ์และวิธีการให้ข้าราชการครูและบุคลากร ทางการศึกษามีและเลื่อนวิทยฐานะ ดังนี้</vt:lpstr>
      <vt:lpstr>ตำแหน่งข้าราชการครูและบุคลากรทางการศึกษา</vt:lpstr>
      <vt:lpstr>วิทยฐานะ</vt:lpstr>
      <vt:lpstr>หลักเกณฑ์และวิธีการให้ข้าราชการครูและบุคลากรทางการศึกษามีวิทยฐานะและเลื่อนวิทยฐานะ  (ตามหนังสือสำนักงาน ก.ค.ศ. ด่วนที่สุด ที่ ศธ ๐๒๐๖.๔/ว ๑๗ ลงวันที่ ๓๐ กันยายน ๒๕๕๒)</vt:lpstr>
      <vt:lpstr>ประเมินวิทยฐานะ</vt:lpstr>
      <vt:lpstr>การประเมินมี 3 ด้าน </vt:lpstr>
      <vt:lpstr>คณะกรรมการประเมิน</vt:lpstr>
      <vt:lpstr>คณะกรรมการประเมิน (ต่อ)</vt:lpstr>
      <vt:lpstr>เกณฑ์การตัดสิน</vt:lpstr>
      <vt:lpstr>การปรับปรุง</vt:lpstr>
      <vt:lpstr>การอนุมัติ</vt:lpstr>
      <vt:lpstr>งานนำเสนอ PowerPoint</vt:lpstr>
      <vt:lpstr>ประเมินวิทยฐานะ</vt:lpstr>
      <vt:lpstr>การประเมินมี 3 ด้าน </vt:lpstr>
      <vt:lpstr>คณะกรรมการประเมิน</vt:lpstr>
      <vt:lpstr>งานนำเสนอ PowerPoint</vt:lpstr>
      <vt:lpstr>การอนุมัติ</vt:lpstr>
      <vt:lpstr> สรุป</vt:lpstr>
      <vt:lpstr> สรุป (ต่อ)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หลักเกณฑ์และวิธีการให้ข้าราชการครูและบุคลากรทางการศึกษามีวิทยฐานะและเลื่อนวิทยฐานะ  (ตามหนังสือสำนักงาน ก.ค.ศ. ด่วนที่สุด ที่ ศธ ๐๒๐๖.๔/ว ๑๗ ลงวันที่ ๓๐ กันยายน ๒๕๕๒)</dc:title>
  <dc:creator>admin</dc:creator>
  <cp:lastModifiedBy>information</cp:lastModifiedBy>
  <cp:revision>88</cp:revision>
  <dcterms:created xsi:type="dcterms:W3CDTF">2016-05-10T01:31:05Z</dcterms:created>
  <dcterms:modified xsi:type="dcterms:W3CDTF">2016-05-16T02:37:24Z</dcterms:modified>
</cp:coreProperties>
</file>