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58" r:id="rId4"/>
    <p:sldId id="265" r:id="rId5"/>
    <p:sldId id="266" r:id="rId6"/>
    <p:sldId id="259" r:id="rId7"/>
    <p:sldId id="260" r:id="rId8"/>
    <p:sldId id="261" r:id="rId9"/>
    <p:sldId id="263" r:id="rId10"/>
    <p:sldId id="268" r:id="rId11"/>
    <p:sldId id="267" r:id="rId12"/>
    <p:sldId id="264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18D15-798D-4735-800B-34593145DD7D}" type="datetimeFigureOut">
              <a:rPr lang="th-TH" smtClean="0"/>
              <a:t>11/09/56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5BCEB-2523-411C-9669-E2EC989ACB7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196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5BCEB-2523-411C-9669-E2EC989ACB7C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223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B467DC-F282-406A-A8D1-E54E6E413643}" type="datetime1">
              <a:rPr lang="th-TH" smtClean="0"/>
              <a:t>11/09/56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4770C0-4180-4759-BF7B-EE0BA3E8642C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FE06B9-8206-499B-B085-9E1FD07AC3FE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12317F-7D4D-452F-BCD3-61CBBA9DE576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436327-F4A2-4BD4-81D5-DB932C6A2A17}" type="datetime1">
              <a:rPr lang="th-TH" smtClean="0"/>
              <a:t>11/09/56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AA6F6-D565-432A-8E1E-DA1F98E8AF52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BB69F-F58F-445D-8D4F-D909ECA0D314}" type="datetime1">
              <a:rPr lang="th-TH" smtClean="0"/>
              <a:t>11/09/56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C0D989-63CE-4E82-A1AC-11B765B4FF8B}" type="datetime1">
              <a:rPr lang="th-TH" smtClean="0"/>
              <a:t>11/09/56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1B99A5-DB5F-4A20-ABFD-1B1811F112B1}" type="datetime1">
              <a:rPr lang="th-TH" smtClean="0"/>
              <a:t>11/09/56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CDA0D55-2048-44C2-97BC-58B2E898554D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049001-A352-449E-A8E7-077BFF121E54}" type="datetime1">
              <a:rPr lang="th-TH" smtClean="0"/>
              <a:t>11/09/56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7073AF2-2694-4C2F-AE8B-1B7CB50EFD2E}" type="datetime1">
              <a:rPr lang="th-TH" smtClean="0"/>
              <a:t>11/09/56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E7F8CB0-65CD-4C36-9F63-8DCB8997E3D9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2641"/>
            <a:ext cx="7772400" cy="2108447"/>
          </a:xfrm>
        </p:spPr>
        <p:txBody>
          <a:bodyPr>
            <a:normAutofit fontScale="90000"/>
          </a:bodyPr>
          <a:lstStyle/>
          <a:p>
            <a:pPr marL="0" marR="0" algn="ctr">
              <a:spcBef>
                <a:spcPts val="1200"/>
              </a:spcBef>
              <a:spcAft>
                <a:spcPts val="0"/>
              </a:spcAft>
            </a:pPr>
            <a:r>
              <a:rPr lang="th-TH" sz="4000" u="sng" dirty="0">
                <a:effectLst/>
              </a:rPr>
              <a:t>หลักกฎหมายและคดีปกครองเกี่ยวกับความรับ</a:t>
            </a:r>
            <a:r>
              <a:rPr lang="th-TH" sz="4000" u="sng" dirty="0" smtClean="0">
                <a:effectLst/>
              </a:rPr>
              <a:t>ผิด</a:t>
            </a:r>
            <a:br>
              <a:rPr lang="th-TH" sz="4000" u="sng" dirty="0" smtClean="0">
                <a:effectLst/>
              </a:rPr>
            </a:br>
            <a:r>
              <a:rPr lang="th-TH" sz="4000" u="sng" dirty="0" smtClean="0">
                <a:effectLst/>
              </a:rPr>
              <a:t>ทาง</a:t>
            </a:r>
            <a:r>
              <a:rPr lang="th-TH" sz="4000" u="sng" dirty="0">
                <a:effectLst/>
              </a:rPr>
              <a:t>ละเมิดของ</a:t>
            </a:r>
            <a:r>
              <a:rPr lang="th-TH" sz="4000" u="sng" dirty="0" smtClean="0">
                <a:effectLst/>
              </a:rPr>
              <a:t>เจ้าหน้าที่</a:t>
            </a:r>
            <a:br>
              <a:rPr lang="th-TH" sz="4000" u="sng" dirty="0" smtClean="0">
                <a:effectLst/>
              </a:rPr>
            </a:br>
            <a:r>
              <a:rPr lang="th-TH" sz="2700" u="sng" dirty="0" smtClean="0">
                <a:effectLst/>
              </a:rPr>
              <a:t/>
            </a:r>
            <a:br>
              <a:rPr lang="th-TH" sz="2700" u="sng" dirty="0" smtClean="0">
                <a:effectLst/>
              </a:rPr>
            </a:b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โครงการ</a:t>
            </a:r>
            <a:r>
              <a:rPr lang="th-TH" sz="3100" spc="-60" dirty="0">
                <a:effectLst/>
                <a:latin typeface="Browallia New"/>
                <a:ea typeface="Times New Roman"/>
                <a:cs typeface="BrowalliaUPC"/>
              </a:rPr>
              <a:t>จัดประชุมสัมมนาการให้ความรู้เกี่ยวกับการอุทธรณ์</a:t>
            </a: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และ</a:t>
            </a:r>
            <a:b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การ</a:t>
            </a:r>
            <a:r>
              <a:rPr lang="th-TH" sz="3100" spc="-60" dirty="0">
                <a:effectLst/>
                <a:latin typeface="Browallia New"/>
                <a:ea typeface="Times New Roman"/>
                <a:cs typeface="BrowalliaUPC"/>
              </a:rPr>
              <a:t>ร้องทุกข์ การดำเนินคดีปกครอง การปฏิบัติงาน</a:t>
            </a: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เกี่ยวกับ</a:t>
            </a:r>
            <a:b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งานการเงินและ</a:t>
            </a:r>
            <a:r>
              <a:rPr lang="th-TH" sz="3100" spc="-60" dirty="0">
                <a:effectLst/>
                <a:latin typeface="Browallia New"/>
                <a:ea typeface="Times New Roman"/>
                <a:cs typeface="BrowalliaUPC"/>
              </a:rPr>
              <a:t>พัสดุ แก่ข้าราชการครูและ</a:t>
            </a: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บุคลากร</a:t>
            </a:r>
            <a:r>
              <a:rPr lang="th-TH" sz="3100" spc="-60" dirty="0">
                <a:effectLst/>
                <a:latin typeface="Browallia New"/>
                <a:ea typeface="Times New Roman"/>
                <a:cs typeface="BrowalliaUPC"/>
              </a:rPr>
              <a:t>ทางการ</a:t>
            </a: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ศึกษา</a:t>
            </a:r>
            <a:b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3100" spc="-60" dirty="0" smtClean="0">
                <a:effectLst/>
                <a:latin typeface="Browallia New"/>
                <a:ea typeface="Times New Roman"/>
                <a:cs typeface="BrowalliaUPC"/>
              </a:rPr>
              <a:t> </a:t>
            </a:r>
            <a:r>
              <a:rPr lang="en-US" sz="3100" spc="-60" dirty="0" smtClean="0">
                <a:effectLst/>
                <a:latin typeface="Browallia New"/>
                <a:ea typeface="Times New Roman"/>
                <a:cs typeface="BrowalliaUPC"/>
              </a:rPr>
              <a:t/>
            </a:r>
            <a:br>
              <a:rPr lang="en-US" sz="3100" spc="-60" dirty="0" smtClean="0">
                <a:effectLst/>
                <a:latin typeface="Browallia New"/>
                <a:ea typeface="Times New Roman"/>
                <a:cs typeface="BrowalliaUPC"/>
              </a:rPr>
            </a:br>
            <a:r>
              <a:rPr lang="th-TH" sz="2800" spc="-60" dirty="0" smtClean="0">
                <a:effectLst/>
                <a:latin typeface="Browallia New"/>
                <a:ea typeface="Times New Roman"/>
                <a:cs typeface="BrowalliaUPC"/>
              </a:rPr>
              <a:t>วัน</a:t>
            </a:r>
            <a:r>
              <a:rPr lang="th-TH" sz="2800" spc="-60" dirty="0">
                <a:effectLst/>
                <a:latin typeface="Browallia New"/>
                <a:ea typeface="Times New Roman"/>
                <a:cs typeface="BrowalliaUPC"/>
              </a:rPr>
              <a:t>เสาร์ที่ ๒๘ กันยายน ๒๕๕๖ เวลา ๙.๐๐ – ๑๗.๐๐ น. </a:t>
            </a:r>
            <a:endParaRPr lang="en-US" sz="24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73512"/>
            <a:ext cx="7772400" cy="1199704"/>
          </a:xfrm>
        </p:spPr>
        <p:txBody>
          <a:bodyPr/>
          <a:lstStyle/>
          <a:p>
            <a:r>
              <a:rPr lang="th-TH" sz="2600" b="1" i="1" dirty="0"/>
              <a:t>ดร.ประสาท  </a:t>
            </a:r>
            <a:r>
              <a:rPr lang="th-TH" sz="2600" b="1" i="1" dirty="0" err="1"/>
              <a:t>พงษ์สุวรรณ์</a:t>
            </a:r>
            <a:endParaRPr lang="en-US" sz="2600" b="1" i="1" dirty="0"/>
          </a:p>
          <a:p>
            <a:r>
              <a:rPr lang="th-TH" sz="2600" b="1" i="1" dirty="0"/>
              <a:t>อธิบดีศาลปกครองขอนแก่น</a:t>
            </a:r>
            <a:endParaRPr lang="en-US" sz="2600" b="1" i="1" dirty="0"/>
          </a:p>
          <a:p>
            <a:endParaRPr lang="th-TH" b="1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1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95759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lnSpcReduction="10000"/>
          </a:bodyPr>
          <a:lstStyle/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endParaRPr lang="th-TH" sz="2400" dirty="0" smtClean="0">
              <a:solidFill>
                <a:prstClr val="black"/>
              </a:solidFill>
            </a:endParaRP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 smtClean="0">
                <a:solidFill>
                  <a:prstClr val="black"/>
                </a:solidFill>
              </a:rPr>
              <a:t>ละเมิด</a:t>
            </a:r>
            <a:r>
              <a:rPr lang="th-TH" sz="2400" dirty="0">
                <a:solidFill>
                  <a:prstClr val="black"/>
                </a:solidFill>
              </a:rPr>
              <a:t>จากการออก น.ส.๓ ก.ทับโฉนดที่ดิน </a:t>
            </a:r>
            <a:endParaRPr lang="th-TH" sz="2400" dirty="0" smtClean="0">
              <a:solidFill>
                <a:prstClr val="black"/>
              </a:solidFill>
            </a:endParaRP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ละเมิดจากการออก น.ส.๓ ก.ทับ น.ส.๓ ก.ฉบับอื่น </a:t>
            </a:r>
            <a:endParaRPr lang="th-TH" sz="2400" dirty="0" smtClean="0">
              <a:solidFill>
                <a:prstClr val="black"/>
              </a:solidFill>
            </a:endParaRP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ละเมิดจากการคืนของกลางในคดีอาญา, ละเมิดจากการที่ของกลางที่ถูกยึดไว้ในคดีอาญาสูญหายหรือ</a:t>
            </a:r>
            <a:r>
              <a:rPr lang="th-TH" sz="2400" dirty="0" smtClean="0">
                <a:solidFill>
                  <a:prstClr val="black"/>
                </a:solidFill>
              </a:rPr>
              <a:t>เสียหาย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 smtClean="0">
                <a:solidFill>
                  <a:prstClr val="black"/>
                </a:solidFill>
              </a:rPr>
              <a:t>ละเมิด</a:t>
            </a:r>
            <a:r>
              <a:rPr lang="th-TH" sz="2400" dirty="0">
                <a:solidFill>
                  <a:prstClr val="black"/>
                </a:solidFill>
              </a:rPr>
              <a:t>จากการเวนคืน</a:t>
            </a:r>
            <a:r>
              <a:rPr lang="th-TH" sz="2400" dirty="0" smtClean="0">
                <a:solidFill>
                  <a:prstClr val="black"/>
                </a:solidFill>
              </a:rPr>
              <a:t>อสังหาริมทรัพย์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ละเมิดจากการจัดรูป</a:t>
            </a:r>
            <a:r>
              <a:rPr lang="th-TH" sz="2400" dirty="0" smtClean="0">
                <a:solidFill>
                  <a:prstClr val="black"/>
                </a:solidFill>
              </a:rPr>
              <a:t>ที่ดิน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ละเมิดจากการระบายน้ำเสียลงสู่ลำ</a:t>
            </a:r>
            <a:r>
              <a:rPr lang="th-TH" sz="2400" dirty="0" smtClean="0">
                <a:solidFill>
                  <a:prstClr val="black"/>
                </a:solidFill>
              </a:rPr>
              <a:t>คลอง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ละเมิดจากการดำเนินการถมทะเลโดยไม่</a:t>
            </a:r>
            <a:r>
              <a:rPr lang="th-TH" sz="2400" dirty="0" smtClean="0">
                <a:solidFill>
                  <a:prstClr val="black"/>
                </a:solidFill>
              </a:rPr>
              <a:t>ชอบ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ละเมิดจากการจัดการเรียนการ</a:t>
            </a:r>
            <a:r>
              <a:rPr lang="th-TH" sz="2400" dirty="0" smtClean="0">
                <a:solidFill>
                  <a:prstClr val="black"/>
                </a:solidFill>
              </a:rPr>
              <a:t>สอน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ละเมิดจากการยกเลิกการใช้บัญชีผู้</a:t>
            </a:r>
            <a:r>
              <a:rPr lang="th-TH" sz="2400" dirty="0" smtClean="0">
                <a:solidFill>
                  <a:prstClr val="black"/>
                </a:solidFill>
              </a:rPr>
              <a:t>สอบแข่งขัน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ละเมิดจากการกระทำการโดยไม่</a:t>
            </a:r>
            <a:r>
              <a:rPr lang="th-TH" sz="2400" dirty="0" smtClean="0">
                <a:solidFill>
                  <a:prstClr val="black"/>
                </a:solidFill>
              </a:rPr>
              <a:t>ชอบ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ละเมิดจากการละเลยต่อหน้าที่ตามที่กฎหมายกำหนดให้ต้องปฏิบัติ </a:t>
            </a:r>
            <a:endParaRPr lang="th-TH" sz="2400" dirty="0" smtClean="0">
              <a:solidFill>
                <a:prstClr val="black"/>
              </a:solidFill>
            </a:endParaRP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ละเมิดจากการปฏิบัติหน้าที่ตามที่กฎหมายกำหนดให้ต้องปฏิบัติล่าช้า</a:t>
            </a:r>
            <a:r>
              <a:rPr lang="th-TH" sz="2400" dirty="0" smtClean="0">
                <a:solidFill>
                  <a:prstClr val="black"/>
                </a:solidFill>
              </a:rPr>
              <a:t>เกินสมควร</a:t>
            </a:r>
          </a:p>
          <a:p>
            <a:pPr marL="1435100" lvl="0" indent="-441325">
              <a:buClr>
                <a:srgbClr val="2DA2BF"/>
              </a:buClr>
              <a:buSzPct val="100000"/>
              <a:buFont typeface="+mj-cs"/>
              <a:buAutoNum type="thaiNumPeriod" startAt="7"/>
            </a:pPr>
            <a:r>
              <a:rPr lang="th-TH" sz="2400" dirty="0">
                <a:solidFill>
                  <a:prstClr val="black"/>
                </a:solidFill>
              </a:rPr>
              <a:t>ละเมิดจากการออกคำสั่งทาง</a:t>
            </a:r>
            <a:r>
              <a:rPr lang="th-TH" sz="2400" dirty="0" smtClean="0">
                <a:solidFill>
                  <a:prstClr val="black"/>
                </a:solidFill>
              </a:rPr>
              <a:t>ปกครอง</a:t>
            </a:r>
            <a:endParaRPr lang="th-TH" sz="2400" dirty="0">
              <a:solidFill>
                <a:prstClr val="black"/>
              </a:solidFill>
            </a:endParaRPr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10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3544080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r>
              <a:rPr lang="th-TH" dirty="0"/>
              <a:t>๓.๒ คดีที่เจ้าหน้าที่ของรัฐฟ้องเพิกถอนคำสั่งไล่เบี้ยตามมาตรา ๑๒ แห่งพระราชบัญญัติความรับผิดทางละเมิดฯ อัน</a:t>
            </a:r>
            <a:r>
              <a:rPr lang="th-TH" dirty="0" smtClean="0"/>
              <a:t>เนื่องมาจาก</a:t>
            </a:r>
          </a:p>
          <a:p>
            <a:pPr marL="1258888" indent="-268288">
              <a:buSzPct val="100000"/>
              <a:buFont typeface="+mj-cs"/>
              <a:buAutoNum type="thaiNumPeriod"/>
            </a:pPr>
            <a:r>
              <a:rPr lang="th-TH" sz="2600" dirty="0" smtClean="0"/>
              <a:t>คำสั่ง</a:t>
            </a:r>
            <a:r>
              <a:rPr lang="th-TH" sz="2600" dirty="0"/>
              <a:t>ไม่ชอบเพราะไม่ดำเนินการตามขั้นตอนตาม</a:t>
            </a:r>
            <a:r>
              <a:rPr lang="th-TH" sz="2600" dirty="0" smtClean="0"/>
              <a:t>กฎหมาย</a:t>
            </a:r>
          </a:p>
          <a:p>
            <a:pPr marL="1258888" indent="-268288">
              <a:buSzPct val="100000"/>
              <a:buFont typeface="+mj-cs"/>
              <a:buAutoNum type="thaiNumPeriod"/>
            </a:pPr>
            <a:r>
              <a:rPr lang="th-TH" sz="2600" dirty="0"/>
              <a:t>คำสั่งไม่ชอบเพราะขาดอายุความการใช้สิทธิเรียกร้องค่าสินไหมทดแทนจากเจ้าหน้าที่ผู้การะทำละเมิด</a:t>
            </a:r>
            <a:r>
              <a:rPr lang="th-TH" sz="2600" dirty="0" smtClean="0"/>
              <a:t>แล้ว</a:t>
            </a:r>
          </a:p>
          <a:p>
            <a:pPr marL="1258888" indent="-268288">
              <a:buSzPct val="100000"/>
              <a:buFont typeface="+mj-cs"/>
              <a:buAutoNum type="thaiNumPeriod"/>
            </a:pPr>
            <a:r>
              <a:rPr lang="th-TH" sz="2600" dirty="0"/>
              <a:t>คำสั่งไม่ชอบเพราะกำหนดจำนวนเงินไม่</a:t>
            </a:r>
            <a:r>
              <a:rPr lang="th-TH" sz="2600" dirty="0" smtClean="0"/>
              <a:t>ชอบ</a:t>
            </a:r>
          </a:p>
          <a:p>
            <a:pPr marL="1258888" indent="-268288">
              <a:buSzPct val="100000"/>
              <a:buFont typeface="+mj-cs"/>
              <a:buAutoNum type="thaiNumPeriod"/>
            </a:pPr>
            <a:r>
              <a:rPr lang="th-TH" sz="2600" dirty="0"/>
              <a:t>คำสั่งไม่ชอบเพราะมิได้เป็นการกระทำละเมิดโดยจงใจหรือประมาทเลินเล่ออย่างร้ายแรง</a:t>
            </a:r>
          </a:p>
          <a:p>
            <a:r>
              <a:rPr lang="th-TH" dirty="0" smtClean="0"/>
              <a:t>๓.๓ </a:t>
            </a:r>
            <a:r>
              <a:rPr lang="th-TH" dirty="0"/>
              <a:t>คดีที่เจ้าหน้าที่ของรัฐฟ้องเพิกถอนคำสั่งอายัดทรัพย์สินตามมาตรา ๕๗ แห่งพระราชบัญญัติวิธีปฏิบัติราชการทางปกครอง พ.ศ.๒๕๓๙</a:t>
            </a:r>
            <a:endParaRPr lang="en-US" dirty="0"/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11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29921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/>
          <a:lstStyle/>
          <a:p>
            <a:endParaRPr lang="th-TH" dirty="0" smtClean="0"/>
          </a:p>
          <a:p>
            <a:r>
              <a:rPr lang="th-TH" dirty="0" smtClean="0"/>
              <a:t>๓.๔ </a:t>
            </a:r>
            <a:r>
              <a:rPr lang="th-TH" dirty="0"/>
              <a:t>คดีที่หน่วยงานของรัฐฟ้องเจ้าหน้าที่ให้ชดใช้เงินที่กระทำละเมิดต่อหน่วยงานของรัฐหรือที่หน่วยงานของรัฐชำระหนี้ต่อบุคคลภายนอกแทนไป (ม.๘ และ ม.๑๐ แห่งพระราชบัญญัติความรับผิดทางละเมิดฯ)</a:t>
            </a:r>
            <a:endParaRPr lang="en-US" dirty="0"/>
          </a:p>
          <a:p>
            <a:r>
              <a:rPr lang="th-TH" dirty="0"/>
              <a:t>๓.๕ คดีที่ประชาชนฟ้องให้หน่วยงานของรัฐออกใบรับคำขอให้ชดใช้ค่าสินไหมทดแทนหรือให้หน่วยงานของรัฐพิจารณาคำขอให้ชดใช้ค่าสินไหม</a:t>
            </a:r>
            <a:r>
              <a:rPr lang="th-TH" dirty="0" smtClean="0"/>
              <a:t>ทดแทน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12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251310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/>
              <a:t>๑.๑  ประวัติความคิดและวิวัฒนาการของกฎหมายปกครองว่าด้วยความรับผิดของฝ่าย</a:t>
            </a:r>
            <a:r>
              <a:rPr lang="th-TH" dirty="0" smtClean="0"/>
              <a:t>ปกครอง</a:t>
            </a:r>
          </a:p>
          <a:p>
            <a:pPr lvl="1">
              <a:buClr>
                <a:srgbClr val="2DA2BF"/>
              </a:buClr>
            </a:pPr>
            <a:r>
              <a:rPr lang="th-TH" sz="2800" dirty="0">
                <a:latin typeface="Browallia New"/>
                <a:ea typeface="MS Mincho"/>
                <a:cs typeface="+mj-cs"/>
              </a:rPr>
              <a:t>๑.๑.๑ ใน</a:t>
            </a:r>
            <a:r>
              <a:rPr lang="th-TH" sz="2800" dirty="0" smtClean="0">
                <a:latin typeface="Browallia New"/>
                <a:ea typeface="MS Mincho"/>
                <a:cs typeface="+mj-cs"/>
              </a:rPr>
              <a:t>ต่างประเทศ</a:t>
            </a:r>
            <a:endParaRPr lang="th-TH" sz="2800" dirty="0">
              <a:solidFill>
                <a:prstClr val="black"/>
              </a:solidFill>
            </a:endParaRPr>
          </a:p>
          <a:p>
            <a:pPr lvl="1">
              <a:buClr>
                <a:srgbClr val="2DA2BF"/>
              </a:buClr>
            </a:pPr>
            <a:r>
              <a:rPr lang="th-TH" sz="2800" dirty="0" smtClean="0">
                <a:latin typeface="Browallia New"/>
                <a:ea typeface="MS Mincho"/>
                <a:cs typeface="+mj-cs"/>
              </a:rPr>
              <a:t>๑.๑.๒ </a:t>
            </a:r>
            <a:r>
              <a:rPr lang="th-TH" sz="2800" dirty="0">
                <a:latin typeface="Browallia New"/>
                <a:ea typeface="MS Mincho"/>
                <a:cs typeface="+mj-cs"/>
              </a:rPr>
              <a:t>ในประเทศ</a:t>
            </a:r>
            <a:r>
              <a:rPr lang="th-TH" sz="2800" dirty="0" smtClean="0">
                <a:latin typeface="Browallia New"/>
                <a:ea typeface="MS Mincho"/>
                <a:cs typeface="+mj-cs"/>
              </a:rPr>
              <a:t>ไทย</a:t>
            </a:r>
            <a:endParaRPr lang="en-US" sz="2800" dirty="0"/>
          </a:p>
          <a:p>
            <a:r>
              <a:rPr lang="th-TH" dirty="0"/>
              <a:t>๑.๒  หลักกฎหมายและสภาพปัญหาที่เกิดจากการนำเอาประมวลกฎหมายแพ่ง</a:t>
            </a:r>
            <a:br>
              <a:rPr lang="th-TH" dirty="0"/>
            </a:br>
            <a:r>
              <a:rPr lang="th-TH" dirty="0"/>
              <a:t>และพาณิชย์ลักษณะละเมิดมาใช้บังคับกับการกระทำละเมิดของเจ้าหน้าที่</a:t>
            </a:r>
            <a:br>
              <a:rPr lang="th-TH" dirty="0"/>
            </a:br>
            <a:r>
              <a:rPr lang="th-TH" dirty="0"/>
              <a:t>ต่อบุคคลภายนอกและต่อหน่วยงานของ</a:t>
            </a:r>
            <a:r>
              <a:rPr lang="th-TH" dirty="0" smtClean="0"/>
              <a:t>รัฐ</a:t>
            </a:r>
          </a:p>
          <a:p>
            <a:pPr lvl="1"/>
            <a:r>
              <a:rPr lang="th-TH" sz="2700" dirty="0" smtClean="0"/>
              <a:t>๑.๒.๑  </a:t>
            </a:r>
            <a:r>
              <a:rPr lang="th-TH" sz="2700" dirty="0"/>
              <a:t>ความรับผิดทางละเมิดของเจ้าหน้าที่ต่อบุคคลภายนอกตามประมวลกฎหมายแพ่งและ</a:t>
            </a:r>
            <a:r>
              <a:rPr lang="th-TH" sz="2700" dirty="0" smtClean="0"/>
              <a:t>พาณิชย์</a:t>
            </a:r>
          </a:p>
          <a:p>
            <a:pPr marL="630238" lvl="8" indent="0">
              <a:buNone/>
            </a:pPr>
            <a:r>
              <a:rPr lang="th-TH" sz="2400" dirty="0"/>
              <a:t>(๑) การกระทำละเมิดของเจ้าหน้าที่ต่อบุคคลภายนอกที่มิใช่การ</a:t>
            </a:r>
            <a:r>
              <a:rPr lang="th-TH" sz="2400" dirty="0" smtClean="0"/>
              <a:t>กระทำใน</a:t>
            </a:r>
            <a:r>
              <a:rPr lang="th-TH" sz="2400" dirty="0"/>
              <a:t>การปฏิบัติหน้าที่ : เจ้าหน้าที่ต้องรับผิดเป็นการส่วนตัวตาม ป.</a:t>
            </a:r>
            <a:r>
              <a:rPr lang="th-TH" sz="2400" dirty="0" err="1"/>
              <a:t>พ.พ</a:t>
            </a:r>
            <a:r>
              <a:rPr lang="th-TH" sz="2400" dirty="0"/>
              <a:t>. มาตรา ๔๒๐</a:t>
            </a:r>
          </a:p>
          <a:p>
            <a:pPr lvl="1"/>
            <a:endParaRPr lang="th-TH" sz="2700" dirty="0" smtClean="0"/>
          </a:p>
          <a:p>
            <a:pPr lvl="1"/>
            <a:endParaRPr lang="en-US" sz="2700" dirty="0"/>
          </a:p>
          <a:p>
            <a:pPr lvl="1"/>
            <a:endParaRPr lang="th-TH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2800" dirty="0">
                <a:effectLst/>
              </a:rPr>
              <a:t>บทที่ ๑  หลักกฎหมายความรับผิดทางละเมิดของเจ้าหน้าที่</a:t>
            </a:r>
            <a:r>
              <a:rPr lang="en-US" sz="2800" dirty="0">
                <a:effectLst/>
              </a:rPr>
              <a:t/>
            </a:r>
            <a:br>
              <a:rPr lang="en-US" sz="2800" dirty="0">
                <a:effectLst/>
              </a:rPr>
            </a:br>
            <a:endParaRPr lang="th-TH" sz="280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2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401275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 marL="627063" lvl="1" indent="0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(๒) การกระทำละเมิดของเจ้าหน้าที่ต่อบุคคลภายนอกที่เป็นการกระทำในการปฏิบัติ</a:t>
            </a:r>
            <a:r>
              <a:rPr lang="th-TH" sz="2400" dirty="0" smtClean="0">
                <a:solidFill>
                  <a:prstClr val="black"/>
                </a:solidFill>
              </a:rPr>
              <a:t>หน้าที่</a:t>
            </a:r>
          </a:p>
          <a:p>
            <a:pPr marL="627063" lvl="1" indent="0">
              <a:buClr>
                <a:srgbClr val="2DA2BF"/>
              </a:buClr>
              <a:buNone/>
            </a:pPr>
            <a:r>
              <a:rPr lang="th-TH" sz="2400" dirty="0"/>
              <a:t>(๓) กรณีที่เจ้าหน้าที่หลายคนร่วมกันทำละเมิดต่อบุคคลภายนอกในการปฏิบัติหน้าที่ </a:t>
            </a:r>
            <a:r>
              <a:rPr lang="en-US" sz="2400" dirty="0"/>
              <a:t>: </a:t>
            </a:r>
            <a:r>
              <a:rPr lang="th-TH" sz="2400" dirty="0"/>
              <a:t>เจ้าหน้าที่ต้องร่วมกันรับผิดอย่างลูกหนี้ร่วมตาม </a:t>
            </a:r>
            <a:r>
              <a:rPr lang="th-TH" sz="2400" dirty="0" smtClean="0"/>
              <a:t>ป.</a:t>
            </a:r>
            <a:r>
              <a:rPr lang="th-TH" sz="2400" dirty="0" err="1"/>
              <a:t>พ.พ</a:t>
            </a:r>
            <a:r>
              <a:rPr lang="th-TH" sz="2400" dirty="0"/>
              <a:t>. มาตรา </a:t>
            </a:r>
            <a:r>
              <a:rPr lang="th-TH" sz="2400" dirty="0" smtClean="0"/>
              <a:t>๔๓๒</a:t>
            </a:r>
          </a:p>
          <a:p>
            <a:pPr marL="627063" lvl="1" indent="0">
              <a:buClr>
                <a:srgbClr val="2DA2BF"/>
              </a:buClr>
              <a:buNone/>
            </a:pPr>
            <a:endParaRPr lang="th-TH" sz="2400" dirty="0">
              <a:solidFill>
                <a:prstClr val="black"/>
              </a:solidFill>
            </a:endParaRPr>
          </a:p>
          <a:p>
            <a:pPr lvl="1">
              <a:buClr>
                <a:srgbClr val="2DA2BF"/>
              </a:buClr>
            </a:pPr>
            <a:r>
              <a:rPr lang="th-TH" sz="2700" dirty="0" smtClean="0">
                <a:solidFill>
                  <a:prstClr val="black"/>
                </a:solidFill>
              </a:rPr>
              <a:t>๑.๒.๒ </a:t>
            </a:r>
            <a:r>
              <a:rPr lang="th-TH" sz="2700" dirty="0">
                <a:solidFill>
                  <a:prstClr val="black"/>
                </a:solidFill>
              </a:rPr>
              <a:t>ความรับผิดทางละเมิดของเจ้าหน้าที่ตามประมวลกฎหมายแพ่งและพาณิชย์กรณีที่เจ้าหน้าที่กระทำละเมิดต่อหน่วยงานของ</a:t>
            </a:r>
            <a:r>
              <a:rPr lang="th-TH" sz="2700" dirty="0" smtClean="0">
                <a:solidFill>
                  <a:prstClr val="black"/>
                </a:solidFill>
              </a:rPr>
              <a:t>รัฐ</a:t>
            </a:r>
            <a:endParaRPr lang="th-TH" sz="2700" dirty="0" smtClean="0"/>
          </a:p>
          <a:p>
            <a:pPr marL="627063" lvl="1" indent="0">
              <a:buNone/>
            </a:pPr>
            <a:r>
              <a:rPr lang="th-TH" sz="2400" dirty="0"/>
              <a:t>(๑) เจ้าหน้าที่กระทำละเมิดต่อหน่วยงานของรัฐ : เจ้าหน้าที่ต้องรับผิดทุกกรณีทั้งในการปฏิบัติหน้าที่และมิใช่การปฏิบัติหน้าที่ตาม </a:t>
            </a:r>
            <a:r>
              <a:rPr lang="th-TH" sz="2400" dirty="0" smtClean="0"/>
              <a:t>ป.</a:t>
            </a:r>
            <a:r>
              <a:rPr lang="th-TH" sz="2400" dirty="0" err="1"/>
              <a:t>พ.พ</a:t>
            </a:r>
            <a:r>
              <a:rPr lang="th-TH" sz="2400" dirty="0"/>
              <a:t>. มาตรา ๔๒๐</a:t>
            </a:r>
          </a:p>
          <a:p>
            <a:pPr marL="627063" lvl="1" indent="0">
              <a:buNone/>
            </a:pPr>
            <a:r>
              <a:rPr lang="th-TH" sz="2400" dirty="0"/>
              <a:t>(๒) เจ้าหน้าที่หลายคนก่อให้เกิดความเสียหายแก่หน่วยงานของ</a:t>
            </a:r>
            <a:r>
              <a:rPr lang="th-TH" sz="2400" dirty="0" smtClean="0"/>
              <a:t>รัฐโดย</a:t>
            </a:r>
            <a:r>
              <a:rPr lang="th-TH" sz="2400" dirty="0"/>
              <a:t>ร่วมกันทำละเมิด : เจ้าหน้าที่ต้องร่วมรับผิดอย่างลูกหนี้ร่วมตาม ป.</a:t>
            </a:r>
            <a:r>
              <a:rPr lang="th-TH" sz="2400" dirty="0" err="1"/>
              <a:t>พ.พ</a:t>
            </a:r>
            <a:r>
              <a:rPr lang="th-TH" sz="2400" dirty="0"/>
              <a:t>. มาตรา </a:t>
            </a:r>
            <a:r>
              <a:rPr lang="th-TH" sz="2400" dirty="0" smtClean="0"/>
              <a:t>๔๓๒</a:t>
            </a:r>
          </a:p>
          <a:p>
            <a:pPr marL="627063" lvl="1" indent="0">
              <a:buNone/>
            </a:pPr>
            <a:endParaRPr lang="th-TH" sz="2400" dirty="0"/>
          </a:p>
          <a:p>
            <a:pPr lvl="1">
              <a:buClr>
                <a:srgbClr val="2DA2BF"/>
              </a:buClr>
            </a:pPr>
            <a:r>
              <a:rPr lang="th-TH" sz="2700" dirty="0">
                <a:solidFill>
                  <a:prstClr val="black"/>
                </a:solidFill>
              </a:rPr>
              <a:t>๑.๒.๓  ข้อบกพร่องของการนำประมวลกฎหมายแพ่งและพาณิชย์มาใช้บังคับกับการกระทำละเมิดของเจ้าหน้าที่ทั้งต่อบุคคลภายนอกและต่อหน่วยงานของรัฐ</a:t>
            </a:r>
          </a:p>
          <a:p>
            <a:pPr marL="393192" lvl="1" indent="0">
              <a:buNone/>
            </a:pPr>
            <a:endParaRPr lang="th-TH" sz="270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3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416412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/>
          </a:bodyPr>
          <a:lstStyle/>
          <a:p>
            <a:pPr marL="360363" lvl="1" indent="-184150">
              <a:buClr>
                <a:srgbClr val="2DA2BF"/>
              </a:buClr>
              <a:buFont typeface="Lucida Sans Unicode" pitchFamily="34" charset="0"/>
              <a:buChar char="‣"/>
            </a:pPr>
            <a:r>
              <a:rPr lang="th-TH" sz="2700" dirty="0" smtClean="0">
                <a:solidFill>
                  <a:prstClr val="black"/>
                </a:solidFill>
              </a:rPr>
              <a:t>๑.๓  </a:t>
            </a:r>
            <a:r>
              <a:rPr lang="th-TH" sz="2700" dirty="0">
                <a:solidFill>
                  <a:prstClr val="black"/>
                </a:solidFill>
              </a:rPr>
              <a:t>สาระสำคัญของพระราชบัญญัติความรับผิดทางละเมิดของเจ้าหน้าที่ พ.ศ. ๒๕๓๙</a:t>
            </a:r>
          </a:p>
          <a:p>
            <a:pPr marL="896938" lvl="1" indent="0">
              <a:buClr>
                <a:srgbClr val="2DA2BF"/>
              </a:buClr>
              <a:buNone/>
            </a:pPr>
            <a:r>
              <a:rPr lang="th-TH" sz="2500" dirty="0">
                <a:solidFill>
                  <a:prstClr val="black"/>
                </a:solidFill>
              </a:rPr>
              <a:t>	</a:t>
            </a:r>
            <a:r>
              <a:rPr lang="th-TH" sz="2700" dirty="0">
                <a:solidFill>
                  <a:prstClr val="black"/>
                </a:solidFill>
              </a:rPr>
              <a:t>ความ</a:t>
            </a:r>
            <a:r>
              <a:rPr lang="th-TH" sz="2700" dirty="0" smtClean="0">
                <a:solidFill>
                  <a:prstClr val="black"/>
                </a:solidFill>
              </a:rPr>
              <a:t>นำ</a:t>
            </a:r>
          </a:p>
          <a:p>
            <a:pPr marL="1166813" lvl="1" indent="-269875">
              <a:buClr>
                <a:srgbClr val="2DA2BF"/>
              </a:buClr>
              <a:buAutoNum type="thaiNumPeriod"/>
            </a:pPr>
            <a:r>
              <a:rPr lang="th-TH" sz="2400" dirty="0" smtClean="0">
                <a:solidFill>
                  <a:prstClr val="black"/>
                </a:solidFill>
              </a:rPr>
              <a:t>ความสัมพันธ์</a:t>
            </a:r>
            <a:r>
              <a:rPr lang="th-TH" sz="2400" dirty="0">
                <a:solidFill>
                  <a:prstClr val="black"/>
                </a:solidFill>
              </a:rPr>
              <a:t>ระหว่าง “ละเมิดของเจ้าหน้าที่” กับ “ละเมิดทางปกครอง</a:t>
            </a:r>
            <a:r>
              <a:rPr lang="th-TH" sz="2400" dirty="0" smtClean="0">
                <a:solidFill>
                  <a:prstClr val="black"/>
                </a:solidFill>
              </a:rPr>
              <a:t>”</a:t>
            </a:r>
          </a:p>
          <a:p>
            <a:pPr marL="1166813" lvl="1" indent="-269875">
              <a:buClr>
                <a:srgbClr val="2DA2BF"/>
              </a:buClr>
              <a:buAutoNum type="thaiNumPeriod"/>
            </a:pPr>
            <a:r>
              <a:rPr lang="th-TH" sz="2400" dirty="0" smtClean="0">
                <a:solidFill>
                  <a:prstClr val="black"/>
                </a:solidFill>
              </a:rPr>
              <a:t>ปัญหา</a:t>
            </a:r>
            <a:r>
              <a:rPr lang="th-TH" sz="2400" dirty="0">
                <a:solidFill>
                  <a:prstClr val="black"/>
                </a:solidFill>
              </a:rPr>
              <a:t>เบื้องต้นบางประการเกี่ยวกับความรับผิดทางละเมิดของเจ้าหน้าที่</a:t>
            </a:r>
          </a:p>
          <a:p>
            <a:pPr marL="393192" lvl="1" indent="0">
              <a:buClr>
                <a:srgbClr val="2DA2BF"/>
              </a:buClr>
              <a:buNone/>
            </a:pPr>
            <a:r>
              <a:rPr lang="th-TH" sz="2700" dirty="0">
                <a:solidFill>
                  <a:prstClr val="black"/>
                </a:solidFill>
              </a:rPr>
              <a:t>	๑.๓.๑  หลักการสำคัญตามพระราชบัญญัติความรับผิดทาง</a:t>
            </a:r>
            <a:r>
              <a:rPr lang="th-TH" sz="2700" dirty="0" smtClean="0">
                <a:solidFill>
                  <a:prstClr val="black"/>
                </a:solidFill>
              </a:rPr>
              <a:t>ละเมิด</a:t>
            </a:r>
          </a:p>
          <a:p>
            <a:pPr marL="1166813" lvl="1" indent="-269875">
              <a:buClr>
                <a:srgbClr val="2DA2BF"/>
              </a:buClr>
              <a:buFont typeface="+mj-cs"/>
              <a:buAutoNum type="thaiNumPeriod"/>
            </a:pPr>
            <a:r>
              <a:rPr lang="th-TH" sz="2400" dirty="0" smtClean="0">
                <a:solidFill>
                  <a:prstClr val="black"/>
                </a:solidFill>
              </a:rPr>
              <a:t>ความหมาย</a:t>
            </a:r>
            <a:r>
              <a:rPr lang="th-TH" sz="2400" dirty="0">
                <a:solidFill>
                  <a:prstClr val="black"/>
                </a:solidFill>
              </a:rPr>
              <a:t>ของเจ้าหน้าที่และหน่วยงานของรัฐตามพระราชบัญญัติความรับผิดฯ (มาตรา ๔</a:t>
            </a:r>
            <a:r>
              <a:rPr lang="th-TH" sz="2400" dirty="0" smtClean="0">
                <a:solidFill>
                  <a:prstClr val="black"/>
                </a:solidFill>
              </a:rPr>
              <a:t>)</a:t>
            </a:r>
          </a:p>
          <a:p>
            <a:pPr marL="1166813" lvl="1" indent="-269875">
              <a:buClr>
                <a:srgbClr val="2DA2BF"/>
              </a:buClr>
              <a:buFont typeface="+mj-cs"/>
              <a:buAutoNum type="thaiNumPeriod"/>
            </a:pPr>
            <a:r>
              <a:rPr lang="th-TH" sz="2400" dirty="0" smtClean="0">
                <a:solidFill>
                  <a:prstClr val="black"/>
                </a:solidFill>
              </a:rPr>
              <a:t>การ</a:t>
            </a:r>
            <a:r>
              <a:rPr lang="th-TH" sz="2400" dirty="0">
                <a:solidFill>
                  <a:prstClr val="black"/>
                </a:solidFill>
              </a:rPr>
              <a:t>กระทำละเมิดของเจ้าหน้าที่แบ่งเป็น ๒ กรณี</a:t>
            </a:r>
          </a:p>
          <a:p>
            <a:pPr marL="1166813" lvl="1" indent="0" defTabSz="1166813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(๒.๑) เจ้าหน้าที่กระทำละเมิดต่อบุคคลภายนอก (มาตรา ๕ –มาตรา ๙)</a:t>
            </a:r>
          </a:p>
          <a:p>
            <a:pPr marL="1166813" lvl="1" indent="0" defTabSz="1166813">
              <a:buClr>
                <a:srgbClr val="2DA2BF"/>
              </a:buClr>
              <a:buNone/>
            </a:pPr>
            <a:r>
              <a:rPr lang="th-TH" sz="2400" dirty="0" smtClean="0">
                <a:solidFill>
                  <a:prstClr val="black"/>
                </a:solidFill>
              </a:rPr>
              <a:t>(</a:t>
            </a:r>
            <a:r>
              <a:rPr lang="th-TH" sz="2400" dirty="0">
                <a:solidFill>
                  <a:prstClr val="black"/>
                </a:solidFill>
              </a:rPr>
              <a:t>๒.๒) เจ้าหน้าที่กระทำละเมิดต่อหน่วยงานของรัฐ (มาตรา ๑๐</a:t>
            </a:r>
            <a:r>
              <a:rPr lang="th-TH" sz="2400" dirty="0" smtClean="0">
                <a:solidFill>
                  <a:prstClr val="black"/>
                </a:solidFill>
              </a:rPr>
              <a:t>)</a:t>
            </a:r>
          </a:p>
          <a:p>
            <a:pPr marL="393192" lvl="1" indent="0">
              <a:buClr>
                <a:srgbClr val="2DA2BF"/>
              </a:buClr>
              <a:buNone/>
            </a:pPr>
            <a:r>
              <a:rPr lang="th-TH" sz="2700" dirty="0">
                <a:solidFill>
                  <a:prstClr val="black"/>
                </a:solidFill>
              </a:rPr>
              <a:t>	</a:t>
            </a:r>
            <a:endParaRPr lang="en-US" sz="2700" dirty="0">
              <a:solidFill>
                <a:prstClr val="black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4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4153712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/>
          <a:lstStyle/>
          <a:p>
            <a:pPr marL="896938" lvl="1" indent="0">
              <a:spcBef>
                <a:spcPts val="400"/>
              </a:spcBef>
              <a:buSzPct val="68000"/>
              <a:buNone/>
            </a:pPr>
            <a:r>
              <a:rPr lang="th-TH" sz="2700" dirty="0">
                <a:solidFill>
                  <a:prstClr val="black"/>
                </a:solidFill>
              </a:rPr>
              <a:t>๑.๓.๒  การดำเนินการสอบข้อเท็จจริงความรับผิดทางละเมิดตามระเบียบสำนักนายกรัฐมนตรี ว่าด้วยหลักเกณฑ์การปฏิบัติเกี่ยวกับความรับผิดทางละเมิดของเจ้าหน้าที่ พ.ศ. </a:t>
            </a:r>
            <a:r>
              <a:rPr lang="th-TH" sz="2700" dirty="0" smtClean="0">
                <a:solidFill>
                  <a:prstClr val="black"/>
                </a:solidFill>
              </a:rPr>
              <a:t>๒๕๓๙</a:t>
            </a:r>
          </a:p>
          <a:p>
            <a:pPr marL="1166813" lvl="1" indent="-269875">
              <a:buClr>
                <a:srgbClr val="2DA2BF"/>
              </a:buClr>
              <a:buFont typeface="Verdana"/>
              <a:buAutoNum type="thaiNumPeriod"/>
            </a:pPr>
            <a:r>
              <a:rPr lang="th-TH" sz="2400" dirty="0">
                <a:solidFill>
                  <a:prstClr val="black"/>
                </a:solidFill>
              </a:rPr>
              <a:t>กรณีเจ้าหน้าที่กระทำละเมิดต่อหน่วยงานของ</a:t>
            </a:r>
            <a:r>
              <a:rPr lang="th-TH" sz="2400" dirty="0" smtClean="0">
                <a:solidFill>
                  <a:prstClr val="black"/>
                </a:solidFill>
              </a:rPr>
              <a:t>รัฐ</a:t>
            </a:r>
          </a:p>
          <a:p>
            <a:pPr marL="1166813" lvl="1" indent="-269875">
              <a:buClr>
                <a:srgbClr val="2DA2BF"/>
              </a:buClr>
              <a:buFont typeface="Verdana"/>
              <a:buAutoNum type="thaiNumPeriod"/>
            </a:pPr>
            <a:r>
              <a:rPr lang="th-TH" sz="2400" dirty="0" smtClean="0">
                <a:solidFill>
                  <a:prstClr val="black"/>
                </a:solidFill>
              </a:rPr>
              <a:t>กรณี</a:t>
            </a:r>
            <a:r>
              <a:rPr lang="th-TH" sz="2400" dirty="0">
                <a:solidFill>
                  <a:prstClr val="black"/>
                </a:solidFill>
              </a:rPr>
              <a:t>เจ้าหน้าที่กระทำละเมิดต่อ</a:t>
            </a:r>
            <a:r>
              <a:rPr lang="th-TH" sz="2400" dirty="0" smtClean="0">
                <a:solidFill>
                  <a:prstClr val="black"/>
                </a:solidFill>
              </a:rPr>
              <a:t>บุคคลภายนอก(</a:t>
            </a:r>
            <a:r>
              <a:rPr lang="th-TH" sz="2400" dirty="0">
                <a:solidFill>
                  <a:prstClr val="black"/>
                </a:solidFill>
              </a:rPr>
              <a:t>ข้อ ๓๑-๓๕) </a:t>
            </a:r>
            <a:endParaRPr lang="en-US" sz="2400" dirty="0">
              <a:solidFill>
                <a:prstClr val="black"/>
              </a:solidFill>
            </a:endParaRPr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5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1275986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 ๒.๑  คดีปกครองเกี่ยวกับความรับผิดทางละเมิดของเจ้าหน้าที่ที่อยู่ในเขตอำนาจของศาลปกครองมีอยู่ ๓ ประเภท คือ </a:t>
            </a:r>
            <a:endParaRPr lang="th-TH" dirty="0" smtClean="0"/>
          </a:p>
          <a:p>
            <a:pPr marL="109728" indent="0">
              <a:buNone/>
            </a:pPr>
            <a:r>
              <a:rPr lang="th-TH" dirty="0" smtClean="0"/>
              <a:t> 	</a:t>
            </a:r>
            <a:r>
              <a:rPr lang="th-TH" sz="2400" dirty="0" smtClean="0"/>
              <a:t>๒.๑.๑ </a:t>
            </a:r>
            <a:r>
              <a:rPr lang="th-TH" sz="2400" dirty="0"/>
              <a:t>คดีละเมิดทางปกครองของหน่วยงานทางปกครองหรือ </a:t>
            </a:r>
            <a:r>
              <a:rPr lang="th-TH" sz="2400" dirty="0" smtClean="0"/>
              <a:t>เจ้าหน้าที่</a:t>
            </a:r>
            <a:r>
              <a:rPr lang="th-TH" sz="2400" dirty="0"/>
              <a:t>ของรัฐ ตามมาตรา ๙ วรรคหนึ่ง (๓</a:t>
            </a:r>
            <a:r>
              <a:rPr lang="th-TH" sz="2400" dirty="0" smtClean="0"/>
              <a:t>)</a:t>
            </a:r>
          </a:p>
          <a:p>
            <a:pPr marL="109728" indent="0">
              <a:buNone/>
            </a:pPr>
            <a:r>
              <a:rPr lang="th-TH" sz="2400" dirty="0" smtClean="0"/>
              <a:t>	๒.๑.๒ </a:t>
            </a:r>
            <a:r>
              <a:rPr lang="th-TH" sz="2400" dirty="0"/>
              <a:t>คดีฟ้องเพิกถอนคำสั่งให้เจ้าหน้าที่ของรัฐชดใช้เงินแก่หน่วยงาน</a:t>
            </a:r>
            <a:r>
              <a:rPr lang="th-TH" sz="2400" dirty="0" smtClean="0"/>
              <a:t>ทางปกครอง</a:t>
            </a:r>
            <a:r>
              <a:rPr lang="th-TH" sz="2400" dirty="0"/>
              <a:t>อันเนื่องมาจากการกระทำละเมิดในการปฏิบัติหน้าที่ </a:t>
            </a:r>
            <a:r>
              <a:rPr lang="th-TH" sz="2400" dirty="0" smtClean="0"/>
              <a:t>โดย</a:t>
            </a:r>
            <a:r>
              <a:rPr lang="th-TH" sz="2400" dirty="0"/>
              <a:t>อาศัยอำนาจตามมาตรา ๑๒ แห่งพระราชบัญญัติความรับผิดทางละเมิดฯ ซึ่งเป็นคดีตามมาตรา ๙ วรรคหนึ่ง (๑) แห่งพระราชบัญญัติจัดตั้งศาลปกครองฯ (คำสั่งไล่เบี้ย)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000" dirty="0" smtClean="0">
                <a:effectLst/>
              </a:rPr>
              <a:t/>
            </a:r>
            <a:br>
              <a:rPr lang="th-TH" sz="3000" dirty="0" smtClean="0">
                <a:effectLst/>
              </a:rPr>
            </a:br>
            <a:r>
              <a:rPr lang="th-TH" sz="3000" dirty="0" smtClean="0">
                <a:effectLst/>
              </a:rPr>
              <a:t>บท</a:t>
            </a:r>
            <a:r>
              <a:rPr lang="th-TH" sz="3000" dirty="0">
                <a:effectLst/>
              </a:rPr>
              <a:t>ที่ ๒  การฟ้องคดีปกครองเกี่ยวกับความรับผิดทางละเมิดของเจ้าหน้าที่ต่อศาลปกครอง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6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23895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th-TH" dirty="0"/>
              <a:t>	</a:t>
            </a:r>
            <a:r>
              <a:rPr lang="th-TH" sz="2400" dirty="0" smtClean="0"/>
              <a:t>๒.๑.๓ </a:t>
            </a:r>
            <a:r>
              <a:rPr lang="th-TH" sz="2400" dirty="0"/>
              <a:t>คดีฟ้องว่าหน่วยงานทางปกครองพิจารณาชดใช้ค่าเสียหายอันเนื่องมาจากการกระทำละเมิดตามมาตรา ๑๑ พระราชบัญญัติความรับผิดทางละเมิดฯล่าช้า ซึ่งเป็นคดีตามมาตรา ๙ วรรคหนึ่ง (๒) พระราชบัญญัติ</a:t>
            </a:r>
            <a:r>
              <a:rPr lang="th-TH" sz="2400" dirty="0" smtClean="0"/>
              <a:t>จัดตั้งศาล</a:t>
            </a:r>
            <a:r>
              <a:rPr lang="th-TH" sz="2400" dirty="0"/>
              <a:t>ปกครอง</a:t>
            </a:r>
            <a:r>
              <a:rPr lang="th-TH" sz="2400" dirty="0" smtClean="0"/>
              <a:t>ฯ</a:t>
            </a:r>
          </a:p>
          <a:p>
            <a:pPr marL="109728" indent="0">
              <a:buNone/>
            </a:pPr>
            <a:r>
              <a:rPr lang="th-TH" sz="2400" dirty="0" smtClean="0"/>
              <a:t>	๒.๑.๔ </a:t>
            </a:r>
            <a:r>
              <a:rPr lang="th-TH" sz="2400" dirty="0"/>
              <a:t>ฟ้องเรียกค่าเสียหายหลังจากดำเนินการตามขั้นตอนในมาตรา ๑๑ แล้ว แต่ได้ค่าเสียหายไม่ตรงตามคำ</a:t>
            </a:r>
            <a:r>
              <a:rPr lang="th-TH" sz="2400" dirty="0" smtClean="0"/>
              <a:t>ขอ</a:t>
            </a:r>
          </a:p>
          <a:p>
            <a:r>
              <a:rPr lang="th-TH" dirty="0"/>
              <a:t> ๒.๒  เงื่อนไขในการฟ้องคดีละเมิดทางปกครองตามาตรา ๙ วรรคหนึ่ง (๓) ต่อ</a:t>
            </a:r>
            <a:br>
              <a:rPr lang="th-TH" dirty="0"/>
            </a:br>
            <a:r>
              <a:rPr lang="th-TH" dirty="0"/>
              <a:t>ศาล</a:t>
            </a:r>
            <a:r>
              <a:rPr lang="th-TH" dirty="0" smtClean="0"/>
              <a:t>ปกครอง</a:t>
            </a:r>
          </a:p>
          <a:p>
            <a:pPr marL="109728" indent="0">
              <a:buNone/>
            </a:pPr>
            <a:r>
              <a:rPr lang="th-TH" dirty="0"/>
              <a:t>	</a:t>
            </a:r>
            <a:r>
              <a:rPr lang="th-TH" sz="2400" dirty="0"/>
              <a:t> ๒.๒.๑ เงื่อนไขเกี่ยวกับความสมบูรณ์ของคำ</a:t>
            </a:r>
            <a:r>
              <a:rPr lang="th-TH" sz="2400" dirty="0" smtClean="0"/>
              <a:t>ฟ้องตาม</a:t>
            </a:r>
            <a:r>
              <a:rPr lang="th-TH" sz="2400" dirty="0"/>
              <a:t>มาตรา ๔๕ </a:t>
            </a:r>
            <a:endParaRPr lang="th-TH" sz="2400" dirty="0" smtClean="0"/>
          </a:p>
          <a:p>
            <a:pPr marL="109538" indent="881063">
              <a:buNone/>
            </a:pPr>
            <a:r>
              <a:rPr lang="th-TH" sz="2400" dirty="0"/>
              <a:t>๒.๒.๒ เงื่อนไขเกี่ยวกับการเป็นผู้ได้รับความเดือดร้อนหรือเสียหายหรืออาจจะเดือดร้อนหรือเสียหายโดยไม่อาจหลีกเลี่ยงได้ ตามมาตรา ๔๒ วรรคหนึ่ง : คดีละเมิดทางปกครองใช้หลักผู้เสียหายอย่างแคบ คือ ต้องเป็นผู้ถูกกระทำละเมิดโดยตรง</a:t>
            </a:r>
          </a:p>
          <a:p>
            <a:pPr marL="109728" indent="0">
              <a:buNone/>
            </a:pPr>
            <a:endParaRPr lang="th-TH" sz="2400" dirty="0" smtClean="0"/>
          </a:p>
          <a:p>
            <a:pPr marL="109728" indent="0">
              <a:buNone/>
            </a:pPr>
            <a:r>
              <a:rPr lang="th-TH" dirty="0"/>
              <a:t>	</a:t>
            </a:r>
            <a:endParaRPr lang="en-US" dirty="0"/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7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35730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 marL="109728" indent="0">
              <a:buNone/>
              <a:tabLst>
                <a:tab pos="896938" algn="l"/>
              </a:tabLst>
            </a:pPr>
            <a:r>
              <a:rPr lang="th-TH" dirty="0"/>
              <a:t>	</a:t>
            </a:r>
            <a:r>
              <a:rPr lang="th-TH" sz="2400" dirty="0" smtClean="0"/>
              <a:t>	๒.๒.๓ </a:t>
            </a:r>
            <a:r>
              <a:rPr lang="th-TH" sz="2400" dirty="0"/>
              <a:t>เงื่อนไขเกี่ยวกับการดำเนินการเพื่อแก้ไขความเดือดร้อนหรือเสียหาย </a:t>
            </a:r>
            <a:r>
              <a:rPr lang="th-TH" sz="2400" dirty="0" smtClean="0"/>
              <a:t>ตาม</a:t>
            </a:r>
            <a:r>
              <a:rPr lang="th-TH" sz="2400" dirty="0"/>
              <a:t>ขั้นตอนที่กฎหมายกำหนด ตามมาตรา ๔๒ วรรคสอง</a:t>
            </a:r>
            <a:endParaRPr lang="en-US" sz="2400" dirty="0"/>
          </a:p>
          <a:p>
            <a:pPr marL="109728" indent="0">
              <a:buNone/>
            </a:pPr>
            <a:r>
              <a:rPr lang="th-TH" sz="2400" dirty="0"/>
              <a:t>	</a:t>
            </a:r>
            <a:r>
              <a:rPr lang="th-TH" sz="2400" dirty="0" smtClean="0"/>
              <a:t>๒.๒.๔ </a:t>
            </a:r>
            <a:r>
              <a:rPr lang="th-TH" sz="2400" dirty="0"/>
              <a:t>เงื่อนไขเกี่ยวกับคำบังคับเพื่อแก้ไขความเดือดร้อนหรือเสียหาย </a:t>
            </a:r>
            <a:r>
              <a:rPr lang="th-TH" sz="2400" dirty="0" smtClean="0"/>
              <a:t>ตาม</a:t>
            </a:r>
            <a:r>
              <a:rPr lang="th-TH" sz="2400" dirty="0"/>
              <a:t>มาตรา ๗๒</a:t>
            </a:r>
            <a:endParaRPr lang="en-US" sz="2400" dirty="0"/>
          </a:p>
          <a:p>
            <a:pPr marL="109728" indent="0">
              <a:buNone/>
            </a:pPr>
            <a:r>
              <a:rPr lang="th-TH" sz="2400" dirty="0" smtClean="0"/>
              <a:t>	๒.๒.๕ </a:t>
            </a:r>
            <a:r>
              <a:rPr lang="th-TH" sz="2400" dirty="0"/>
              <a:t>เงื่อนไขเกี่ยวกับค่าธรรมเนียมศาล </a:t>
            </a:r>
            <a:endParaRPr lang="th-TH" sz="2400" dirty="0" smtClean="0"/>
          </a:p>
          <a:p>
            <a:pPr marL="109728" indent="0">
              <a:buNone/>
            </a:pPr>
            <a:r>
              <a:rPr lang="th-TH" sz="2400" dirty="0"/>
              <a:t>	๒.๒.๖ เงื่อนไขเกี่ยวกับระยะเวลาในการฟ้อง</a:t>
            </a:r>
            <a:r>
              <a:rPr lang="th-TH" sz="2400" dirty="0" smtClean="0"/>
              <a:t>คดี</a:t>
            </a:r>
          </a:p>
          <a:p>
            <a:pPr marL="896938" lvl="0" indent="0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๒.๒.๗ เงื่อนไขเกี่ยวกับการเป็นผู้มีความสามารถตามกฎหมาย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	๒.๒.๘ เงื่อนไขกรณีต้องไม่เป็นการฟ้องซ้อนหรือฟ้องซ้ำหรือดำเนินกระบวนพิจารณาซ้ำ</a:t>
            </a:r>
            <a:endParaRPr lang="en-US" sz="2400" dirty="0">
              <a:solidFill>
                <a:prstClr val="black"/>
              </a:solidFill>
            </a:endParaRPr>
          </a:p>
          <a:p>
            <a:pPr marL="109728" lvl="0" indent="0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	๒.๒.๙ ข้อสังเกต </a:t>
            </a:r>
            <a:r>
              <a:rPr lang="en-US" sz="2400" dirty="0">
                <a:solidFill>
                  <a:prstClr val="black"/>
                </a:solidFill>
              </a:rPr>
              <a:t>:</a:t>
            </a:r>
            <a:r>
              <a:rPr lang="th-TH" sz="2400" dirty="0">
                <a:solidFill>
                  <a:prstClr val="black"/>
                </a:solidFill>
              </a:rPr>
              <a:t> กรณีละเมิดจากคำสั่งทางปกครอง คำสั่งทางปกครองนั้นจะต้องครบเงื่อนไขในการฟ้องเพิกถอนคำสั่งหรือไม่ เช่น ไม่ขาดอายุความฟ้องเพิกถอนคำสั่ง หรือต้องอุทธรณ์แล้ว เป็นต้น 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th-TH" sz="2400" dirty="0">
                <a:solidFill>
                  <a:prstClr val="black"/>
                </a:solidFill>
              </a:rPr>
              <a:t>	 ๒.๒.๑๐ ข้อห้ามมิให้ฟ้องเจ้าหน้าที่ของรัฐ ตามมาตรา ๕ แห่งพระราชบัญญัติความรับผิดทางละเมิดฯ</a:t>
            </a:r>
            <a:endParaRPr lang="en-US" sz="2400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8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360106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/>
              <a:t> ๓.๑ คดีฟ้องเรียกค่าเสียหายจากการกระทำละเมิดทางปกครองของ</a:t>
            </a:r>
            <a:r>
              <a:rPr lang="th-TH" dirty="0" smtClean="0"/>
              <a:t>เจ้าหน้าที่หรือ</a:t>
            </a:r>
            <a:r>
              <a:rPr lang="th-TH" dirty="0"/>
              <a:t>หน่วยงานของรัฐตามมาตรา ๙ วรรคหนึ่ง (๓) แห่งพระราชบัญญัติ</a:t>
            </a:r>
            <a:r>
              <a:rPr lang="th-TH" dirty="0" smtClean="0"/>
              <a:t>จัดตั้งศาล</a:t>
            </a:r>
            <a:r>
              <a:rPr lang="th-TH" dirty="0"/>
              <a:t>ปกครองฯ ประกอบมาตรา ๕ และมาตรา ๑๑ แห่งพระราชบัญญัติความ</a:t>
            </a:r>
            <a:r>
              <a:rPr lang="th-TH" dirty="0" smtClean="0"/>
              <a:t>รับผิด</a:t>
            </a:r>
            <a:r>
              <a:rPr lang="th-TH" dirty="0"/>
              <a:t>ทางละเมิด</a:t>
            </a:r>
            <a:r>
              <a:rPr lang="th-TH" dirty="0" smtClean="0"/>
              <a:t>ฯ</a:t>
            </a:r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 smtClean="0"/>
              <a:t>ละเมิดจาก</a:t>
            </a:r>
            <a:r>
              <a:rPr lang="th-TH" sz="2400" dirty="0"/>
              <a:t>การยกเลิกการประกวดราคา </a:t>
            </a:r>
            <a:endParaRPr lang="th-TH" sz="2400" dirty="0" smtClean="0"/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 smtClean="0"/>
              <a:t>ละเมิด</a:t>
            </a:r>
            <a:r>
              <a:rPr lang="th-TH" sz="2400" dirty="0"/>
              <a:t>จากการตัดสิทธิผู้ประกวด</a:t>
            </a:r>
            <a:r>
              <a:rPr lang="th-TH" sz="2400" dirty="0" smtClean="0"/>
              <a:t>ราคา</a:t>
            </a:r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/>
              <a:t>ละเมิดจากการประกาศประกวดราคาไม่ชอบ </a:t>
            </a:r>
            <a:endParaRPr lang="th-TH" sz="2400" dirty="0" smtClean="0"/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/>
              <a:t>ละเมิดจากการคืนหลักประกันซองล่าช้า </a:t>
            </a:r>
            <a:endParaRPr lang="th-TH" sz="2400" dirty="0" smtClean="0"/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/>
              <a:t>ละเมิดจากการพิจารณาผลการประกวดราคาและการแจ้งให้ผู้ฟ้องคดีเข้าทำสัญญาตามประกาศประกวดราคาล่าช้าเกินสมควร </a:t>
            </a:r>
            <a:endParaRPr lang="th-TH" sz="2400" dirty="0" smtClean="0"/>
          </a:p>
          <a:p>
            <a:pPr marL="1258888" indent="-265113">
              <a:buSzPct val="100000"/>
              <a:buFont typeface="+mj-cs"/>
              <a:buAutoNum type="thaiNumPeriod"/>
            </a:pPr>
            <a:r>
              <a:rPr lang="th-TH" sz="2400" dirty="0" smtClean="0"/>
              <a:t>ละเมิด</a:t>
            </a:r>
            <a:r>
              <a:rPr lang="th-TH" sz="2400" dirty="0"/>
              <a:t>จากการไม่ปฏิบัติตามมติคณะรัฐมนตรี</a:t>
            </a:r>
          </a:p>
          <a:p>
            <a:pPr marL="993775" indent="0">
              <a:buSzPct val="100000"/>
              <a:buNone/>
            </a:pPr>
            <a:endParaRPr lang="th-TH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000" dirty="0" smtClean="0">
                <a:effectLst/>
              </a:rPr>
              <a:t/>
            </a:r>
            <a:br>
              <a:rPr lang="th-TH" sz="3000" dirty="0" smtClean="0">
                <a:effectLst/>
              </a:rPr>
            </a:br>
            <a:r>
              <a:rPr lang="th-TH" sz="3000" dirty="0" smtClean="0">
                <a:effectLst/>
              </a:rPr>
              <a:t>บท</a:t>
            </a:r>
            <a:r>
              <a:rPr lang="th-TH" sz="3000" dirty="0">
                <a:effectLst/>
              </a:rPr>
              <a:t>ที่ ๓  แนวคำพิพากษาของศาลปกครองเกี่ยวกับคดีความรับผิดทางละเมิดของเจ้าหน้าที่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8CB0-65CD-4C36-9F63-8DCB8997E3D9}" type="slidenum">
              <a:rPr lang="th-TH" sz="1800" smtClean="0"/>
              <a:t>9</a:t>
            </a:fld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320920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230</TotalTime>
  <Words>751</Words>
  <Application>Microsoft Office PowerPoint</Application>
  <PresentationFormat>นำเสนอทางหน้าจอ (4:3)</PresentationFormat>
  <Paragraphs>95</Paragraphs>
  <Slides>12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Concourse</vt:lpstr>
      <vt:lpstr>หลักกฎหมายและคดีปกครองเกี่ยวกับความรับผิด ทางละเมิดของเจ้าหน้าที่  โครงการจัดประชุมสัมมนาการให้ความรู้เกี่ยวกับการอุทธรณ์และ การร้องทุกข์ การดำเนินคดีปกครอง การปฏิบัติงานเกี่ยวกับ งานการเงินและพัสดุ แก่ข้าราชการครูและบุคลากรทางการศึกษา   วันเสาร์ที่ ๒๘ กันยายน ๒๕๕๖ เวลา ๙.๐๐ – ๑๗.๐๐ น. </vt:lpstr>
      <vt:lpstr>บทที่ ๑  หลักกฎหมายความรับผิดทางละเมิดของเจ้าหน้าที่ </vt:lpstr>
      <vt:lpstr>งานนำเสนอ PowerPoint</vt:lpstr>
      <vt:lpstr>งานนำเสนอ PowerPoint</vt:lpstr>
      <vt:lpstr>งานนำเสนอ PowerPoint</vt:lpstr>
      <vt:lpstr> บทที่ ๒  การฟ้องคดีปกครองเกี่ยวกับความรับผิดทางละเมิดของเจ้าหน้าที่ต่อศาลปกครอง </vt:lpstr>
      <vt:lpstr>งานนำเสนอ PowerPoint</vt:lpstr>
      <vt:lpstr>งานนำเสนอ PowerPoint</vt:lpstr>
      <vt:lpstr> บทที่ ๓  แนวคำพิพากษาของศาลปกครองเกี่ยวกับคดีความรับผิดทางละเมิดของเจ้าหน้าที่ 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หลักกฎหมายและคดีปกครองเกี่ยวกับความรับผิดทางละเมิดของเจ้าหน้าที่</dc:title>
  <dc:creator>Lenovo</dc:creator>
  <cp:lastModifiedBy>admincourt</cp:lastModifiedBy>
  <cp:revision>17</cp:revision>
  <dcterms:created xsi:type="dcterms:W3CDTF">2013-08-24T06:33:52Z</dcterms:created>
  <dcterms:modified xsi:type="dcterms:W3CDTF">2013-09-11T07:26:54Z</dcterms:modified>
</cp:coreProperties>
</file>