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handoutMasterIdLst>
    <p:handoutMasterId r:id="rId4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669088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881B9-E2EC-4C56-A105-46A8BEB0367A}" type="datetimeFigureOut">
              <a:rPr lang="th-TH" smtClean="0"/>
              <a:pPr/>
              <a:t>01/01/23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6B57E-2BFF-4037-8473-0D50D0DDB1E7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055C7-856F-44CB-9852-C9D4915CF132}" type="datetimeFigureOut">
              <a:rPr lang="th-TH" smtClean="0"/>
              <a:pPr/>
              <a:t>01/01/23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896DF-ACBF-4347-AA33-FCE785F02116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9896DF-ACBF-4347-AA33-FCE785F02116}" type="slidenum">
              <a:rPr lang="th-TH" smtClean="0"/>
              <a:pPr/>
              <a:t>1</a:t>
            </a:fld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419E67-940B-467E-B242-361FD88613EA}" type="slidenum">
              <a:rPr lang="en-US" smtClean="0"/>
              <a:pPr/>
              <a:t>18</a:t>
            </a:fld>
            <a:endParaRPr lang="th-TH" smtClean="0"/>
          </a:p>
        </p:txBody>
      </p:sp>
      <p:sp>
        <p:nvSpPr>
          <p:cNvPr id="3277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4B7AF3-4547-4F01-A888-F275C96F525A}" type="slidenum">
              <a:rPr lang="en-US" smtClean="0"/>
              <a:pPr/>
              <a:t>19</a:t>
            </a:fld>
            <a:endParaRPr lang="th-TH" smtClean="0"/>
          </a:p>
        </p:txBody>
      </p:sp>
      <p:sp>
        <p:nvSpPr>
          <p:cNvPr id="3379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62CE89-663C-4CEA-95BF-F35791E63748}" type="slidenum">
              <a:rPr lang="en-US" smtClean="0"/>
              <a:pPr/>
              <a:t>20</a:t>
            </a:fld>
            <a:endParaRPr lang="th-TH" smtClean="0"/>
          </a:p>
        </p:txBody>
      </p:sp>
      <p:sp>
        <p:nvSpPr>
          <p:cNvPr id="3481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368918-5AC0-495D-9438-83A72F72BF70}" type="slidenum">
              <a:rPr lang="en-US" smtClean="0"/>
              <a:pPr/>
              <a:t>21</a:t>
            </a:fld>
            <a:endParaRPr lang="th-TH" smtClean="0"/>
          </a:p>
        </p:txBody>
      </p:sp>
      <p:sp>
        <p:nvSpPr>
          <p:cNvPr id="3686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3514F5-470D-406D-9C74-D1E06DBFE250}" type="slidenum">
              <a:rPr lang="en-US" smtClean="0"/>
              <a:pPr/>
              <a:t>26</a:t>
            </a:fld>
            <a:endParaRPr lang="th-TH" smtClean="0"/>
          </a:p>
        </p:txBody>
      </p:sp>
      <p:sp>
        <p:nvSpPr>
          <p:cNvPr id="440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B890-50DF-45F6-B99B-CF66704A94A8}" type="slidenum">
              <a:rPr lang="th-TH" smtClean="0"/>
              <a:pPr/>
              <a:t>27</a:t>
            </a:fld>
            <a:endParaRPr lang="th-T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B890-50DF-45F6-B99B-CF66704A94A8}" type="slidenum">
              <a:rPr lang="th-TH" smtClean="0"/>
              <a:pPr/>
              <a:t>28</a:t>
            </a:fld>
            <a:endParaRPr lang="th-T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B890-50DF-45F6-B99B-CF66704A94A8}" type="slidenum">
              <a:rPr lang="th-TH" smtClean="0"/>
              <a:pPr/>
              <a:t>32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272-0293-400F-A885-76E93995A867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6F48-46CC-423F-BDEA-DE715B454326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34B7-D0F3-485A-961C-6629ADEE41B3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ชื่อเรื่อง ข้อความ และ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9E003-44F5-47A9-8B1F-87228BDCEDED}" type="datetime1">
              <a:rPr lang="th-TH" smtClean="0"/>
              <a:pPr>
                <a:defRPr/>
              </a:pPr>
              <a:t>01/01/23</a:t>
            </a:fld>
            <a:endParaRPr lang="th-TH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AA197-7A5F-4BD6-AB81-0287B6B01BF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362C-6612-4B24-AE2B-9164CC16E5C3}" type="datetime1">
              <a:rPr lang="th-TH" smtClean="0"/>
              <a:pPr>
                <a:defRPr/>
              </a:pPr>
              <a:t>01/01/23</a:t>
            </a:fld>
            <a:endParaRPr lang="th-TH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E420E-77BD-4C5C-AA53-8AF59CB5CB46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6F4B-E199-428B-B444-C4A020ED77FC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5D89-5220-424C-ADFA-911EC40BB867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1F28-D65A-4881-941F-DDE4D8B344BD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C659-1F00-461E-BBB0-D7FF883BFB90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0DDA-8DF9-4CF7-988D-53BEE0B01628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8C4A6-F857-40F0-8A47-EC7D7E6540D1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9FC6-98EB-4318-B477-15ED05BB7A16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EF129-0B63-423A-8C6A-C3F5DFA23AE4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B55A80C-C979-4C73-B963-A919C6EC685C}" type="datetime1">
              <a:rPr lang="th-TH" smtClean="0"/>
              <a:pPr/>
              <a:t>01/01/23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7F205D-FBCE-48A1-AFA4-0965A2A48762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3744416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th-TH" sz="5400" dirty="0" smtClean="0">
                <a:solidFill>
                  <a:srgbClr val="92D050"/>
                </a:solidFill>
              </a:rPr>
              <a:t>หลักเกณฑ์และวิธีการให้ข้าราชการครู</a:t>
            </a:r>
            <a:br>
              <a:rPr lang="th-TH" sz="5400" dirty="0" smtClean="0">
                <a:solidFill>
                  <a:srgbClr val="92D050"/>
                </a:solidFill>
              </a:rPr>
            </a:br>
            <a:r>
              <a:rPr lang="th-TH" sz="5400" dirty="0" smtClean="0">
                <a:solidFill>
                  <a:srgbClr val="92D050"/>
                </a:solidFill>
              </a:rPr>
              <a:t>และบุคลากรทางการศึกษามี</a:t>
            </a:r>
            <a:r>
              <a:rPr lang="th-TH" sz="5400" dirty="0" err="1" smtClean="0">
                <a:solidFill>
                  <a:srgbClr val="92D050"/>
                </a:solidFill>
              </a:rPr>
              <a:t>วิทย</a:t>
            </a:r>
            <a:r>
              <a:rPr lang="th-TH" sz="5400" dirty="0" smtClean="0">
                <a:solidFill>
                  <a:srgbClr val="92D050"/>
                </a:solidFill>
              </a:rPr>
              <a:t>ฐานะ</a:t>
            </a:r>
            <a:br>
              <a:rPr lang="th-TH" sz="5400" dirty="0" smtClean="0">
                <a:solidFill>
                  <a:srgbClr val="92D050"/>
                </a:solidFill>
              </a:rPr>
            </a:br>
            <a:r>
              <a:rPr lang="th-TH" sz="5400" dirty="0" smtClean="0">
                <a:solidFill>
                  <a:srgbClr val="92D050"/>
                </a:solidFill>
              </a:rPr>
              <a:t>และเลื่อน</a:t>
            </a:r>
            <a:r>
              <a:rPr lang="th-TH" sz="5400" dirty="0" err="1" smtClean="0">
                <a:solidFill>
                  <a:srgbClr val="92D050"/>
                </a:solidFill>
              </a:rPr>
              <a:t>วิทย</a:t>
            </a:r>
            <a:r>
              <a:rPr lang="th-TH" sz="5400" dirty="0" smtClean="0">
                <a:solidFill>
                  <a:srgbClr val="92D050"/>
                </a:solidFill>
              </a:rPr>
              <a:t>ฐานะ</a:t>
            </a:r>
            <a:br>
              <a:rPr lang="th-TH" sz="5400" dirty="0" smtClean="0">
                <a:solidFill>
                  <a:srgbClr val="92D050"/>
                </a:solidFill>
              </a:rPr>
            </a:br>
            <a:r>
              <a:rPr lang="th-TH" sz="5400" dirty="0" smtClean="0">
                <a:solidFill>
                  <a:srgbClr val="92D050"/>
                </a:solidFill>
              </a:rPr>
              <a:t>(ว ๑๗/๒๕๕๒)</a:t>
            </a:r>
            <a:endParaRPr lang="th-TH" sz="5400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1</a:t>
            </a:fld>
            <a:endParaRPr lang="th-TH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9" y="1412776"/>
            <a:ext cx="7848871" cy="3672408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> </a:t>
            </a:r>
            <a:br>
              <a:rPr lang="th-TH" sz="4400" dirty="0" smtClean="0"/>
            </a:br>
            <a:r>
              <a:rPr lang="th-TH" sz="4000" dirty="0" smtClean="0"/>
              <a:t> </a:t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๙. ข้าราชการครูและบุคลากรทางการศึกษา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สังกัดส่วนราชการอื่นที่โอนมาสังกัดสำนักงาน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คณะกรรมการการศึกษาขั้นพื้นฐานจะขอ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มี</a:t>
            </a:r>
            <a:r>
              <a:rPr lang="th-TH" sz="44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4400" dirty="0" smtClean="0">
                <a:solidFill>
                  <a:srgbClr val="FFFF00"/>
                </a:solidFill>
                <a:effectLst/>
              </a:rPr>
              <a:t>ฐานะได้เลยหรือไม่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> </a:t>
            </a:r>
            <a:br>
              <a:rPr lang="th-TH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10</a:t>
            </a:fld>
            <a:endParaRPr lang="th-TH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08911" cy="4104456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> </a:t>
            </a:r>
            <a:br>
              <a:rPr lang="th-TH" sz="4400" dirty="0" smtClean="0"/>
            </a:br>
            <a:r>
              <a:rPr lang="th-TH" sz="4000" dirty="0" smtClean="0"/>
              <a:t> </a:t>
            </a:r>
            <a:br>
              <a:rPr lang="th-TH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๑๐</a:t>
            </a:r>
            <a:r>
              <a:rPr lang="en-US" sz="4400" dirty="0" smtClean="0">
                <a:solidFill>
                  <a:srgbClr val="FFFF00"/>
                </a:solidFill>
                <a:effectLst/>
              </a:rPr>
              <a:t>.</a:t>
            </a:r>
            <a:r>
              <a:rPr lang="th-TH" sz="4400" dirty="0" smtClean="0">
                <a:solidFill>
                  <a:srgbClr val="FFFF00"/>
                </a:solidFill>
                <a:effectLst/>
              </a:rPr>
              <a:t> ข้าราชการครูและบุคลากรทางการศึกษาที่ยื่น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คำขอรับการประเมิน</a:t>
            </a:r>
            <a:r>
              <a:rPr lang="th-TH" sz="44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4400" dirty="0" smtClean="0">
                <a:solidFill>
                  <a:srgbClr val="FFFF00"/>
                </a:solidFill>
                <a:effectLst/>
              </a:rPr>
              <a:t>ฐานะชำนาญการพิเศษ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หรือเชี่ยวชาญไว้และยังไม่ได้ทำการประเมิน 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ทั้ง 3 ด้าน หรือด้านที่ 1 และด้านที่ 2 ไว้ก่อน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เปลี่ยนตำแหน่ง จะสามารถดำเนินการประเมิน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ต่อไปได้หรือไม่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11</a:t>
            </a:fld>
            <a:endParaRPr lang="th-TH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08911" cy="3672408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> </a:t>
            </a:r>
            <a:br>
              <a:rPr lang="th-TH" sz="4400" dirty="0" smtClean="0"/>
            </a:br>
            <a:r>
              <a:rPr lang="th-TH" sz="4000" dirty="0" smtClean="0"/>
              <a:t> </a:t>
            </a:r>
            <a:br>
              <a:rPr lang="th-TH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๑๑</a:t>
            </a:r>
            <a:r>
              <a:rPr lang="en-US" sz="4400" dirty="0" smtClean="0">
                <a:solidFill>
                  <a:srgbClr val="FFFF00"/>
                </a:solidFill>
                <a:effectLst/>
              </a:rPr>
              <a:t>. </a:t>
            </a:r>
            <a:r>
              <a:rPr lang="th-TH" sz="4400" dirty="0" smtClean="0">
                <a:solidFill>
                  <a:srgbClr val="FFFF00"/>
                </a:solidFill>
                <a:effectLst/>
              </a:rPr>
              <a:t>การนับเวลาการดำรงตำแหน่งครู ๖ ปี สำหรับ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ผู้มีคุณวุฒิปริญญาตรี และดำรงตำแหน่ง ๔ ปี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สำหรับผู้มีคุณวุฒิปริญญาโท นับตำแหน่ง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ครูผู้ช่วยด้วยหรือไม่ อย่างไร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12</a:t>
            </a:fld>
            <a:endParaRPr lang="th-TH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08911" cy="3960440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> </a:t>
            </a:r>
            <a:br>
              <a:rPr lang="th-TH" sz="4400" dirty="0" smtClean="0"/>
            </a:br>
            <a:r>
              <a:rPr lang="th-TH" sz="4000" dirty="0" smtClean="0"/>
              <a:t> </a:t>
            </a:r>
            <a:br>
              <a:rPr lang="th-TH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๑๒. ข้าราชการครูและบุคลากรทางการศึกษา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ที่ถูกไล่ออกจากราชการระหว่างที่ปรับปรุงผลงาน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ทางวิชาการ หากต่อมาได้รับการลดโทษและ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ให้กลับเข้ารับราชการ จะสามารถปรับปรุง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ผลงานต่อได้หรือไม่ และถ้าได้จะให้เวลา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  ในการปรับปรุงผลงานทางวิชาการอย่างไร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13</a:t>
            </a:fld>
            <a:endParaRPr lang="th-TH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1" y="1556792"/>
            <a:ext cx="7848871" cy="3240360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> </a:t>
            </a:r>
            <a:br>
              <a:rPr lang="th-TH" sz="4400" dirty="0" smtClean="0"/>
            </a:br>
            <a:r>
              <a:rPr lang="th-TH" sz="4000" dirty="0" smtClean="0"/>
              <a:t> </a:t>
            </a:r>
            <a:br>
              <a:rPr lang="th-TH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400" dirty="0" smtClean="0">
                <a:solidFill>
                  <a:srgbClr val="FFFF00"/>
                </a:solidFill>
              </a:rPr>
              <a:t>๑๓</a:t>
            </a:r>
            <a:r>
              <a:rPr lang="en-US" sz="4400" dirty="0" smtClean="0">
                <a:solidFill>
                  <a:srgbClr val="FFFF00"/>
                </a:solidFill>
              </a:rPr>
              <a:t>. </a:t>
            </a:r>
            <a:r>
              <a:rPr lang="th-TH" sz="4400" dirty="0" smtClean="0">
                <a:solidFill>
                  <a:srgbClr val="FFFF00"/>
                </a:solidFill>
              </a:rPr>
              <a:t>ข้าราชการครูและบุคลากรทางการศึกษา</a:t>
            </a:r>
            <a:br>
              <a:rPr lang="th-TH" sz="4400" dirty="0" smtClean="0">
                <a:solidFill>
                  <a:srgbClr val="FFFF00"/>
                </a:solidFill>
              </a:rPr>
            </a:br>
            <a:r>
              <a:rPr lang="th-TH" sz="4400" dirty="0" smtClean="0">
                <a:solidFill>
                  <a:srgbClr val="FFFF00"/>
                </a:solidFill>
              </a:rPr>
              <a:t>       ที่ไปช่วยปฏิบัติราชการที่อื่น จะสามารถนับ</a:t>
            </a:r>
            <a:br>
              <a:rPr lang="th-TH" sz="4400" dirty="0" smtClean="0">
                <a:solidFill>
                  <a:srgbClr val="FFFF00"/>
                </a:solidFill>
              </a:rPr>
            </a:br>
            <a:r>
              <a:rPr lang="th-TH" sz="4400" dirty="0" smtClean="0">
                <a:solidFill>
                  <a:srgbClr val="FFFF00"/>
                </a:solidFill>
              </a:rPr>
              <a:t>       ระยะเวลาด้านการปฏิบัติงานเต็มเวลา </a:t>
            </a:r>
            <a:br>
              <a:rPr lang="th-TH" sz="4400" dirty="0" smtClean="0">
                <a:solidFill>
                  <a:srgbClr val="FFFF00"/>
                </a:solidFill>
              </a:rPr>
            </a:br>
            <a:r>
              <a:rPr lang="th-TH" sz="4400" dirty="0" smtClean="0">
                <a:solidFill>
                  <a:srgbClr val="FFFF00"/>
                </a:solidFill>
              </a:rPr>
              <a:t>       เพื่อขอมี</a:t>
            </a:r>
            <a:r>
              <a:rPr lang="th-TH" sz="4400" dirty="0" err="1" smtClean="0">
                <a:solidFill>
                  <a:srgbClr val="FFFF00"/>
                </a:solidFill>
              </a:rPr>
              <a:t>วิทย</a:t>
            </a:r>
            <a:r>
              <a:rPr lang="th-TH" sz="4400" dirty="0" smtClean="0">
                <a:solidFill>
                  <a:srgbClr val="FFFF00"/>
                </a:solidFill>
              </a:rPr>
              <a:t>ฐานะได้หรือไม่</a:t>
            </a:r>
            <a:r>
              <a:rPr lang="en-US" sz="3600" dirty="0" smtClean="0">
                <a:solidFill>
                  <a:srgbClr val="FFFF00"/>
                </a:solidFill>
              </a:rPr>
              <a:t/>
            </a:r>
            <a:br>
              <a:rPr lang="en-US" sz="3600" dirty="0" smtClean="0">
                <a:solidFill>
                  <a:srgbClr val="FFFF00"/>
                </a:solidFill>
              </a:rPr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14</a:t>
            </a:fld>
            <a:endParaRPr lang="th-TH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424936" cy="3384376"/>
          </a:xfrm>
          <a:solidFill>
            <a:srgbClr val="FFC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h-TH" sz="44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หนังสือสำนักงาน ก.ค.ศ. ที่ </a:t>
            </a:r>
            <a:r>
              <a:rPr lang="th-TH" sz="4400" dirty="0" err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ศธ</a:t>
            </a:r>
            <a:r>
              <a:rPr lang="th-TH" sz="44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๐๒๐๖.๔/ว ๑๐ </a:t>
            </a:r>
            <a:br>
              <a:rPr lang="th-TH" sz="44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</a:br>
            <a:r>
              <a:rPr lang="th-TH" sz="44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ลงวันที่ ๒๙ กรกฎาคม ๒๕๕๔ </a:t>
            </a:r>
            <a:br>
              <a:rPr lang="th-TH" sz="44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</a:br>
            <a:r>
              <a:rPr lang="th-TH" sz="28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(ยะลา ปัตตานี นราธิวาส และสงขลา เฉพาะพื้นที่ อำเภอเทพา สะบ้าย้อย </a:t>
            </a:r>
            <a:br>
              <a:rPr lang="th-TH" sz="28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</a:br>
            <a:r>
              <a:rPr lang="th-TH" sz="28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นาทวี และจะนะ)</a:t>
            </a:r>
            <a:endParaRPr lang="th-TH" sz="28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15</a:t>
            </a:fld>
            <a:endParaRPr lang="th-TH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55576" y="2780928"/>
            <a:ext cx="7739137" cy="2304256"/>
          </a:xfr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endParaRPr lang="th-TH" sz="2300" dirty="0" smtClean="0">
              <a:solidFill>
                <a:srgbClr val="0070C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8400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ความเข้าใจหลักเกณฑ์และวิธีการประเมินคลาดเคลื่อน</a:t>
            </a:r>
          </a:p>
          <a:p>
            <a:pPr>
              <a:buFont typeface="Wingdings" pitchFamily="2" charset="2"/>
              <a:buChar char="Ø"/>
            </a:pPr>
            <a:r>
              <a:rPr lang="th-TH" sz="7300" dirty="0" smtClean="0">
                <a:solidFill>
                  <a:srgbClr val="A9237C"/>
                </a:solidFill>
                <a:latin typeface="TH SarabunPSK" pitchFamily="34" charset="-34"/>
                <a:cs typeface="TH SarabunPSK" pitchFamily="34" charset="-34"/>
              </a:rPr>
              <a:t> กรรมการ</a:t>
            </a:r>
          </a:p>
          <a:p>
            <a:pPr>
              <a:buFont typeface="Wingdings" pitchFamily="2" charset="2"/>
              <a:buChar char="Ø"/>
            </a:pPr>
            <a:r>
              <a:rPr lang="th-TH" sz="6400" dirty="0" smtClean="0">
                <a:solidFill>
                  <a:srgbClr val="A9237C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7300" dirty="0" smtClean="0">
                <a:solidFill>
                  <a:srgbClr val="A9237C"/>
                </a:solidFill>
                <a:latin typeface="TH SarabunPSK" pitchFamily="34" charset="-34"/>
                <a:cs typeface="TH SarabunPSK" pitchFamily="34" charset="-34"/>
              </a:rPr>
              <a:t>ผู้ขอรับการประเมิน</a:t>
            </a:r>
            <a:endParaRPr lang="th-TH" sz="7300" dirty="0">
              <a:solidFill>
                <a:srgbClr val="A9237C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1628800"/>
            <a:ext cx="7620000" cy="103400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h-TH" sz="66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ประเด็น</a:t>
            </a:r>
            <a:endParaRPr lang="th-TH" sz="66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16</a:t>
            </a:fld>
            <a:endParaRPr lang="th-TH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61255" y="3140968"/>
            <a:ext cx="7123113" cy="1261864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h-TH" sz="6000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 สรรหากรรมการประเมินยาก</a:t>
            </a:r>
            <a:endParaRPr lang="th-TH" sz="6000" dirty="0">
              <a:solidFill>
                <a:srgbClr val="A9237C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1962944"/>
            <a:ext cx="7620000" cy="103400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h-TH" sz="66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ประเด็น</a:t>
            </a:r>
            <a:endParaRPr lang="th-TH" sz="66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17</a:t>
            </a:fld>
            <a:endParaRPr lang="th-TH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 bwMode="auto">
          <a:xfrm>
            <a:off x="357188" y="357188"/>
            <a:ext cx="8429625" cy="614362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sq" cmpd="sng" algn="ctr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1800" dirty="0">
              <a:solidFill>
                <a:schemeClr val="tx2">
                  <a:lumMod val="10000"/>
                </a:schemeClr>
              </a:solidFill>
              <a:latin typeface="Arial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571500"/>
            <a:ext cx="8286750" cy="5715000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buFontTx/>
              <a:buNone/>
            </a:pPr>
            <a:endParaRPr lang="th-TH" sz="4400" dirty="0" smtClean="0"/>
          </a:p>
          <a:p>
            <a:pPr>
              <a:buFontTx/>
              <a:buNone/>
            </a:pPr>
            <a:endParaRPr lang="th-TH" sz="4000" dirty="0" smtClean="0"/>
          </a:p>
          <a:p>
            <a:pPr algn="ctr">
              <a:buFontTx/>
              <a:buNone/>
            </a:pPr>
            <a:r>
              <a:rPr lang="th-TH" sz="4400" b="1" dirty="0" smtClean="0"/>
              <a:t>หลักเกณฑ์และวิธีการพัฒนาข้าราชการครู</a:t>
            </a:r>
          </a:p>
          <a:p>
            <a:pPr algn="ctr">
              <a:buFontTx/>
              <a:buNone/>
            </a:pPr>
            <a:r>
              <a:rPr lang="th-TH" sz="4400" b="1" dirty="0" smtClean="0"/>
              <a:t>และบุคลากรทางการศึกษาเพื่อเยียวยาให้มีหรือเลื่อนเป็น</a:t>
            </a:r>
            <a:r>
              <a:rPr lang="th-TH" sz="4400" b="1" dirty="0" err="1" smtClean="0"/>
              <a:t>วิทย</a:t>
            </a:r>
            <a:r>
              <a:rPr lang="th-TH" sz="4400" b="1" dirty="0" smtClean="0"/>
              <a:t>ฐานะชำนาญการพิเศษ </a:t>
            </a:r>
          </a:p>
          <a:p>
            <a:pPr algn="ctr">
              <a:buFontTx/>
              <a:buNone/>
            </a:pPr>
            <a:r>
              <a:rPr lang="th-TH" sz="4400" b="1" dirty="0" smtClean="0"/>
              <a:t>(ว ๕/๒๕๕๖)</a:t>
            </a:r>
            <a:endParaRPr lang="en-US" sz="4400" b="1" dirty="0" smtClean="0"/>
          </a:p>
          <a:p>
            <a:pPr algn="ctr" eaLnBrk="1" hangingPunct="1">
              <a:lnSpc>
                <a:spcPct val="130000"/>
              </a:lnSpc>
              <a:buFontTx/>
              <a:buNone/>
            </a:pPr>
            <a:endParaRPr lang="th-TH" sz="4400" b="1" dirty="0" smtClean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8AA197-7A5F-4BD6-AB81-0287B6B01BF7}" type="slidenum">
              <a:rPr lang="th-TH" smtClean="0"/>
              <a:pPr>
                <a:defRPr/>
              </a:pPr>
              <a:t>18</a:t>
            </a:fld>
            <a:endParaRPr lang="th-TH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 bwMode="auto">
          <a:xfrm>
            <a:off x="323850" y="188913"/>
            <a:ext cx="8629650" cy="6429375"/>
          </a:xfrm>
          <a:prstGeom prst="rect">
            <a:avLst/>
          </a:prstGeom>
          <a:solidFill>
            <a:srgbClr val="420057"/>
          </a:solidFill>
          <a:ln w="12700" cap="sq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1800" dirty="0">
              <a:solidFill>
                <a:schemeClr val="tx2">
                  <a:lumMod val="10000"/>
                </a:schemeClr>
              </a:solidFill>
              <a:latin typeface="Arial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552" y="1556792"/>
            <a:ext cx="8247261" cy="4747171"/>
          </a:xfrm>
        </p:spPr>
        <p:txBody>
          <a:bodyPr/>
          <a:lstStyle/>
          <a:p>
            <a:pPr>
              <a:buFontTx/>
              <a:buNone/>
              <a:defRPr/>
            </a:pPr>
            <a:endParaRPr lang="th-TH" sz="4000" b="1" dirty="0" smtClean="0">
              <a:solidFill>
                <a:srgbClr val="FFFF66"/>
              </a:solidFill>
            </a:endParaRPr>
          </a:p>
          <a:p>
            <a:pPr>
              <a:buFontTx/>
              <a:buNone/>
              <a:defRPr/>
            </a:pPr>
            <a:r>
              <a:rPr lang="th-TH" sz="4000" b="1" dirty="0" smtClean="0">
                <a:solidFill>
                  <a:srgbClr val="FFFF66"/>
                </a:solidFill>
              </a:rPr>
              <a:t>๑. เป็นผู้ผ่านการพัฒนาตามหลักสูตรการพัฒนาให้</a:t>
            </a:r>
            <a:r>
              <a:rPr lang="th-TH" sz="4000" b="1" spc="-60" dirty="0" smtClean="0">
                <a:solidFill>
                  <a:srgbClr val="FFFF66"/>
                </a:solidFill>
              </a:rPr>
              <a:t>ข้าราชการครูและบุคลากรทางการศึกษาเพื่อให้มีและ</a:t>
            </a:r>
            <a:r>
              <a:rPr lang="th-TH" sz="4000" b="1" spc="-70" dirty="0" smtClean="0">
                <a:solidFill>
                  <a:srgbClr val="FFFF66"/>
                </a:solidFill>
              </a:rPr>
              <a:t>เลื่อน</a:t>
            </a:r>
            <a:r>
              <a:rPr lang="th-TH" sz="4000" b="1" spc="-70" dirty="0" err="1" smtClean="0">
                <a:solidFill>
                  <a:srgbClr val="FFFF66"/>
                </a:solidFill>
              </a:rPr>
              <a:t>วิทย</a:t>
            </a:r>
            <a:r>
              <a:rPr lang="th-TH" sz="4000" b="1" spc="-70" dirty="0" smtClean="0">
                <a:solidFill>
                  <a:srgbClr val="FFFF66"/>
                </a:solidFill>
              </a:rPr>
              <a:t>ฐานะ ตามหนังสือสำนักงาน ก.ค.ศ. ที่ </a:t>
            </a:r>
            <a:r>
              <a:rPr lang="th-TH" sz="4000" b="1" spc="-70" dirty="0" err="1" smtClean="0">
                <a:solidFill>
                  <a:srgbClr val="FFFF66"/>
                </a:solidFill>
              </a:rPr>
              <a:t>ศธ</a:t>
            </a:r>
            <a:r>
              <a:rPr lang="th-TH" sz="4000" b="1" spc="-70" dirty="0" smtClean="0">
                <a:solidFill>
                  <a:srgbClr val="FFFF66"/>
                </a:solidFill>
              </a:rPr>
              <a:t> </a:t>
            </a:r>
            <a:r>
              <a:rPr lang="th-TH" sz="4000" b="1" spc="-110" dirty="0" smtClean="0">
                <a:solidFill>
                  <a:srgbClr val="FFFF66"/>
                </a:solidFill>
              </a:rPr>
              <a:t>๐๒๐๖.๔/๐๑๖๔-๐๑๖๙ ลงวันที่ ๒๓ มกราคม ๒๕๕๒  </a:t>
            </a:r>
            <a:r>
              <a:rPr lang="th-TH" sz="4000" b="1" dirty="0" smtClean="0">
                <a:solidFill>
                  <a:srgbClr val="FFFF66"/>
                </a:solidFill>
              </a:rPr>
              <a:t>แต่เสนอผลงานทางวิชาการแล้วไม่ผ่านการประเมิน</a:t>
            </a:r>
            <a:endParaRPr lang="en-US" sz="4000" b="1" dirty="0" smtClean="0">
              <a:solidFill>
                <a:srgbClr val="FFFF66"/>
              </a:solidFill>
            </a:endParaRPr>
          </a:p>
          <a:p>
            <a:pPr marL="914400" indent="-914400">
              <a:buClr>
                <a:srgbClr val="0000CC"/>
              </a:buClr>
              <a:buFont typeface="+mj-cs"/>
              <a:buAutoNum type="thaiNumPeriod"/>
              <a:defRPr/>
            </a:pPr>
            <a:endParaRPr lang="th-TH" sz="1600" b="1" dirty="0" smtClean="0">
              <a:solidFill>
                <a:srgbClr val="FFFF66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eaLnBrk="1" hangingPunct="1">
              <a:lnSpc>
                <a:spcPct val="130000"/>
              </a:lnSpc>
              <a:buFontTx/>
              <a:buNone/>
              <a:defRPr/>
            </a:pPr>
            <a:endParaRPr lang="th-TH" sz="5000" b="1" dirty="0" smtClean="0">
              <a:solidFill>
                <a:srgbClr val="FFFF66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638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C1CAAB-C851-48A0-9121-313AAF263528}" type="slidenum">
              <a:rPr lang="en-US" sz="2400" b="1" smtClean="0">
                <a:effectLst/>
                <a:latin typeface="TH SarabunPSK" pitchFamily="34" charset="-34"/>
                <a:cs typeface="TH SarabunPSK" pitchFamily="34" charset="-34"/>
              </a:rPr>
              <a:pPr/>
              <a:t>19</a:t>
            </a:fld>
            <a:endParaRPr lang="th-TH" sz="2400" b="1" smtClean="0">
              <a:effectLst/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461" name="TextBox 4"/>
          <p:cNvSpPr txBox="1">
            <a:spLocks noChangeArrowheads="1"/>
          </p:cNvSpPr>
          <p:nvPr/>
        </p:nvSpPr>
        <p:spPr bwMode="auto">
          <a:xfrm>
            <a:off x="1331640" y="620688"/>
            <a:ext cx="6953996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th-TH" sz="4800" b="1" dirty="0">
                <a:solidFill>
                  <a:srgbClr val="FFFF00"/>
                </a:solidFill>
              </a:rPr>
              <a:t>คุณสมบัติของผู้มีสิทธิเข้ารับการพัฒนา</a:t>
            </a:r>
            <a:endParaRPr lang="th-TH" sz="48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482453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l"/>
            <a:r>
              <a:rPr lang="th-TH" dirty="0" smtClean="0">
                <a:solidFill>
                  <a:srgbClr val="FFFF00"/>
                </a:solidFill>
                <a:effectLst/>
              </a:rPr>
              <a:t>๑.   ข้าราชการครูฯ ยื่นคำขอมี</a:t>
            </a:r>
            <a:r>
              <a:rPr lang="th-TH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dirty="0" smtClean="0">
                <a:solidFill>
                  <a:srgbClr val="FFFF00"/>
                </a:solidFill>
                <a:effectLst/>
              </a:rPr>
              <a:t>ฐานะชำนาญการ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แต่ ณ วันที่ยื่นคำขอคุณสมบัติไม่เป็นไปตาม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ที่ ก.ค.ศ.  กำหนด ซึ่ง อ.ก.ค.ศ. พิจารณาอนุมัติ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ผลการประเมินแล้ว จะสามารถแต่งตั้งให้มี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</a:t>
            </a:r>
            <a:r>
              <a:rPr lang="th-TH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dirty="0" smtClean="0">
                <a:solidFill>
                  <a:srgbClr val="FFFF00"/>
                </a:solidFill>
                <a:effectLst/>
              </a:rPr>
              <a:t>ฐานะชำนาญการ เมื่อมีคุณสมบัติครบถ้วน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ได้หรือไม่</a:t>
            </a:r>
            <a:endParaRPr lang="th-TH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2</a:t>
            </a:fld>
            <a:endParaRPr lang="th-TH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 bwMode="auto">
          <a:xfrm>
            <a:off x="214313" y="214313"/>
            <a:ext cx="8715375" cy="6429375"/>
          </a:xfrm>
          <a:prstGeom prst="rect">
            <a:avLst/>
          </a:prstGeom>
          <a:solidFill>
            <a:srgbClr val="420057"/>
          </a:solidFill>
          <a:ln w="12700" cap="sq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1800" dirty="0">
              <a:solidFill>
                <a:schemeClr val="tx2">
                  <a:lumMod val="10000"/>
                </a:schemeClr>
              </a:solidFill>
              <a:latin typeface="Arial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714375"/>
            <a:ext cx="8643937" cy="6357938"/>
          </a:xfrm>
        </p:spPr>
        <p:txBody>
          <a:bodyPr/>
          <a:lstStyle/>
          <a:p>
            <a:pPr marL="742950" indent="-742950" eaLnBrk="1" hangingPunct="1">
              <a:spcBef>
                <a:spcPct val="0"/>
              </a:spcBef>
              <a:buFontTx/>
              <a:buNone/>
              <a:tabLst>
                <a:tab pos="87313" algn="l"/>
              </a:tabLst>
              <a:defRPr/>
            </a:pPr>
            <a:endParaRPr lang="th-TH" sz="4000" b="1" dirty="0" smtClean="0">
              <a:solidFill>
                <a:srgbClr val="FFFF66"/>
              </a:solidFill>
            </a:endParaRPr>
          </a:p>
          <a:p>
            <a:pPr marL="742950" indent="-742950" eaLnBrk="1" hangingPunct="1">
              <a:spcBef>
                <a:spcPct val="0"/>
              </a:spcBef>
              <a:buFontTx/>
              <a:buNone/>
              <a:tabLst>
                <a:tab pos="87313" algn="l"/>
              </a:tabLst>
              <a:defRPr/>
            </a:pPr>
            <a:r>
              <a:rPr lang="th-TH" sz="4000" b="1" dirty="0" smtClean="0">
                <a:solidFill>
                  <a:srgbClr val="FFFF66"/>
                </a:solidFill>
              </a:rPr>
              <a:t>(๒)	ปัจจุบันต้องดำรงตำแหน่งและปฏิบัติงานตามหน้าที่</a:t>
            </a:r>
          </a:p>
          <a:p>
            <a:pPr marL="742950" indent="-742950" eaLnBrk="1" hangingPunct="1">
              <a:spcBef>
                <a:spcPct val="0"/>
              </a:spcBef>
              <a:buFontTx/>
              <a:buNone/>
              <a:tabLst>
                <a:tab pos="87313" algn="l"/>
              </a:tabLst>
              <a:defRPr/>
            </a:pPr>
            <a:r>
              <a:rPr lang="th-TH" sz="4000" b="1" dirty="0" smtClean="0">
                <a:solidFill>
                  <a:srgbClr val="FFFF66"/>
                </a:solidFill>
              </a:rPr>
              <a:t>		ความรับผิดชอบของตำแหน่งและ</a:t>
            </a:r>
            <a:r>
              <a:rPr lang="th-TH" sz="4000" b="1" dirty="0" err="1" smtClean="0">
                <a:solidFill>
                  <a:srgbClr val="FFFF66"/>
                </a:solidFill>
              </a:rPr>
              <a:t>วิทย</a:t>
            </a:r>
            <a:r>
              <a:rPr lang="th-TH" sz="4000" b="1" dirty="0" smtClean="0">
                <a:solidFill>
                  <a:srgbClr val="FFFF66"/>
                </a:solidFill>
              </a:rPr>
              <a:t>ฐานะตามที่ได้ขอรับการประเมินไว้เดิม</a:t>
            </a:r>
            <a:endParaRPr lang="en-US" sz="4000" b="1" dirty="0" smtClean="0">
              <a:solidFill>
                <a:srgbClr val="FFFF66"/>
              </a:solidFill>
            </a:endParaRPr>
          </a:p>
          <a:p>
            <a:pPr marL="742950" indent="-742950" eaLnBrk="1" hangingPunct="1">
              <a:spcBef>
                <a:spcPct val="0"/>
              </a:spcBef>
              <a:buFontTx/>
              <a:buNone/>
              <a:tabLst>
                <a:tab pos="87313" algn="l"/>
              </a:tabLst>
              <a:defRPr/>
            </a:pPr>
            <a:r>
              <a:rPr lang="th-TH" sz="4400" b="1" dirty="0" smtClean="0">
                <a:solidFill>
                  <a:srgbClr val="FFFF66"/>
                </a:solidFill>
              </a:rPr>
              <a:t>(๓)	เป็นผู้สมัครใจเข้ารับการพัฒนา และยินดีปฏิบัติ</a:t>
            </a:r>
          </a:p>
          <a:p>
            <a:pPr marL="742950" indent="-742950" eaLnBrk="1" hangingPunct="1">
              <a:spcBef>
                <a:spcPct val="0"/>
              </a:spcBef>
              <a:buFontTx/>
              <a:buNone/>
              <a:tabLst>
                <a:tab pos="87313" algn="l"/>
              </a:tabLst>
              <a:defRPr/>
            </a:pPr>
            <a:r>
              <a:rPr lang="th-TH" sz="4400" b="1" dirty="0" smtClean="0">
                <a:solidFill>
                  <a:srgbClr val="FFFF66"/>
                </a:solidFill>
              </a:rPr>
              <a:t>		ตามเงื่อนไขที่หลักเกณฑ์และวิธีการนี้กำหนด</a:t>
            </a:r>
            <a:endParaRPr lang="en-US" sz="4400" b="1" dirty="0" smtClean="0">
              <a:solidFill>
                <a:srgbClr val="FFFF66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  <a:tabLst>
                <a:tab pos="87313" algn="l"/>
              </a:tabLst>
              <a:defRPr/>
            </a:pPr>
            <a:endParaRPr lang="th-TH" sz="4400" b="1" dirty="0" smtClean="0">
              <a:solidFill>
                <a:srgbClr val="C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412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F65612-B396-431B-BBD1-76D121B33627}" type="slidenum">
              <a:rPr lang="en-US" sz="2400" b="1" smtClean="0">
                <a:effectLst/>
                <a:latin typeface="TH SarabunPSK" pitchFamily="34" charset="-34"/>
                <a:cs typeface="TH SarabunPSK" pitchFamily="34" charset="-34"/>
              </a:rPr>
              <a:pPr/>
              <a:t>20</a:t>
            </a:fld>
            <a:endParaRPr lang="th-TH" sz="2400" b="1" smtClean="0">
              <a:effectLst/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7D2C9D-5362-498F-8E76-842573709E02}" type="slidenum">
              <a:rPr lang="th-TH" sz="2400" b="1" smtClean="0">
                <a:latin typeface="TH SarabunPSK" pitchFamily="34" charset="-34"/>
                <a:cs typeface="TH SarabunPSK" pitchFamily="34" charset="-34"/>
              </a:rPr>
              <a:pPr>
                <a:defRPr/>
              </a:pPr>
              <a:t>21</a:t>
            </a:fld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1680" y="404664"/>
            <a:ext cx="5688632" cy="8309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th-TH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เกณฑ์การพัฒนาและประเมิน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250825" y="1589088"/>
            <a:ext cx="8569325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571500" eaLnBrk="0" hangingPunct="0">
              <a:tabLst>
                <a:tab pos="1200150" algn="l"/>
                <a:tab pos="1428750" algn="l"/>
                <a:tab pos="1485900" algn="l"/>
              </a:tabLst>
              <a:defRPr/>
            </a:pPr>
            <a:r>
              <a:rPr lang="th-TH" sz="4400" dirty="0">
                <a:latin typeface="TH SarabunPSK" pitchFamily="34" charset="-34"/>
                <a:cs typeface="+mj-cs"/>
              </a:rPr>
              <a:t>(๑)	</a:t>
            </a:r>
            <a:r>
              <a:rPr lang="th-TH" sz="4400" dirty="0"/>
              <a:t>การพัฒนาตามหลักสูตรที่ ก.ค.ศ. กำหนด 	</a:t>
            </a:r>
            <a:r>
              <a:rPr lang="th-TH" sz="4400" dirty="0">
                <a:latin typeface="TH SarabunPSK" pitchFamily="34" charset="-34"/>
                <a:cs typeface="+mj-cs"/>
              </a:rPr>
              <a:t>คะแนนเต็ม ๒๐๐ คะแนน</a:t>
            </a:r>
          </a:p>
          <a:p>
            <a:pPr indent="571500" eaLnBrk="0" hangingPunct="0">
              <a:tabLst>
                <a:tab pos="1200150" algn="l"/>
                <a:tab pos="1428750" algn="l"/>
                <a:tab pos="1485900" algn="l"/>
              </a:tabLst>
              <a:defRPr/>
            </a:pPr>
            <a:r>
              <a:rPr lang="th-TH" sz="4400" dirty="0">
                <a:latin typeface="TH SarabunPSK" pitchFamily="34" charset="-34"/>
                <a:cs typeface="+mj-cs"/>
              </a:rPr>
              <a:t>(๒)	การพัฒนาการปฏิบัติงานในหน้าที่ </a:t>
            </a:r>
          </a:p>
          <a:p>
            <a:pPr indent="571500" eaLnBrk="0" hangingPunct="0">
              <a:tabLst>
                <a:tab pos="1200150" algn="l"/>
                <a:tab pos="1428750" algn="l"/>
                <a:tab pos="1485900" algn="l"/>
              </a:tabLst>
              <a:defRPr/>
            </a:pPr>
            <a:r>
              <a:rPr lang="th-TH" sz="4400" dirty="0">
                <a:latin typeface="TH SarabunPSK" pitchFamily="34" charset="-34"/>
                <a:cs typeface="+mj-cs"/>
              </a:rPr>
              <a:t>	คะแนนเต็ม ๑๐๐ คะแนน</a:t>
            </a:r>
          </a:p>
          <a:p>
            <a:pPr indent="571500" eaLnBrk="0" hangingPunct="0">
              <a:tabLst>
                <a:tab pos="1200150" algn="l"/>
                <a:tab pos="1428750" algn="l"/>
                <a:tab pos="1485900" algn="l"/>
              </a:tabLst>
              <a:defRPr/>
            </a:pPr>
            <a:r>
              <a:rPr lang="th-TH" sz="4400" dirty="0">
                <a:latin typeface="TH SarabunPSK" pitchFamily="34" charset="-34"/>
                <a:cs typeface="+mj-cs"/>
              </a:rPr>
              <a:t>(๓)	การรายงานผลงานที่เกิดจากการปฏิบัติหน้าที่ </a:t>
            </a:r>
          </a:p>
          <a:p>
            <a:pPr indent="571500" eaLnBrk="0" hangingPunct="0">
              <a:tabLst>
                <a:tab pos="1200150" algn="l"/>
                <a:tab pos="1428750" algn="l"/>
                <a:tab pos="1485900" algn="l"/>
              </a:tabLst>
              <a:defRPr/>
            </a:pPr>
            <a:r>
              <a:rPr lang="th-TH" sz="4400" dirty="0">
                <a:latin typeface="TH SarabunPSK" pitchFamily="34" charset="-34"/>
                <a:cs typeface="+mj-cs"/>
              </a:rPr>
              <a:t>	คะแนนเต็ม ๑๐๐ คะแนน </a:t>
            </a:r>
          </a:p>
          <a:p>
            <a:pPr indent="571500" eaLnBrk="0" hangingPunct="0">
              <a:tabLst>
                <a:tab pos="1200150" algn="l"/>
                <a:tab pos="1428750" algn="l"/>
                <a:tab pos="1485900" algn="l"/>
              </a:tabLst>
              <a:defRPr/>
            </a:pPr>
            <a:r>
              <a:rPr lang="th-TH" sz="4400" dirty="0">
                <a:latin typeface="TH SarabunPSK" pitchFamily="34" charset="-34"/>
                <a:cs typeface="+mj-cs"/>
              </a:rPr>
              <a:t>(๔) ผลงานทางวิชาการ คะแนนเต็ม ๑๐๐</a:t>
            </a:r>
            <a:r>
              <a:rPr lang="th-TH" sz="4400" dirty="0">
                <a:latin typeface="TH SarabunPSK" pitchFamily="34" charset="-34"/>
                <a:cs typeface="Times New Roman" pitchFamily="18" charset="0"/>
              </a:rPr>
              <a:t> </a:t>
            </a:r>
            <a:r>
              <a:rPr lang="th-TH" sz="4400" dirty="0">
                <a:latin typeface="TH SarabunPSK" pitchFamily="34" charset="-34"/>
                <a:cs typeface="+mj-cs"/>
              </a:rPr>
              <a:t>คะแนน</a:t>
            </a:r>
            <a:endParaRPr lang="th-TH" sz="4400" dirty="0">
              <a:cs typeface="+mj-cs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248" y="805880"/>
            <a:ext cx="7499176" cy="1182960"/>
          </a:xfrm>
          <a:solidFill>
            <a:schemeClr val="tx2"/>
          </a:solidFill>
        </p:spPr>
        <p:txBody>
          <a:bodyPr/>
          <a:lstStyle/>
          <a:p>
            <a:r>
              <a:rPr lang="th-TH" sz="6600" dirty="0" smtClean="0">
                <a:solidFill>
                  <a:srgbClr val="FFC000"/>
                </a:solidFill>
              </a:rPr>
              <a:t>การดำเนินการ</a:t>
            </a:r>
            <a:endParaRPr lang="th-TH" sz="66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204864"/>
            <a:ext cx="7643192" cy="360040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514350" indent="-514350">
              <a:buAutoNum type="thaiNumPeriod"/>
            </a:pPr>
            <a:r>
              <a:rPr lang="th-TH" sz="4400" b="1" dirty="0" smtClean="0">
                <a:latin typeface="Angsana New "/>
              </a:rPr>
              <a:t>พัฒนาตามหลักสูตรที่ ก.ค.ศ. กำหนด </a:t>
            </a:r>
          </a:p>
          <a:p>
            <a:pPr marL="514350" indent="-514350">
              <a:buNone/>
            </a:pPr>
            <a:r>
              <a:rPr lang="th-TH" sz="4400" b="1" dirty="0" smtClean="0">
                <a:latin typeface="Angsana New "/>
              </a:rPr>
              <a:t>    (๒๐๐ คะแนน)</a:t>
            </a:r>
          </a:p>
          <a:p>
            <a:pPr marL="514350" indent="-514350">
              <a:buNone/>
            </a:pPr>
            <a:r>
              <a:rPr lang="th-TH" sz="4400" dirty="0" smtClean="0">
                <a:latin typeface="Angsana New "/>
              </a:rPr>
              <a:t>     ให้</a:t>
            </a:r>
            <a:r>
              <a:rPr lang="th-TH" sz="4400" dirty="0" err="1" smtClean="0">
                <a:latin typeface="Angsana New "/>
              </a:rPr>
              <a:t>สพป.</a:t>
            </a:r>
            <a:r>
              <a:rPr lang="th-TH" sz="4400" dirty="0" smtClean="0">
                <a:latin typeface="Angsana New "/>
              </a:rPr>
              <a:t> /</a:t>
            </a:r>
            <a:r>
              <a:rPr lang="th-TH" sz="4400" dirty="0" err="1" smtClean="0">
                <a:latin typeface="Angsana New "/>
              </a:rPr>
              <a:t>สพ</a:t>
            </a:r>
            <a:r>
              <a:rPr lang="th-TH" sz="4400" dirty="0" smtClean="0">
                <a:latin typeface="Angsana New "/>
              </a:rPr>
              <a:t>ม. เป็นผู้ดำเนินการพัฒนา</a:t>
            </a:r>
          </a:p>
          <a:p>
            <a:pPr marL="514350" indent="-514350">
              <a:buNone/>
            </a:pPr>
            <a:r>
              <a:rPr lang="th-TH" sz="4400" dirty="0" smtClean="0">
                <a:latin typeface="Angsana New "/>
              </a:rPr>
              <a:t>     ในช่วง ๒๑ เม.ย. – ๑๐ พ.ค. ๒๕๕๖</a:t>
            </a:r>
          </a:p>
          <a:p>
            <a:pPr marL="514350" indent="-514350">
              <a:buAutoNum type="thaiNumPeriod" startAt="2"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4F270-DCD3-44FE-8B1D-F92D81761AC1}" type="slidenum">
              <a:rPr lang="th-TH" smtClean="0"/>
              <a:pPr>
                <a:defRPr/>
              </a:pPr>
              <a:t>22</a:t>
            </a:fld>
            <a:endParaRPr lang="th-TH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8144" y="343960"/>
            <a:ext cx="8229600" cy="6048672"/>
          </a:xfrm>
          <a:solidFill>
            <a:srgbClr val="7030A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th-TH" sz="3600" dirty="0" smtClean="0">
                <a:latin typeface="Angsana New "/>
              </a:rPr>
              <a:t>๒.  </a:t>
            </a:r>
            <a:r>
              <a:rPr lang="th-TH" sz="3600" b="1" dirty="0" smtClean="0">
                <a:latin typeface="Angsana New "/>
              </a:rPr>
              <a:t>พัฒนาการปฏิบัติงาน  </a:t>
            </a:r>
            <a:r>
              <a:rPr lang="th-TH" sz="3600" dirty="0" smtClean="0">
                <a:latin typeface="Angsana New "/>
              </a:rPr>
              <a:t>(๑๐๐ คะแนน)</a:t>
            </a:r>
          </a:p>
          <a:p>
            <a:pPr>
              <a:buNone/>
            </a:pPr>
            <a:r>
              <a:rPr lang="th-TH" sz="3600" dirty="0" smtClean="0">
                <a:latin typeface="Angsana New "/>
              </a:rPr>
              <a:t>       ในช่วงภาคเรียนที่ ๑ ให้สถานศึกษาตั้งคณะกรรมการ</a:t>
            </a:r>
          </a:p>
          <a:p>
            <a:pPr>
              <a:buNone/>
            </a:pPr>
            <a:r>
              <a:rPr lang="th-TH" sz="3600" dirty="0" smtClean="0">
                <a:latin typeface="Angsana New "/>
              </a:rPr>
              <a:t>        ประกอบด้วย</a:t>
            </a:r>
          </a:p>
          <a:p>
            <a:pPr lvl="1">
              <a:buNone/>
            </a:pPr>
            <a:r>
              <a:rPr lang="th-TH" sz="3600" dirty="0" smtClean="0">
                <a:solidFill>
                  <a:srgbClr val="FFC000"/>
                </a:solidFill>
                <a:latin typeface="Angsana New "/>
              </a:rPr>
              <a:t>    -  ผู้บังคับบัญชา          ประธาน</a:t>
            </a:r>
          </a:p>
          <a:p>
            <a:pPr lvl="1">
              <a:buNone/>
            </a:pPr>
            <a:r>
              <a:rPr lang="th-TH" sz="3600" dirty="0" smtClean="0">
                <a:latin typeface="Angsana New "/>
              </a:rPr>
              <a:t>    -  ข้าราชการครูและบุคลากรทางการศึกษา ที่เหมาะสม</a:t>
            </a:r>
          </a:p>
          <a:p>
            <a:pPr lvl="1">
              <a:buNone/>
            </a:pPr>
            <a:r>
              <a:rPr lang="th-TH" sz="3600" dirty="0" smtClean="0">
                <a:latin typeface="Angsana New "/>
              </a:rPr>
              <a:t>        มี</a:t>
            </a:r>
            <a:r>
              <a:rPr lang="th-TH" sz="3600" dirty="0" err="1" smtClean="0">
                <a:latin typeface="Angsana New "/>
              </a:rPr>
              <a:t>วิทย</a:t>
            </a:r>
            <a:r>
              <a:rPr lang="th-TH" sz="3600" dirty="0" smtClean="0">
                <a:latin typeface="Angsana New "/>
              </a:rPr>
              <a:t>ฐานะไม่ต่ำกว่า</a:t>
            </a:r>
            <a:r>
              <a:rPr lang="th-TH" sz="3600" dirty="0" err="1" smtClean="0">
                <a:latin typeface="Angsana New "/>
              </a:rPr>
              <a:t>วิทย</a:t>
            </a:r>
            <a:r>
              <a:rPr lang="th-TH" sz="3600" dirty="0" smtClean="0">
                <a:latin typeface="Angsana New "/>
              </a:rPr>
              <a:t>ฐานะชำนาญการพิเศษ        </a:t>
            </a:r>
          </a:p>
          <a:p>
            <a:pPr lvl="1">
              <a:buNone/>
            </a:pPr>
            <a:r>
              <a:rPr lang="th-TH" sz="3600" dirty="0" smtClean="0">
                <a:latin typeface="Angsana New "/>
              </a:rPr>
              <a:t>        </a:t>
            </a:r>
            <a:r>
              <a:rPr lang="th-TH" sz="3600" dirty="0" smtClean="0">
                <a:solidFill>
                  <a:srgbClr val="FFC000"/>
                </a:solidFill>
                <a:latin typeface="Angsana New "/>
              </a:rPr>
              <a:t>กรรมการ  จำนวน ๒ คน</a:t>
            </a:r>
          </a:p>
          <a:p>
            <a:pPr lvl="1">
              <a:buNone/>
            </a:pPr>
            <a:r>
              <a:rPr lang="th-TH" sz="3600" dirty="0" smtClean="0">
                <a:latin typeface="Angsana New "/>
              </a:rPr>
              <a:t>        </a:t>
            </a:r>
            <a:r>
              <a:rPr lang="th-TH" sz="3600" spc="-90" dirty="0" smtClean="0">
                <a:latin typeface="Angsana New "/>
              </a:rPr>
              <a:t>ให้ส่งผลการพัฒนาการปฏิบัติงานให้สำนักงานเขตพื้นที่</a:t>
            </a:r>
          </a:p>
          <a:p>
            <a:pPr lvl="1">
              <a:buNone/>
            </a:pPr>
            <a:r>
              <a:rPr lang="th-TH" sz="3600" dirty="0" smtClean="0">
                <a:latin typeface="Angsana New "/>
              </a:rPr>
              <a:t>        การศึกษา ๕ - ๓๑ ตุลาคม</a:t>
            </a:r>
            <a:endParaRPr lang="th-TH" sz="3600" dirty="0">
              <a:latin typeface="Angsana New 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E420E-77BD-4C5C-AA53-8AF59CB5CB46}" type="slidenum">
              <a:rPr lang="th-TH" smtClean="0"/>
              <a:pPr>
                <a:defRPr/>
              </a:pPr>
              <a:t>23</a:t>
            </a:fld>
            <a:endParaRPr lang="th-TH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692696"/>
            <a:ext cx="8229600" cy="4680520"/>
          </a:xfrm>
          <a:solidFill>
            <a:schemeClr val="accent1">
              <a:lumMod val="75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h-TH" dirty="0" smtClean="0"/>
              <a:t> </a:t>
            </a:r>
            <a:r>
              <a:rPr lang="th-TH" sz="4000" b="1" dirty="0" smtClean="0">
                <a:solidFill>
                  <a:srgbClr val="FFFF00"/>
                </a:solidFill>
              </a:rPr>
              <a:t>๓.  ประเมินรายงานผลงานที่เกิดจากการปฏิบัติหน้าที่  </a:t>
            </a:r>
          </a:p>
          <a:p>
            <a:pPr>
              <a:buNone/>
            </a:pPr>
            <a:r>
              <a:rPr lang="th-TH" sz="4000" dirty="0" smtClean="0">
                <a:solidFill>
                  <a:srgbClr val="FFFF00"/>
                </a:solidFill>
              </a:rPr>
              <a:t>       </a:t>
            </a:r>
            <a:r>
              <a:rPr lang="th-TH" sz="4000" spc="-60" dirty="0" smtClean="0">
                <a:solidFill>
                  <a:srgbClr val="FFFF00"/>
                </a:solidFill>
              </a:rPr>
              <a:t>(๑๐๐ คะแนน)  และผลงานทางวิชาการ (๑๐๐  คะแนน)  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th-TH" sz="4000" dirty="0" smtClean="0">
                <a:solidFill>
                  <a:srgbClr val="FFFF00"/>
                </a:solidFill>
              </a:rPr>
              <a:t>   อ.ก.ค.ศ. เขตพื้นที่การศึกษาตั้งคณะกรรมการประเมิน</a:t>
            </a:r>
          </a:p>
          <a:p>
            <a:pPr>
              <a:buClr>
                <a:srgbClr val="00B050"/>
              </a:buClr>
              <a:buNone/>
            </a:pPr>
            <a:r>
              <a:rPr lang="th-TH" sz="4000" dirty="0" smtClean="0">
                <a:solidFill>
                  <a:srgbClr val="FFFF00"/>
                </a:solidFill>
              </a:rPr>
              <a:t>       ๓ คน ต่อผู้ขอ ๑ ราย   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th-TH" sz="4000" dirty="0" smtClean="0">
                <a:solidFill>
                  <a:srgbClr val="FFFF00"/>
                </a:solidFill>
              </a:rPr>
              <a:t>   กรรมการประเมินให้ใช้บัญชีรายชื่อ ที่ ก.ค.ศ. กำหนด</a:t>
            </a:r>
          </a:p>
          <a:p>
            <a:pPr>
              <a:buClr>
                <a:srgbClr val="00B050"/>
              </a:buClr>
              <a:buNone/>
            </a:pPr>
            <a:r>
              <a:rPr lang="th-TH" sz="4000" dirty="0" smtClean="0">
                <a:solidFill>
                  <a:srgbClr val="FFFF00"/>
                </a:solidFill>
              </a:rPr>
              <a:t>       (ว ๑๗/ ๒๕๕๒)</a:t>
            </a:r>
          </a:p>
          <a:p>
            <a:pPr>
              <a:buNone/>
            </a:pPr>
            <a:endParaRPr lang="th-TH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E420E-77BD-4C5C-AA53-8AF59CB5CB46}" type="slidenum">
              <a:rPr lang="th-TH" smtClean="0"/>
              <a:pPr>
                <a:defRPr/>
              </a:pPr>
              <a:t>24</a:t>
            </a:fld>
            <a:endParaRPr lang="th-TH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F6900-24D0-4400-809D-00B93AEA5FD0}" type="slidenum">
              <a:rPr lang="th-TH" smtClean="0"/>
              <a:pPr>
                <a:defRPr/>
              </a:pPr>
              <a:t>25</a:t>
            </a:fld>
            <a:endParaRPr lang="th-TH" dirty="0"/>
          </a:p>
        </p:txBody>
      </p:sp>
      <p:sp>
        <p:nvSpPr>
          <p:cNvPr id="4" name="Flowchart: Punched Tape 3"/>
          <p:cNvSpPr>
            <a:spLocks noChangeArrowheads="1"/>
          </p:cNvSpPr>
          <p:nvPr/>
        </p:nvSpPr>
        <p:spPr bwMode="auto">
          <a:xfrm>
            <a:off x="467544" y="620688"/>
            <a:ext cx="3095625" cy="1152525"/>
          </a:xfrm>
          <a:prstGeom prst="flowChartPunchedTape">
            <a:avLst/>
          </a:prstGeom>
          <a:solidFill>
            <a:schemeClr val="accent1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th-TH" sz="4400" dirty="0"/>
              <a:t>เกณฑ์การตัดสิน</a:t>
            </a:r>
          </a:p>
        </p:txBody>
      </p:sp>
      <p:sp>
        <p:nvSpPr>
          <p:cNvPr id="27652" name="Rectangle 1"/>
          <p:cNvSpPr>
            <a:spLocks noChangeArrowheads="1"/>
          </p:cNvSpPr>
          <p:nvPr/>
        </p:nvSpPr>
        <p:spPr bwMode="auto">
          <a:xfrm>
            <a:off x="395288" y="2126297"/>
            <a:ext cx="8569200" cy="26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857250" eaLnBrk="0" hangingPunct="0">
              <a:tabLst>
                <a:tab pos="809625" algn="l"/>
                <a:tab pos="971550" algn="l"/>
                <a:tab pos="1200150" algn="l"/>
              </a:tabLst>
            </a:pPr>
            <a:r>
              <a:rPr lang="th-TH" sz="4000" dirty="0">
                <a:solidFill>
                  <a:srgbClr val="FFFF66"/>
                </a:solidFill>
                <a:latin typeface="TH SarabunPSK" pitchFamily="34" charset="-34"/>
                <a:cs typeface="Times New Roman" pitchFamily="18" charset="0"/>
              </a:rPr>
              <a:t>ผู้ผ่านการประเมินต้องได้คะแนนรวม ตามองค์ประกอบทั้ง ๔ ข้อ ไม่ต่ำกว่าร้อยละ ๗๐ (๓๕๐ คะแนน)</a:t>
            </a:r>
            <a:endParaRPr lang="th-TH" sz="4000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 bwMode="auto">
          <a:xfrm>
            <a:off x="285750" y="214313"/>
            <a:ext cx="8572500" cy="6429375"/>
          </a:xfrm>
          <a:prstGeom prst="rect">
            <a:avLst/>
          </a:prstGeom>
          <a:solidFill>
            <a:srgbClr val="420057"/>
          </a:solidFill>
          <a:ln w="12700" cap="sq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1800" dirty="0">
              <a:solidFill>
                <a:schemeClr val="tx2">
                  <a:lumMod val="10000"/>
                </a:schemeClr>
              </a:solidFill>
              <a:latin typeface="Arial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8150" y="500063"/>
            <a:ext cx="8358188" cy="600075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th-TH" sz="4400" dirty="0" smtClean="0"/>
              <a:t>	</a:t>
            </a:r>
          </a:p>
          <a:p>
            <a:pPr>
              <a:buFontTx/>
              <a:buNone/>
            </a:pPr>
            <a:endParaRPr lang="th-TH" sz="4400" dirty="0" smtClean="0"/>
          </a:p>
          <a:p>
            <a:pPr>
              <a:buFontTx/>
              <a:buNone/>
            </a:pPr>
            <a:r>
              <a:rPr lang="th-TH" sz="4400" dirty="0" smtClean="0"/>
              <a:t>	   </a:t>
            </a:r>
            <a:r>
              <a:rPr lang="th-TH" sz="4400" dirty="0" smtClean="0">
                <a:solidFill>
                  <a:srgbClr val="85E0E0"/>
                </a:solidFill>
              </a:rPr>
              <a:t>หากผู้ขอเปลี่ยนตำแหน่ง หรือโอน ในระหว่าง</a:t>
            </a:r>
          </a:p>
          <a:p>
            <a:pPr>
              <a:buFontTx/>
              <a:buNone/>
            </a:pPr>
            <a:r>
              <a:rPr lang="th-TH" sz="4400" dirty="0" smtClean="0">
                <a:solidFill>
                  <a:srgbClr val="85E0E0"/>
                </a:solidFill>
              </a:rPr>
              <a:t>      การดำเนินการให้ถือเป็นอันยุติ เว้นแต่ผู้นั้น</a:t>
            </a:r>
          </a:p>
          <a:p>
            <a:pPr>
              <a:buFontTx/>
              <a:buNone/>
            </a:pPr>
            <a:r>
              <a:rPr lang="th-TH" sz="4400" dirty="0" smtClean="0">
                <a:solidFill>
                  <a:srgbClr val="85E0E0"/>
                </a:solidFill>
              </a:rPr>
              <a:t>      ได้ส่งเอกสารรายงานผลการปฏิบัติงานที่</a:t>
            </a:r>
          </a:p>
          <a:p>
            <a:pPr>
              <a:buFontTx/>
              <a:buNone/>
            </a:pPr>
            <a:r>
              <a:rPr lang="th-TH" sz="4400" dirty="0" smtClean="0">
                <a:solidFill>
                  <a:srgbClr val="85E0E0"/>
                </a:solidFill>
              </a:rPr>
              <a:t>      ครบถ้วนสมบูรณ์ไว้ก่อนเปลี่ยนตำแหน่งหรือโอน</a:t>
            </a:r>
            <a:endParaRPr lang="en-US" sz="4400" dirty="0" smtClean="0">
              <a:solidFill>
                <a:srgbClr val="85E0E0"/>
              </a:solidFill>
            </a:endParaRPr>
          </a:p>
          <a:p>
            <a:pPr>
              <a:buFontTx/>
              <a:buNone/>
            </a:pPr>
            <a:r>
              <a:rPr lang="th-TH" sz="4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th-TH" sz="44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FontTx/>
              <a:buNone/>
            </a:pPr>
            <a:endParaRPr lang="en-US" sz="4400" b="1" dirty="0" smtClean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eaLnBrk="1" hangingPunct="1">
              <a:lnSpc>
                <a:spcPct val="130000"/>
              </a:lnSpc>
              <a:buFontTx/>
              <a:buNone/>
            </a:pPr>
            <a:endParaRPr lang="th-TH" sz="5000" b="1" dirty="0" smtClean="0">
              <a:solidFill>
                <a:srgbClr val="FFFF00"/>
              </a:solidFill>
              <a:latin typeface="Angsana New "/>
            </a:endParaRPr>
          </a:p>
        </p:txBody>
      </p:sp>
      <p:sp>
        <p:nvSpPr>
          <p:cNvPr id="2867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AC7006-3455-4A57-9148-F807F158C676}" type="slidenum">
              <a:rPr lang="en-US" sz="2400" b="1" smtClean="0">
                <a:effectLst/>
                <a:latin typeface="TH SarabunPSK" pitchFamily="34" charset="-34"/>
                <a:cs typeface="TH SarabunPSK" pitchFamily="34" charset="-34"/>
              </a:rPr>
              <a:pPr/>
              <a:t>26</a:t>
            </a:fld>
            <a:endParaRPr lang="th-TH" sz="2400" b="1" smtClean="0">
              <a:effectLst/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677" name="Rounded Rectangle 4"/>
          <p:cNvSpPr>
            <a:spLocks noChangeArrowheads="1"/>
          </p:cNvSpPr>
          <p:nvPr/>
        </p:nvSpPr>
        <p:spPr bwMode="auto">
          <a:xfrm>
            <a:off x="827088" y="836613"/>
            <a:ext cx="3313112" cy="93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th-TH" sz="4400" b="1">
                <a:solidFill>
                  <a:srgbClr val="FFFF66"/>
                </a:solidFill>
              </a:rPr>
              <a:t>กรณีเปลี่ยนตำแหน่ง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424936" cy="3312368"/>
          </a:xfrm>
          <a:solidFill>
            <a:srgbClr val="0070C0"/>
          </a:soli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h-TH" sz="5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การประเมิน</a:t>
            </a:r>
            <a:r>
              <a:rPr lang="th-TH" sz="5400" b="1" dirty="0" err="1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วิทย</a:t>
            </a:r>
            <a:r>
              <a:rPr lang="th-TH" sz="5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ฐานะ </a:t>
            </a:r>
            <a:br>
              <a:rPr lang="th-TH" sz="5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5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ผู้มีผลงานดีเด่น</a:t>
            </a:r>
            <a:br>
              <a:rPr lang="th-TH" sz="5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5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ที่ประสพผลสำเร็จเป็นที่ประจักษ์</a:t>
            </a:r>
            <a:br>
              <a:rPr lang="th-TH" sz="5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5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(ว ๑๓/๒๕๕๖)</a:t>
            </a:r>
            <a:endParaRPr lang="th-TH" sz="54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27</a:t>
            </a:fld>
            <a:endParaRPr lang="th-TH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86636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th-TH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คุณสมบัติในการยื่นขอรับการประเมิน</a:t>
            </a:r>
            <a:endParaRPr lang="th-TH" sz="48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348880"/>
            <a:ext cx="4499992" cy="396044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th-TH" sz="3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๕/๒๕๕๔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</a:rPr>
              <a:t>   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๑. มีคุณสมบัติตามมาตรฐาน</a:t>
            </a:r>
            <a:r>
              <a:rPr lang="th-TH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วิทย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ฐานะ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๒. มีภาระงานในหน้าที่และ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 ความรับผิดชอบของตำแหน่ง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 ที่ขอรับการประเมิน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๓. ปฏิบัติงานตามหน้าที่ความรับผิดชอบ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 ย้อนหลัง ๓ ปี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๔. มีผลงานดีเด่นฯ</a:t>
            </a:r>
            <a:endParaRPr lang="th-TH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5854" y="2348880"/>
            <a:ext cx="4558145" cy="324036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th-TH" sz="3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ว๑๓/๒๕๕๖</a:t>
            </a:r>
          </a:p>
          <a:p>
            <a:pPr>
              <a:buFont typeface="Wingdings" pitchFamily="2" charset="2"/>
              <a:buChar char="v"/>
            </a:pPr>
            <a:r>
              <a:rPr lang="th-TH" dirty="0" smtClean="0">
                <a:solidFill>
                  <a:schemeClr val="bg1"/>
                </a:solidFill>
              </a:rPr>
              <a:t> 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เพิ่มข้อ ๕ ดังนี้ 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    ๕. มีข้อเสนอในการพัฒนางานที่ต่อยอดจากผลงานดีเด่นที่สอดคล้องกับสาขา/สาขาวิชา/กลุ่มสาระการเรียนรู้ที่ขอรับการประเมิน จำนวน ๑ เรื่อง</a:t>
            </a:r>
            <a:endParaRPr lang="th-TH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28</a:t>
            </a:fld>
            <a:endParaRPr lang="th-TH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844823"/>
            <a:ext cx="3888432" cy="201622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๕/๒๕๕๔</a:t>
            </a:r>
          </a:p>
          <a:p>
            <a:pPr algn="ctr">
              <a:buNone/>
            </a:pPr>
            <a:endParaRPr lang="th-TH" sz="20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          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 ไม่ได้กำหนด -</a:t>
            </a:r>
          </a:p>
          <a:p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5976" y="1844824"/>
            <a:ext cx="4608512" cy="259228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๑๓/๒๕๕๖</a:t>
            </a:r>
            <a:endParaRPr lang="th-TH" sz="26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>
              <a:buFont typeface="Wingdings" pitchFamily="2" charset="2"/>
              <a:buChar char="v"/>
            </a:pPr>
            <a:r>
              <a:rPr lang="th-TH" sz="26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ผลงานดีเด่นที่ได้ใช้ในการขอมีหรือ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เลื่อน</a:t>
            </a:r>
          </a:p>
          <a:p>
            <a:pPr>
              <a:buNone/>
            </a:pPr>
            <a:r>
              <a:rPr lang="th-TH" sz="2800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วิทย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ฐานะที่ได้รับการอนุมัติไปแล้ว ไม่สามารถ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นำมาเสนอเพื่อขอรับการประเมินได้อีก</a:t>
            </a:r>
            <a:endParaRPr lang="en-US" sz="2800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29</a:t>
            </a:fld>
            <a:endParaRPr lang="th-TH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352928" cy="518457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l"/>
            <a:r>
              <a:rPr lang="th-TH" dirty="0" smtClean="0">
                <a:solidFill>
                  <a:srgbClr val="FFFF00"/>
                </a:solidFill>
                <a:effectLst/>
              </a:rPr>
              <a:t>๒.  ยื่นคำร้องขอมี</a:t>
            </a:r>
            <a:r>
              <a:rPr lang="th-TH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dirty="0" smtClean="0">
                <a:solidFill>
                  <a:srgbClr val="FFFF00"/>
                </a:solidFill>
                <a:effectLst/>
              </a:rPr>
              <a:t>ฐานะครูชำนาญการพิเศษ 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เมื่อวันที่ ๓๐ สิงหาคม ๒๕๕๔ ต่อมาได้รับ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การแต่งตั้งให้ดำรงตำแหน่งศึกษานิเทศก์ 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วันที่ ๑ ตุลาคม ๒๕๕๔  และยังไม่ได้ประเมิน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ด้านที่ ๑ และด้านที่ ๒ ไว้ก่อนเปลี่ยนตำแหน่ง 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จะดำเนินการประเมินด้านที่ ๑ และด้านที่ ๒ </a:t>
            </a:r>
            <a:br>
              <a:rPr lang="th-TH" dirty="0" smtClean="0">
                <a:solidFill>
                  <a:srgbClr val="FFFF00"/>
                </a:solidFill>
                <a:effectLst/>
              </a:rPr>
            </a:br>
            <a:r>
              <a:rPr lang="th-TH" dirty="0" smtClean="0">
                <a:solidFill>
                  <a:srgbClr val="FFFF00"/>
                </a:solidFill>
                <a:effectLst/>
              </a:rPr>
              <a:t>      ได้หรือไม่</a:t>
            </a:r>
            <a:endParaRPr lang="th-TH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3</a:t>
            </a:fld>
            <a:endParaRPr lang="th-TH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836712"/>
            <a:ext cx="6408712" cy="72234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accent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ข้อตกลงในการพัฒนางาน </a:t>
            </a:r>
            <a:endParaRPr lang="th-TH" sz="4000" b="1" dirty="0">
              <a:solidFill>
                <a:schemeClr val="accent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5656" y="2060848"/>
            <a:ext cx="6408712" cy="410445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th-TH" sz="4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๑๓/๒๕๕๖</a:t>
            </a:r>
          </a:p>
          <a:p>
            <a:pPr algn="ctr">
              <a:buNone/>
            </a:pPr>
            <a:r>
              <a:rPr lang="th-TH" sz="4400" b="1" dirty="0" smtClean="0">
                <a:solidFill>
                  <a:srgbClr val="CCFFFF"/>
                </a:solidFill>
                <a:latin typeface="TH SarabunPSK" pitchFamily="34" charset="-34"/>
                <a:cs typeface="TH SarabunPSK" pitchFamily="34" charset="-34"/>
              </a:rPr>
              <a:t>กำหนดความหมายข้อตกลง</a:t>
            </a:r>
          </a:p>
          <a:p>
            <a:pPr algn="ctr">
              <a:buNone/>
            </a:pPr>
            <a:r>
              <a:rPr lang="th-TH" sz="4400" b="1" dirty="0" smtClean="0">
                <a:solidFill>
                  <a:srgbClr val="CCFFFF"/>
                </a:solidFill>
                <a:latin typeface="TH SarabunPSK" pitchFamily="34" charset="-34"/>
                <a:cs typeface="TH SarabunPSK" pitchFamily="34" charset="-34"/>
              </a:rPr>
              <a:t>ในการพัฒนางานเพิ่มเติมว่า</a:t>
            </a:r>
          </a:p>
          <a:p>
            <a:pPr algn="ctr">
              <a:buNone/>
            </a:pPr>
            <a:r>
              <a:rPr lang="th-TH" sz="4400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“.....ภายในระยะเวลาที่กำหนดในข้อตกลง</a:t>
            </a:r>
          </a:p>
          <a:p>
            <a:pPr algn="ctr">
              <a:buNone/>
            </a:pPr>
            <a:r>
              <a:rPr lang="th-TH" sz="4400" b="1" u="sng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(กำหนด ๓ เดือน)</a:t>
            </a:r>
            <a:r>
              <a:rPr lang="th-TH" sz="4400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.....”</a:t>
            </a:r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30</a:t>
            </a:fld>
            <a:endParaRPr lang="th-TH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792088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th-TH" sz="4000" dirty="0" smtClean="0">
                <a:solidFill>
                  <a:srgbClr val="CCFFFF"/>
                </a:solidFill>
                <a:latin typeface="TH SarabunPSK" pitchFamily="34" charset="-34"/>
                <a:cs typeface="TH SarabunPSK" pitchFamily="34" charset="-34"/>
              </a:rPr>
              <a:t>การตั้งคณะกรรมการพิจารณากลั่นกรองและคัดเลือก </a:t>
            </a:r>
            <a:endParaRPr lang="th-TH" sz="4000" dirty="0">
              <a:solidFill>
                <a:srgbClr val="CCFF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3704" y="1916832"/>
            <a:ext cx="4244280" cy="468052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th-TH" sz="36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>
              <a:buNone/>
            </a:pPr>
            <a:r>
              <a:rPr lang="th-TH" sz="3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๕/๒๕๕๔</a:t>
            </a:r>
          </a:p>
          <a:p>
            <a:pPr>
              <a:buNone/>
            </a:pPr>
            <a:r>
              <a:rPr lang="th-TH" sz="34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มี ๒ ระดับ คือ</a:t>
            </a:r>
          </a:p>
          <a:p>
            <a:pPr marL="514350" indent="-514350">
              <a:buClr>
                <a:srgbClr val="0E015F"/>
              </a:buClr>
              <a:buFont typeface="Wingdings" pitchFamily="2" charset="2"/>
              <a:buChar char="Ø"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สำนักงานเขตพื้นที่การศึกษา/ระดับหน่วยงานการศึกษา</a:t>
            </a:r>
          </a:p>
          <a:p>
            <a:pPr marL="514350" indent="-514350">
              <a:buClr>
                <a:srgbClr val="0E015F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-  ตั้งคณะกรรมการ จำนวน ๕ – ๗ คน</a:t>
            </a:r>
          </a:p>
          <a:p>
            <a:pPr marL="514350" indent="-514350">
              <a:buClr>
                <a:srgbClr val="0E015F"/>
              </a:buClr>
              <a:buFont typeface="Wingdings" pitchFamily="2" charset="2"/>
              <a:buChar char="Ø"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ส่วนราชการต้นสังกัด</a:t>
            </a:r>
          </a:p>
          <a:p>
            <a:pPr marL="514350" indent="-514350">
              <a:buClr>
                <a:srgbClr val="0E015F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- ตั้งคณะกรรมการ จำนวน ๕ – ๗ คน</a:t>
            </a:r>
          </a:p>
          <a:p>
            <a:pPr marL="514350" indent="-514350">
              <a:buClr>
                <a:srgbClr val="0E015F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       มีหน้าที่พิจารณากลั่นกรองและคัดเลือกผู้มีผลงานดีเด่นตามคุณสมบัติที่กำหนด </a:t>
            </a:r>
          </a:p>
          <a:p>
            <a:pPr marL="514350" indent="-514350">
              <a:buClr>
                <a:srgbClr val="0E015F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 แล้วเรียงลำดับรายชื่อผู้ที่ได้รับการคัดเลือกตามคุณภาพของผลงานดีเด่นฯ</a:t>
            </a:r>
            <a:endParaRPr lang="th-TH" sz="310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16832"/>
            <a:ext cx="4392488" cy="468052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th-TH" sz="36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>
              <a:buNone/>
            </a:pPr>
            <a:r>
              <a:rPr lang="th-TH" sz="3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๑๓/๒๕๕๖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สำนักงานคณะกรรมการการศึกษาขั้นพื้นฐาน</a:t>
            </a:r>
          </a:p>
          <a:p>
            <a:pPr>
              <a:buClr>
                <a:srgbClr val="002060"/>
              </a:buCl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- ให้ตั้งคณะกรรมการฯ ก่อนเสนอสำนักงาน</a:t>
            </a:r>
          </a:p>
          <a:p>
            <a:pPr>
              <a:buClr>
                <a:srgbClr val="002060"/>
              </a:buCl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 ก.ค.ศ. ดังนี้</a:t>
            </a:r>
          </a:p>
          <a:p>
            <a:pPr>
              <a:buClr>
                <a:srgbClr val="002060"/>
              </a:buCl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</a:t>
            </a:r>
            <a:r>
              <a:rPr lang="th-TH" sz="2800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ระดับเขตพื้นที่การศึกษา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ให้ อ.ก.ค.ศ. </a:t>
            </a:r>
          </a:p>
          <a:p>
            <a:pPr>
              <a:buClr>
                <a:srgbClr val="002060"/>
              </a:buCl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เขตพื้นที่การศึกษา ตั้งคณะกรรมการ</a:t>
            </a:r>
          </a:p>
          <a:p>
            <a:pPr>
              <a:buClr>
                <a:srgbClr val="002060"/>
              </a:buCl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</a:t>
            </a:r>
            <a:r>
              <a:rPr lang="th-TH" sz="2800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ระดับส่วนราชการ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ให้หัวหน้าส่วนราชการ</a:t>
            </a:r>
          </a:p>
          <a:p>
            <a:pPr>
              <a:buClr>
                <a:srgbClr val="002060"/>
              </a:buCl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ตั้งคณะกรรมการ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ส่วนราชการอื่น (ยกเว้น </a:t>
            </a:r>
            <a:r>
              <a:rPr lang="th-TH" sz="2800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สพฐ.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) ได้แก่ </a:t>
            </a:r>
            <a:r>
              <a:rPr lang="th-TH" sz="2800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สป.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800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สช.</a:t>
            </a:r>
            <a:endParaRPr lang="th-TH" sz="2800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Clr>
                <a:srgbClr val="002060"/>
              </a:buCl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</a:t>
            </a:r>
            <a:r>
              <a:rPr lang="th-TH" sz="2800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กศน.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800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สวชช.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ให้ อ.ก.ค.ศ. ที่ ก.ค.ศ. ตั้ง    </a:t>
            </a:r>
          </a:p>
          <a:p>
            <a:pPr>
              <a:buClr>
                <a:srgbClr val="002060"/>
              </a:buCl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ตั้งคณะกรรมการ</a:t>
            </a:r>
          </a:p>
          <a:p>
            <a:pPr>
              <a:buClr>
                <a:srgbClr val="002060"/>
              </a:buCl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</a:t>
            </a:r>
          </a:p>
          <a:p>
            <a:pPr>
              <a:buClr>
                <a:srgbClr val="002060"/>
              </a:buClr>
              <a:buNone/>
            </a:pPr>
            <a:endParaRPr lang="th-TH" sz="28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31</a:t>
            </a:fld>
            <a:endParaRPr lang="th-TH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504" y="1844824"/>
            <a:ext cx="4244280" cy="218540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th-TH" sz="2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>
              <a:buNone/>
            </a:pPr>
            <a:r>
              <a:rPr lang="th-TH" sz="33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๕/๒๕๕๔ </a:t>
            </a:r>
          </a:p>
          <a:p>
            <a:pPr algn="ctr">
              <a:buNone/>
            </a:pPr>
            <a:endParaRPr lang="th-TH" sz="2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>
              <a:buNone/>
            </a:pP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9992" y="1844824"/>
            <a:ext cx="4464496" cy="475252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th-TH" sz="2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>
              <a:buNone/>
            </a:pPr>
            <a:r>
              <a:rPr lang="th-TH" sz="33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๑๓/๒๕๕๖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สำนักงานคณะกรรมการการอาชีวศึกษา </a:t>
            </a:r>
          </a:p>
          <a:p>
            <a:pPr>
              <a:buClr>
                <a:srgbClr val="002060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ให้ดำเนินการ ดังนี้</a:t>
            </a:r>
          </a:p>
          <a:p>
            <a:pPr>
              <a:buClr>
                <a:srgbClr val="002060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</a:t>
            </a:r>
            <a:r>
              <a:rPr lang="th-TH" sz="3100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ระดับจังหวัด</a:t>
            </a: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ให้ อ.ก.ค.ศ. ที่ ก.ค.ศ. ตั้ง </a:t>
            </a:r>
          </a:p>
          <a:p>
            <a:pPr>
              <a:buClr>
                <a:srgbClr val="002060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ตั้งคณะกรรมการ และให้สถานศึกษาซึ่งเป็นที่ตั้ง</a:t>
            </a:r>
          </a:p>
          <a:p>
            <a:pPr>
              <a:buClr>
                <a:srgbClr val="002060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ของอาชีวศึกษาจังหวัดพิจารณากลั่นกรอง</a:t>
            </a:r>
          </a:p>
          <a:p>
            <a:pPr>
              <a:buClr>
                <a:srgbClr val="002060"/>
              </a:buClr>
              <a:buNone/>
            </a:pPr>
            <a:r>
              <a:rPr lang="th-TH" sz="3100" spc="-8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ร</a:t>
            </a:r>
            <a:r>
              <a:rPr lang="th-TH" sz="3100" u="sng" spc="-8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ะดับส่วนราชการ</a:t>
            </a:r>
            <a:r>
              <a:rPr lang="th-TH" sz="3100" spc="-8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ให้ อ.ก.ค.ศ. ที่ ก.ค.ศ. ตั้ง </a:t>
            </a:r>
          </a:p>
          <a:p>
            <a:pPr>
              <a:buClr>
                <a:srgbClr val="002060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ตั้งคณะกรรมการ</a:t>
            </a:r>
          </a:p>
          <a:p>
            <a:pPr>
              <a:buClr>
                <a:srgbClr val="002060"/>
              </a:buClr>
              <a:buFont typeface="Wingdings" pitchFamily="2" charset="2"/>
              <a:buChar char="v"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จำนวนคณะกรรมการให้กำหนดได้</a:t>
            </a:r>
          </a:p>
          <a:p>
            <a:pPr>
              <a:buClr>
                <a:srgbClr val="002060"/>
              </a:buClr>
              <a:buNone/>
            </a:pPr>
            <a:r>
              <a:rPr lang="th-TH" sz="31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ตามความเหมาะสม</a:t>
            </a:r>
          </a:p>
          <a:p>
            <a:pPr>
              <a:buClr>
                <a:srgbClr val="002060"/>
              </a:buClr>
              <a:buNone/>
            </a:pPr>
            <a:endParaRPr lang="th-TH" sz="28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044025"/>
            <a:ext cx="6840760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rgbClr val="CCFFFF"/>
                </a:solidFill>
                <a:latin typeface="TH SarabunPSK" pitchFamily="34" charset="-34"/>
                <a:cs typeface="TH SarabunPSK" pitchFamily="34" charset="-34"/>
              </a:rPr>
              <a:t>การตั้งคณะกรรมการพิจารณากลั่นกรองและคัดเลือก (ต่อ)</a:t>
            </a:r>
            <a:endParaRPr lang="th-TH" sz="3200" b="1" dirty="0">
              <a:solidFill>
                <a:srgbClr val="CCFF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32</a:t>
            </a:fld>
            <a:endParaRPr lang="th-TH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2144265"/>
            <a:ext cx="4244280" cy="204139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๕/๒๕๕๔</a:t>
            </a:r>
          </a:p>
          <a:p>
            <a:pPr algn="ctr">
              <a:buNone/>
            </a:pPr>
            <a:endParaRPr lang="th-TH" sz="2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>
              <a:buNone/>
            </a:pP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132856"/>
            <a:ext cx="4392488" cy="302433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๑๓/๒๕๕๖</a:t>
            </a:r>
          </a:p>
          <a:p>
            <a:pPr>
              <a:buFont typeface="Wingdings" pitchFamily="2" charset="2"/>
              <a:buChar char="v"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เมื่อคัดเลือกแล้วให้เสนอ อ.ก.ค.ศ.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เขตพื้นที่การศึกษา/อ.ก.ค.ศ. ที่ ก.ค.ศ.ตั้ง 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พิจารณาให้ความเห็นชอบก่อนเสนอ 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ให้สำนักงาน ก.ค.ศ. ดำเนินการต่อไป</a:t>
            </a:r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>
              <a:buClr>
                <a:srgbClr val="002060"/>
              </a:buClr>
              <a:buNone/>
            </a:pPr>
            <a:endParaRPr lang="th-TH" sz="28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044025"/>
            <a:ext cx="6624736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rgbClr val="CCFFFF"/>
                </a:solidFill>
                <a:latin typeface="TH SarabunPSK" pitchFamily="34" charset="-34"/>
                <a:cs typeface="TH SarabunPSK" pitchFamily="34" charset="-34"/>
              </a:rPr>
              <a:t>การตั้งคณะกรรมการพิจารณากลั่นกรองและคัดเลือก (ต่อ)</a:t>
            </a:r>
            <a:endParaRPr lang="th-TH" sz="3200" b="1" dirty="0">
              <a:solidFill>
                <a:srgbClr val="CCFF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33</a:t>
            </a:fld>
            <a:endParaRPr lang="th-TH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648" y="1428200"/>
            <a:ext cx="4244280" cy="204139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๕/๒๕๕๔</a:t>
            </a:r>
          </a:p>
          <a:p>
            <a:pPr algn="ctr">
              <a:buNone/>
            </a:pPr>
            <a:endParaRPr lang="th-TH" sz="2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>
              <a:buNone/>
            </a:pP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8552" y="1412776"/>
            <a:ext cx="4644008" cy="367240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๑๓/๒๕๕๖</a:t>
            </a:r>
          </a:p>
          <a:p>
            <a:pPr>
              <a:buFont typeface="Wingdings" pitchFamily="2" charset="2"/>
              <a:buChar char="Ø"/>
            </a:pP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การดำเนินการพัฒนางานตามข้อตกลง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 ให้พัฒนางานตามข้อตกลงเมื่อ อ.ก.ค.ศ.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เขตพื้นที่การศึกษาได้พิจารณาให้ความเห็นชอบ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ข้อตกลงแล้ว</a:t>
            </a:r>
            <a:b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- ให้ดำเนินการพัฒนางานตามข้อตกลง 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เป็นเวลา ๓ เดือน และจัดทำเอกสารรายงานผล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การพัฒนาตามข้อตกลง</a:t>
            </a:r>
            <a:endParaRPr lang="th-TH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34</a:t>
            </a:fld>
            <a:endParaRPr lang="th-TH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704088"/>
            <a:ext cx="7200800" cy="780696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th-TH" sz="4400" dirty="0" smtClean="0">
                <a:solidFill>
                  <a:schemeClr val="bg2"/>
                </a:solidFill>
                <a:latin typeface="TH SarabunPSK" pitchFamily="34" charset="-34"/>
                <a:cs typeface="TH SarabunPSK" pitchFamily="34" charset="-34"/>
              </a:rPr>
              <a:t> ก.ค.ศ. ตั้ง อ.ก.ค.ศ. วิสามัญเฉพาะกิจ</a:t>
            </a:r>
            <a:endParaRPr lang="th-TH" sz="4400" dirty="0">
              <a:solidFill>
                <a:schemeClr val="bg2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504" y="1988839"/>
            <a:ext cx="4244280" cy="273630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algn="ctr">
              <a:buNone/>
            </a:pPr>
            <a:r>
              <a:rPr lang="th-TH" sz="3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๕/๒๕๕๔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๑. พิจารณากลั่นกรองตรวจสอบและ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วินิจฉัยคุณสมบัติ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๒. พิจารณาคำร้องคัดค้าน</a:t>
            </a:r>
          </a:p>
          <a:p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9992" y="1988840"/>
            <a:ext cx="4495800" cy="436608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algn="ctr">
              <a:buNone/>
            </a:pPr>
            <a:r>
              <a:rPr lang="th-TH" sz="3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๑๓/๒๕๕๖</a:t>
            </a:r>
          </a:p>
          <a:p>
            <a:pPr>
              <a:buNone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๑.  พิจารณารับรองรางวัลสูงสุดระดับชาติ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ขึ้นไป และผลงานที่มีคุณภาพเทียบเคียง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๒.  พิจารณากลั่นกรอง ตรวจสอบและ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วินิจฉัยคุณสมบัติ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๓.  พิจารณาคำร้องคัดค้าน เมื่อ ก.ค.ศ. 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พิจารณากลั่นกรอง ตรวจสอบแล้วให้ถือว่าเป็น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เพียงผู้มีคุณสมบัติเบื้องต้นเท่านั้น ยังไม่ถือว่า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เป็นผู้ผ่านการประเมิน</a:t>
            </a:r>
          </a:p>
          <a:p>
            <a:pPr>
              <a:buNone/>
            </a:pPr>
            <a:endParaRPr lang="th-TH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87624" y="692696"/>
            <a:ext cx="7200800" cy="780696"/>
          </a:xfrm>
          <a:prstGeom prst="rect">
            <a:avLst/>
          </a:prstGeom>
          <a:solidFill>
            <a:schemeClr val="accent1"/>
          </a:solidFill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ก.ค.ศ. ตั้ง อ.ก.ค.ศ. วิสามัญเฉพาะกิจ ฯ</a:t>
            </a:r>
            <a:endParaRPr kumimoji="0" lang="th-TH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35</a:t>
            </a:fld>
            <a:endParaRPr lang="th-TH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920880" cy="792088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th-TH" sz="4400" b="1" dirty="0" smtClean="0">
                <a:solidFill>
                  <a:schemeClr val="bg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การตั้งกรรมการประเมินและการดำเนินการประเมิน</a:t>
            </a:r>
            <a:endParaRPr lang="th-TH" sz="44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504" y="1988839"/>
            <a:ext cx="4244280" cy="266429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th-TH" sz="3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๕/๒๕๕๔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ก.ค.ศ. ตั้งคณะกรรมการประเมินและ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สำนักงาน ก.ค.ศ. ดำเนินการประเมิน</a:t>
            </a:r>
            <a:endParaRPr lang="th-TH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7984" y="1988840"/>
            <a:ext cx="4644008" cy="439248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th-TH" sz="3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 ว ๑๓/๒๕๕๖</a:t>
            </a:r>
          </a:p>
          <a:p>
            <a:pPr>
              <a:buFont typeface="Wingdings" pitchFamily="2" charset="2"/>
              <a:buChar char="Ø"/>
            </a:pP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วิทย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ฐานะชำนาญการพิเศษ</a:t>
            </a:r>
          </a:p>
          <a:p>
            <a:pPr>
              <a:buNone/>
            </a:pPr>
            <a:r>
              <a:rPr lang="th-TH" sz="2800" spc="-6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๑. อ.ก.ค.ศ. เขตพื้นที่การศึกษา หรือ อ.ก.ค.ศ.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ที่ ก.ค.ศ. ตั้ง ตั้งคณะกรรมการประเมิน ตามบัญชี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รายชื่อ ที่ ก.ค.ศ. กำหนด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๒. สำนักงานเขตพื้นที่การศึกษา/ส่วนราชการ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ดำเนินการประเมิน </a:t>
            </a:r>
          </a:p>
          <a:p>
            <a:pPr>
              <a:buFont typeface="Wingdings" pitchFamily="2" charset="2"/>
              <a:buChar char="Ø"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วิทย</a:t>
            </a: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ฐานะเชี่ยวชาญ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ก.ค.ศ. ตั้งคณะกรรมการประเมินและ</a:t>
            </a:r>
          </a:p>
          <a:p>
            <a:pPr>
              <a:buNone/>
            </a:pPr>
            <a:r>
              <a:rPr lang="th-TH" sz="28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สำนักงานก.ค.ศ. ดำเนินการประเมิน</a:t>
            </a:r>
          </a:p>
          <a:p>
            <a:pPr>
              <a:buNone/>
            </a:pPr>
            <a:endParaRPr lang="th-TH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36</a:t>
            </a:fld>
            <a:endParaRPr lang="th-TH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การดำเนินการ </a:t>
            </a:r>
            <a:br>
              <a:rPr lang="th-TH" sz="4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หลังจากส่วนราชการต่าง ๆ เสนอรายชื่อ</a:t>
            </a:r>
            <a:endParaRPr lang="th-TH" sz="40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24036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14350" indent="-514350">
              <a:buNone/>
            </a:pPr>
            <a:r>
              <a:rPr lang="th-TH" sz="3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๑. นำเสนอ อ.ก.ค.ศ. วิสามัญเฉพาะกิจฯ พิจารณาคุณสมบัติ</a:t>
            </a:r>
          </a:p>
          <a:p>
            <a:pPr marL="514350" indent="-514350">
              <a:buNone/>
            </a:pPr>
            <a:r>
              <a:rPr lang="th-TH" sz="3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๒. ลงเว็บไซต์เพื่อเปิดโอกาสให้มีการคัดค้าน ๑๕ วัน</a:t>
            </a:r>
          </a:p>
          <a:p>
            <a:pPr marL="514350" indent="-514350">
              <a:buNone/>
            </a:pPr>
            <a:r>
              <a:rPr lang="th-TH" sz="3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๓. แจ้งรายชื่อผู้ขาดคุณสมบัติให้ส่วนราชการทราบ</a:t>
            </a:r>
          </a:p>
          <a:p>
            <a:pPr marL="514350" indent="-514350">
              <a:buNone/>
            </a:pPr>
            <a:r>
              <a:rPr lang="th-TH" sz="3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๔. ตั้งคณะกรรมการประเมิน</a:t>
            </a:r>
          </a:p>
          <a:p>
            <a:pPr marL="514350" indent="-514350">
              <a:buNone/>
            </a:pPr>
            <a:r>
              <a:rPr lang="th-TH" sz="3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๕. สัมมนาผู้ทรงคุณวุฒิ และเจ้าหน้าที่ที่เกี่ยวข้อง พร้อมจัดทำคู่มือการประเมิน</a:t>
            </a:r>
          </a:p>
          <a:p>
            <a:pPr marL="514350" indent="-514350">
              <a:buNone/>
            </a:pPr>
            <a:endParaRPr lang="th-TH" sz="300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37</a:t>
            </a:fld>
            <a:endParaRPr lang="th-TH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245" y="299480"/>
            <a:ext cx="8679792" cy="6192688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l"/>
            <a:r>
              <a:rPr lang="th-TH" sz="3600" dirty="0" smtClean="0">
                <a:solidFill>
                  <a:srgbClr val="FFFF00"/>
                </a:solidFill>
                <a:effectLst/>
              </a:rPr>
              <a:t>๓. ข้าราชการครูฯ ได้รับการแต่งตั้งให้มี</a:t>
            </a:r>
            <a:r>
              <a:rPr lang="th-TH" sz="36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3600" dirty="0" smtClean="0">
                <a:solidFill>
                  <a:srgbClr val="FFFF00"/>
                </a:solidFill>
                <a:effectLst/>
              </a:rPr>
              <a:t>ฐานะชำนาญการ</a:t>
            </a:r>
            <a:br>
              <a:rPr lang="th-TH" sz="3600" dirty="0" smtClean="0">
                <a:solidFill>
                  <a:srgbClr val="FFFF00"/>
                </a:solidFill>
                <a:effectLst/>
              </a:rPr>
            </a:br>
            <a:r>
              <a:rPr lang="th-TH" sz="3600" dirty="0" smtClean="0">
                <a:solidFill>
                  <a:srgbClr val="FFFF00"/>
                </a:solidFill>
                <a:effectLst/>
              </a:rPr>
              <a:t>    เมื่อวันที่ ๑ ตุลาคม ๒๕๕๕ ต่อมา ก.ค.ศ. ได้กำหนด</a:t>
            </a:r>
            <a:br>
              <a:rPr lang="th-TH" sz="3600" dirty="0" smtClean="0">
                <a:solidFill>
                  <a:srgbClr val="FFFF00"/>
                </a:solidFill>
                <a:effectLst/>
              </a:rPr>
            </a:br>
            <a:r>
              <a:rPr lang="th-TH" sz="3600" dirty="0" smtClean="0">
                <a:solidFill>
                  <a:srgbClr val="FFFF00"/>
                </a:solidFill>
                <a:effectLst/>
              </a:rPr>
              <a:t>    อัตราเงินเดือนสำหรับคุณวุฒิที่ ก.ค.ศ. รับรอง โดยกำหนดให้</a:t>
            </a:r>
            <a:br>
              <a:rPr lang="th-TH" sz="3600" dirty="0" smtClean="0">
                <a:solidFill>
                  <a:srgbClr val="FFFF00"/>
                </a:solidFill>
                <a:effectLst/>
              </a:rPr>
            </a:br>
            <a:r>
              <a:rPr lang="th-TH" sz="3600" dirty="0" smtClean="0">
                <a:solidFill>
                  <a:srgbClr val="FFFF00"/>
                </a:solidFill>
                <a:effectLst/>
              </a:rPr>
              <a:t>    ผู้ที่ได้รับการบรรจุและแต่งตั้งเป็นข้าราชการครูและบุคลากร</a:t>
            </a:r>
            <a:br>
              <a:rPr lang="th-TH" sz="3600" dirty="0" smtClean="0">
                <a:solidFill>
                  <a:srgbClr val="FFFF00"/>
                </a:solidFill>
                <a:effectLst/>
              </a:rPr>
            </a:br>
            <a:r>
              <a:rPr lang="th-TH" sz="3600" dirty="0" smtClean="0">
                <a:solidFill>
                  <a:srgbClr val="FFFF00"/>
                </a:solidFill>
                <a:effectLst/>
              </a:rPr>
              <a:t>    ทางการศึกษาก่อนวันที่ ๑ มกราคม ๒๕๕๕ ได้รับเงินเดือน</a:t>
            </a:r>
            <a:br>
              <a:rPr lang="th-TH" sz="3600" dirty="0" smtClean="0">
                <a:solidFill>
                  <a:srgbClr val="FFFF00"/>
                </a:solidFill>
                <a:effectLst/>
              </a:rPr>
            </a:br>
            <a:r>
              <a:rPr lang="th-TH" sz="3600" dirty="0" smtClean="0">
                <a:solidFill>
                  <a:srgbClr val="FFFF00"/>
                </a:solidFill>
                <a:effectLst/>
              </a:rPr>
              <a:t>    เพิ่มขึ้นตามคุณวุฒิ โดยมีผลใช้บังคับตั้งแต่งวันที่ ๑ ม.ค. ๕๕</a:t>
            </a:r>
            <a:br>
              <a:rPr lang="th-TH" sz="3600" dirty="0" smtClean="0">
                <a:solidFill>
                  <a:srgbClr val="FFFF00"/>
                </a:solidFill>
                <a:effectLst/>
              </a:rPr>
            </a:br>
            <a:r>
              <a:rPr lang="th-TH" sz="3600" dirty="0" smtClean="0">
                <a:solidFill>
                  <a:srgbClr val="FFFF00"/>
                </a:solidFill>
                <a:effectLst/>
              </a:rPr>
              <a:t>    ซึ่งในวันที่ดังกล่าวข้าราชการครูฯ รายนี้ได้รับเงินเดือน</a:t>
            </a:r>
            <a:br>
              <a:rPr lang="th-TH" sz="3600" dirty="0" smtClean="0">
                <a:solidFill>
                  <a:srgbClr val="FFFF00"/>
                </a:solidFill>
                <a:effectLst/>
              </a:rPr>
            </a:br>
            <a:r>
              <a:rPr lang="th-TH" sz="3600" dirty="0" smtClean="0">
                <a:solidFill>
                  <a:srgbClr val="FFFF00"/>
                </a:solidFill>
                <a:effectLst/>
              </a:rPr>
              <a:t>    เป็นไปตาม ที่ ก.ค.ศ. กำหนดที่จะได้รับแต่งตั้งเป็น</a:t>
            </a:r>
            <a:r>
              <a:rPr lang="th-TH" sz="36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3600" dirty="0" smtClean="0">
                <a:solidFill>
                  <a:srgbClr val="FFFF00"/>
                </a:solidFill>
                <a:effectLst/>
              </a:rPr>
              <a:t>ฐานะ</a:t>
            </a:r>
            <a:br>
              <a:rPr lang="th-TH" sz="3600" dirty="0" smtClean="0">
                <a:solidFill>
                  <a:srgbClr val="FFFF00"/>
                </a:solidFill>
                <a:effectLst/>
              </a:rPr>
            </a:br>
            <a:r>
              <a:rPr lang="th-TH" sz="3600" dirty="0" smtClean="0">
                <a:solidFill>
                  <a:srgbClr val="FFFF00"/>
                </a:solidFill>
                <a:effectLst/>
              </a:rPr>
              <a:t>    ชำนาญการได้ กรณีนี้จะสามารถแต่งตั้งให้มี</a:t>
            </a:r>
            <a:r>
              <a:rPr lang="th-TH" sz="36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3600" dirty="0" smtClean="0">
                <a:solidFill>
                  <a:srgbClr val="FFFF00"/>
                </a:solidFill>
                <a:effectLst/>
              </a:rPr>
              <a:t>ฐานะ</a:t>
            </a:r>
            <a:br>
              <a:rPr lang="th-TH" sz="3600" dirty="0" smtClean="0">
                <a:solidFill>
                  <a:srgbClr val="FFFF00"/>
                </a:solidFill>
                <a:effectLst/>
              </a:rPr>
            </a:br>
            <a:r>
              <a:rPr lang="th-TH" sz="3600" dirty="0" smtClean="0">
                <a:solidFill>
                  <a:srgbClr val="FFFF00"/>
                </a:solidFill>
                <a:effectLst/>
              </a:rPr>
              <a:t>    ชำนาญการในวันที่ ๑ ม.ค. ๕๕ ได้หรือไม่</a:t>
            </a: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4</a:t>
            </a:fld>
            <a:endParaRPr lang="th-TH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50" y="609756"/>
            <a:ext cx="8422203" cy="5289760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th-TH" sz="4400" dirty="0" smtClean="0">
                <a:solidFill>
                  <a:srgbClr val="FFFF00"/>
                </a:solidFill>
                <a:effectLst/>
              </a:rPr>
              <a:t/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000" dirty="0" smtClean="0">
                <a:solidFill>
                  <a:srgbClr val="FFFF00"/>
                </a:solidFill>
                <a:effectLst/>
              </a:rPr>
              <a:t>๔. ข้าราชการครูฯ ยื่นคำขอรับการประเมินให้มี</a:t>
            </a:r>
            <a:r>
              <a:rPr lang="th-TH" sz="40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4000" dirty="0" smtClean="0">
                <a:solidFill>
                  <a:srgbClr val="FFFF00"/>
                </a:solidFill>
                <a:effectLst/>
              </a:rPr>
              <a:t>ฐานะ</a:t>
            </a:r>
            <a:br>
              <a:rPr lang="th-TH" sz="4000" dirty="0" smtClean="0">
                <a:solidFill>
                  <a:srgbClr val="FFFF00"/>
                </a:solidFill>
                <a:effectLst/>
              </a:rPr>
            </a:br>
            <a:r>
              <a:rPr lang="th-TH" sz="4000" dirty="0" smtClean="0">
                <a:solidFill>
                  <a:srgbClr val="FFFF00"/>
                </a:solidFill>
                <a:effectLst/>
              </a:rPr>
              <a:t>    ครูชำนาญการ และผ่านการประเมินทั้ง ๓ ด้านแล้ว </a:t>
            </a:r>
            <a:br>
              <a:rPr lang="th-TH" sz="4000" dirty="0" smtClean="0">
                <a:solidFill>
                  <a:srgbClr val="FFFF00"/>
                </a:solidFill>
                <a:effectLst/>
              </a:rPr>
            </a:br>
            <a:r>
              <a:rPr lang="th-TH" sz="4000" dirty="0" smtClean="0">
                <a:solidFill>
                  <a:srgbClr val="FFFF00"/>
                </a:solidFill>
                <a:effectLst/>
              </a:rPr>
              <a:t>    แต่เงินเดือนยังไม่ถึงเกณฑ์ที่ ก.ค.ศ. กำหนด ผู้มีอำนาจ</a:t>
            </a:r>
            <a:br>
              <a:rPr lang="th-TH" sz="4000" dirty="0" smtClean="0">
                <a:solidFill>
                  <a:srgbClr val="FFFF00"/>
                </a:solidFill>
                <a:effectLst/>
              </a:rPr>
            </a:br>
            <a:r>
              <a:rPr lang="th-TH" sz="4000" dirty="0" smtClean="0">
                <a:solidFill>
                  <a:srgbClr val="FFFF00"/>
                </a:solidFill>
                <a:effectLst/>
              </a:rPr>
              <a:t>    ยังไม่สามารถแต่งตั้งได้ ต่อมาได้เปลี่ยนตำแหน่งเป็น</a:t>
            </a:r>
            <a:br>
              <a:rPr lang="th-TH" sz="4000" dirty="0" smtClean="0">
                <a:solidFill>
                  <a:srgbClr val="FFFF00"/>
                </a:solidFill>
                <a:effectLst/>
              </a:rPr>
            </a:br>
            <a:r>
              <a:rPr lang="th-TH" sz="4000" dirty="0" smtClean="0">
                <a:solidFill>
                  <a:srgbClr val="FFFF00"/>
                </a:solidFill>
                <a:effectLst/>
              </a:rPr>
              <a:t>    ตำแหน่งรองผู้อำนวยการสถานศึกษา และได้รับเงินเดือน</a:t>
            </a:r>
            <a:br>
              <a:rPr lang="th-TH" sz="4000" dirty="0" smtClean="0">
                <a:solidFill>
                  <a:srgbClr val="FFFF00"/>
                </a:solidFill>
                <a:effectLst/>
              </a:rPr>
            </a:br>
            <a:r>
              <a:rPr lang="th-TH" sz="4000" dirty="0" smtClean="0">
                <a:solidFill>
                  <a:srgbClr val="FFFF00"/>
                </a:solidFill>
                <a:effectLst/>
              </a:rPr>
              <a:t>    เป็นไปตามที่ ก.ค.ศ. กำหนดแล้ว กรณีนี้จะแต่งตั้งให้</a:t>
            </a:r>
            <a:br>
              <a:rPr lang="th-TH" sz="4000" dirty="0" smtClean="0">
                <a:solidFill>
                  <a:srgbClr val="FFFF00"/>
                </a:solidFill>
                <a:effectLst/>
              </a:rPr>
            </a:br>
            <a:r>
              <a:rPr lang="th-TH" sz="4000" dirty="0" smtClean="0">
                <a:solidFill>
                  <a:srgbClr val="FFFF00"/>
                </a:solidFill>
                <a:effectLst/>
              </a:rPr>
              <a:t>    ข้าราชการครูฯ รายนี้มี</a:t>
            </a:r>
            <a:r>
              <a:rPr lang="th-TH" sz="40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4000" dirty="0" smtClean="0">
                <a:solidFill>
                  <a:srgbClr val="FFFF00"/>
                </a:solidFill>
                <a:effectLst/>
              </a:rPr>
              <a:t>ฐานะชำนาญการในตำแหน่งใด</a:t>
            </a:r>
            <a:r>
              <a:rPr lang="en-US" sz="3600" dirty="0" smtClean="0">
                <a:solidFill>
                  <a:srgbClr val="FFFF00"/>
                </a:solidFill>
              </a:rPr>
              <a:t/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5</a:t>
            </a:fld>
            <a:endParaRPr lang="th-TH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8145293" cy="4918788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th-TH" sz="4400" dirty="0" smtClean="0">
                <a:solidFill>
                  <a:srgbClr val="FFFF00"/>
                </a:solidFill>
                <a:effectLst/>
              </a:rPr>
              <a:t/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000" dirty="0" smtClean="0">
                <a:solidFill>
                  <a:srgbClr val="FFFF00"/>
                </a:solidFill>
                <a:effectLst/>
              </a:rPr>
              <a:t>๕.  </a:t>
            </a:r>
            <a:r>
              <a:rPr lang="th-TH" sz="4000" dirty="0" smtClean="0">
                <a:solidFill>
                  <a:srgbClr val="FFFF00"/>
                </a:solidFill>
              </a:rPr>
              <a:t>ข้าราชการครูฯ ได้รับอนุญาตให้ลาไปฝึกอบรม </a:t>
            </a:r>
            <a:br>
              <a:rPr lang="th-TH" sz="4000" dirty="0" smtClean="0">
                <a:solidFill>
                  <a:srgbClr val="FFFF00"/>
                </a:solidFill>
              </a:rPr>
            </a:br>
            <a:r>
              <a:rPr lang="th-TH" sz="4000" dirty="0" smtClean="0">
                <a:solidFill>
                  <a:srgbClr val="FFFF00"/>
                </a:solidFill>
              </a:rPr>
              <a:t>     ณ ต่างประเทศ เป็นเวลา ๑ ปี ๖ เดือน ต่อมากลับเข้า</a:t>
            </a:r>
            <a:br>
              <a:rPr lang="th-TH" sz="4000" dirty="0" smtClean="0">
                <a:solidFill>
                  <a:srgbClr val="FFFF00"/>
                </a:solidFill>
              </a:rPr>
            </a:br>
            <a:r>
              <a:rPr lang="th-TH" sz="4000" dirty="0" smtClean="0">
                <a:solidFill>
                  <a:srgbClr val="FFFF00"/>
                </a:solidFill>
              </a:rPr>
              <a:t>     ปฏิบัติราชการเป็นเวลา ๑ ปี ๓ เดือน ซึ่งมีคุณสมบัติ</a:t>
            </a:r>
            <a:br>
              <a:rPr lang="th-TH" sz="4000" dirty="0" smtClean="0">
                <a:solidFill>
                  <a:srgbClr val="FFFF00"/>
                </a:solidFill>
              </a:rPr>
            </a:br>
            <a:r>
              <a:rPr lang="th-TH" sz="4000" dirty="0" smtClean="0">
                <a:solidFill>
                  <a:srgbClr val="FFFF00"/>
                </a:solidFill>
              </a:rPr>
              <a:t>     ด้านผลการปฏิบัติงานฯ ย้อนหลังไม่ครบ ๒ ปี </a:t>
            </a:r>
            <a:br>
              <a:rPr lang="th-TH" sz="4000" dirty="0" smtClean="0">
                <a:solidFill>
                  <a:srgbClr val="FFFF00"/>
                </a:solidFill>
              </a:rPr>
            </a:br>
            <a:r>
              <a:rPr lang="th-TH" sz="4000" dirty="0" smtClean="0">
                <a:solidFill>
                  <a:srgbClr val="FFFF00"/>
                </a:solidFill>
              </a:rPr>
              <a:t>     จะสามารถนำระยะเวลาที่ได้รับอนุญาตให้ฝึกอบรม </a:t>
            </a:r>
            <a:br>
              <a:rPr lang="th-TH" sz="4000" dirty="0" smtClean="0">
                <a:solidFill>
                  <a:srgbClr val="FFFF00"/>
                </a:solidFill>
              </a:rPr>
            </a:br>
            <a:r>
              <a:rPr lang="th-TH" sz="4000" dirty="0" smtClean="0">
                <a:solidFill>
                  <a:srgbClr val="FFFF00"/>
                </a:solidFill>
              </a:rPr>
              <a:t>     เป็นการปฏิบัติงานตามหน้าที่ความรับผิดชอบฯ </a:t>
            </a:r>
            <a:br>
              <a:rPr lang="th-TH" sz="4000" dirty="0" smtClean="0">
                <a:solidFill>
                  <a:srgbClr val="FFFF00"/>
                </a:solidFill>
              </a:rPr>
            </a:br>
            <a:r>
              <a:rPr lang="th-TH" sz="4000" dirty="0" smtClean="0">
                <a:solidFill>
                  <a:srgbClr val="FFFF00"/>
                </a:solidFill>
              </a:rPr>
              <a:t>     ได้หรือไม่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6</a:t>
            </a:fld>
            <a:endParaRPr lang="th-TH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5293" cy="5899516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๖. ปัจจุบันดำรงตำแหน่งครู สังกัดสำนักงาน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คณะกรรมการการอาชีวศึกษา เป็นระยะเวลา ๔ ปี 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๑๑ เดือน ๒๘ วัน และเคยดำรงตำแหน่งอาจารย์ ๑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สังกัดกรุงเทพมหานคร เป็นเวลา ๓ ปี ๗ เดือน 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๑๑ วัน จะสามารถนำประสบการณ์การดำรง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ตำแหน่งอาจารย์ ๑ สังกัดกรุงเทพมหานคร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มานับรวมได้หรือไม่ เพื่อประโยชน์ในการขอยื่น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รับการประเมินเพื่อขอมี</a:t>
            </a:r>
            <a:r>
              <a:rPr lang="th-TH" sz="44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4400" dirty="0" smtClean="0">
                <a:solidFill>
                  <a:srgbClr val="FFFF00"/>
                </a:solidFill>
                <a:effectLst/>
              </a:rPr>
              <a:t>ฐานะครูชำนาญการ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/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7</a:t>
            </a:fld>
            <a:endParaRPr lang="th-TH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5293" cy="5899516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๗</a:t>
            </a:r>
            <a:r>
              <a:rPr lang="en-US" sz="4400" dirty="0" smtClean="0">
                <a:solidFill>
                  <a:srgbClr val="FFFF00"/>
                </a:solidFill>
                <a:effectLst/>
              </a:rPr>
              <a:t>. </a:t>
            </a:r>
            <a:r>
              <a:rPr lang="th-TH" sz="4400" dirty="0" smtClean="0">
                <a:solidFill>
                  <a:srgbClr val="FFFF00"/>
                </a:solidFill>
                <a:effectLst/>
              </a:rPr>
              <a:t>คุณสมบัติของผู้ยื่นขอรับการประเมินเพื่อเลื่อน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เป็น</a:t>
            </a:r>
            <a:r>
              <a:rPr lang="th-TH" sz="44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4400" dirty="0" smtClean="0">
                <a:solidFill>
                  <a:srgbClr val="FFFF00"/>
                </a:solidFill>
                <a:effectLst/>
              </a:rPr>
              <a:t>ฐานะเชี่ยวชาญ ที่กำหนดว่าดำรง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ตำแหน่งครูที่มี</a:t>
            </a:r>
            <a:r>
              <a:rPr lang="th-TH" sz="44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4400" dirty="0" smtClean="0">
                <a:solidFill>
                  <a:srgbClr val="FFFF00"/>
                </a:solidFill>
                <a:effectLst/>
              </a:rPr>
              <a:t>ฐานะครูชำนาญการพิเศษ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หรือดำรงตำแหน่งอื่นที่ ก.ค.ศ. เทียบเท่าอย่างใด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อย่างหนึ่งหรือรวมกันมาแล้วไม่น้อยกว่า 3 ปี หรือ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ดำรงตำแหน่งครูที่มี</a:t>
            </a:r>
            <a:r>
              <a:rPr lang="th-TH" sz="4400" dirty="0" err="1" smtClean="0">
                <a:solidFill>
                  <a:srgbClr val="FFFF00"/>
                </a:solidFill>
                <a:effectLst/>
              </a:rPr>
              <a:t>วิทย</a:t>
            </a:r>
            <a:r>
              <a:rPr lang="th-TH" sz="4400" dirty="0" smtClean="0">
                <a:solidFill>
                  <a:srgbClr val="FFFF00"/>
                </a:solidFill>
                <a:effectLst/>
              </a:rPr>
              <a:t>ฐานะครูชำนาญการ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มาแล้วไม่น้อยกว่า 5 ปี นับถึงวันที่ส่วนราชการ</a:t>
            </a:r>
            <a:br>
              <a:rPr lang="th-TH" sz="4400" dirty="0" smtClean="0">
                <a:solidFill>
                  <a:srgbClr val="FFFF00"/>
                </a:solidFill>
                <a:effectLst/>
              </a:rPr>
            </a:br>
            <a:r>
              <a:rPr lang="th-TH" sz="4400" dirty="0" smtClean="0">
                <a:solidFill>
                  <a:srgbClr val="FFFF00"/>
                </a:solidFill>
                <a:effectLst/>
              </a:rPr>
              <a:t>     ต้นสังกัดยื่นคำขอ”นับคุณสมบัติอย่างไร</a:t>
            </a:r>
            <a:r>
              <a:rPr lang="en-US" sz="4400" dirty="0" smtClean="0">
                <a:effectLst/>
              </a:rPr>
              <a:t/>
            </a:r>
            <a:br>
              <a:rPr lang="en-US" sz="4400" dirty="0" smtClean="0">
                <a:effectLst/>
              </a:rPr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8</a:t>
            </a:fld>
            <a:endParaRPr lang="th-TH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772816"/>
            <a:ext cx="8145293" cy="2664296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> </a:t>
            </a:r>
            <a:br>
              <a:rPr lang="th-TH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> </a:t>
            </a:r>
            <a:br>
              <a:rPr lang="th-TH" sz="4400" dirty="0" smtClean="0"/>
            </a:br>
            <a:r>
              <a:rPr lang="th-TH" sz="4400" dirty="0" smtClean="0">
                <a:solidFill>
                  <a:srgbClr val="FFFF00"/>
                </a:solidFill>
              </a:rPr>
              <a:t>๘. การส่งผลงานทางวิชาการที่ปรับปรุงแล้ว</a:t>
            </a:r>
            <a:br>
              <a:rPr lang="th-TH" sz="4400" dirty="0" smtClean="0">
                <a:solidFill>
                  <a:srgbClr val="FFFF00"/>
                </a:solidFill>
              </a:rPr>
            </a:br>
            <a:r>
              <a:rPr lang="th-TH" sz="4400" dirty="0" smtClean="0">
                <a:solidFill>
                  <a:srgbClr val="FFFF00"/>
                </a:solidFill>
              </a:rPr>
              <a:t>    เกินระยะเวลาที่ ก.ค.ศ. กำหนด ได้หรือไม่ อย่างไร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4400" dirty="0" smtClean="0"/>
              <a:t/>
            </a:r>
            <a:br>
              <a:rPr lang="th-TH" sz="4400" dirty="0" smtClean="0"/>
            </a:br>
            <a:endParaRPr lang="th-TH" sz="36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F205D-FBCE-48A1-AFA4-0965A2A48762}" type="slidenum">
              <a:rPr lang="th-TH" smtClean="0"/>
              <a:pPr/>
              <a:t>9</a:t>
            </a:fld>
            <a:endParaRPr lang="th-TH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untain Top 3">
    <a:dk1>
      <a:srgbClr val="10104C"/>
    </a:dk1>
    <a:lt1>
      <a:srgbClr val="FFFFFF"/>
    </a:lt1>
    <a:dk2>
      <a:srgbClr val="003366"/>
    </a:dk2>
    <a:lt2>
      <a:srgbClr val="C6CCD4"/>
    </a:lt2>
    <a:accent1>
      <a:srgbClr val="33CCFF"/>
    </a:accent1>
    <a:accent2>
      <a:srgbClr val="5B5B8D"/>
    </a:accent2>
    <a:accent3>
      <a:srgbClr val="AAADB8"/>
    </a:accent3>
    <a:accent4>
      <a:srgbClr val="DADADA"/>
    </a:accent4>
    <a:accent5>
      <a:srgbClr val="ADE2FF"/>
    </a:accent5>
    <a:accent6>
      <a:srgbClr val="52527F"/>
    </a:accent6>
    <a:hlink>
      <a:srgbClr val="4529AB"/>
    </a:hlink>
    <a:folHlink>
      <a:srgbClr val="00CC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200</TotalTime>
  <Words>1171</Words>
  <Application>Microsoft Office PowerPoint</Application>
  <PresentationFormat>นำเสนอทางหน้าจอ (4:3)</PresentationFormat>
  <Paragraphs>237</Paragraphs>
  <Slides>37</Slides>
  <Notes>9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37</vt:i4>
      </vt:variant>
    </vt:vector>
  </HeadingPairs>
  <TitlesOfParts>
    <vt:vector size="38" baseType="lpstr">
      <vt:lpstr>Apex</vt:lpstr>
      <vt:lpstr>หลักเกณฑ์และวิธีการให้ข้าราชการครู และบุคลากรทางการศึกษามีวิทยฐานะ และเลื่อนวิทยฐานะ (ว ๑๗/๒๕๕๒)</vt:lpstr>
      <vt:lpstr>๑.   ข้าราชการครูฯ ยื่นคำขอมีวิทยฐานะชำนาญการ       แต่ ณ วันที่ยื่นคำขอคุณสมบัติไม่เป็นไปตาม       ที่ ก.ค.ศ.  กำหนด ซึ่ง อ.ก.ค.ศ. พิจารณาอนุมัติ       ผลการประเมินแล้ว จะสามารถแต่งตั้งให้มี       วิทยฐานะชำนาญการ เมื่อมีคุณสมบัติครบถ้วน       ได้หรือไม่</vt:lpstr>
      <vt:lpstr>๒.  ยื่นคำร้องขอมีวิทยฐานะครูชำนาญการพิเศษ        เมื่อวันที่ ๓๐ สิงหาคม ๒๕๕๔ ต่อมาได้รับ       การแต่งตั้งให้ดำรงตำแหน่งศึกษานิเทศก์        วันที่ ๑ ตุลาคม ๒๕๕๔  และยังไม่ได้ประเมิน       ด้านที่ ๑ และด้านที่ ๒ ไว้ก่อนเปลี่ยนตำแหน่ง        จะดำเนินการประเมินด้านที่ ๑ และด้านที่ ๒        ได้หรือไม่</vt:lpstr>
      <vt:lpstr>๓. ข้าราชการครูฯ ได้รับการแต่งตั้งให้มีวิทยฐานะชำนาญการ     เมื่อวันที่ ๑ ตุลาคม ๒๕๕๕ ต่อมา ก.ค.ศ. ได้กำหนด     อัตราเงินเดือนสำหรับคุณวุฒิที่ ก.ค.ศ. รับรอง โดยกำหนดให้     ผู้ที่ได้รับการบรรจุและแต่งตั้งเป็นข้าราชการครูและบุคลากร     ทางการศึกษาก่อนวันที่ ๑ มกราคม ๒๕๕๕ ได้รับเงินเดือน     เพิ่มขึ้นตามคุณวุฒิ โดยมีผลใช้บังคับตั้งแต่งวันที่ ๑ ม.ค. ๕๕     ซึ่งในวันที่ดังกล่าวข้าราชการครูฯ รายนี้ได้รับเงินเดือน     เป็นไปตาม ที่ ก.ค.ศ. กำหนดที่จะได้รับแต่งตั้งเป็นวิทยฐานะ     ชำนาญการได้ กรณีนี้จะสามารถแต่งตั้งให้มีวิทยฐานะ     ชำนาญการในวันที่ ๑ ม.ค. ๕๕ ได้หรือไม่</vt:lpstr>
      <vt:lpstr> ๔. ข้าราชการครูฯ ยื่นคำขอรับการประเมินให้มีวิทยฐานะ     ครูชำนาญการ และผ่านการประเมินทั้ง ๓ ด้านแล้ว      แต่เงินเดือนยังไม่ถึงเกณฑ์ที่ ก.ค.ศ. กำหนด ผู้มีอำนาจ     ยังไม่สามารถแต่งตั้งได้ ต่อมาได้เปลี่ยนตำแหน่งเป็น     ตำแหน่งรองผู้อำนวยการสถานศึกษา และได้รับเงินเดือน     เป็นไปตามที่ ก.ค.ศ. กำหนดแล้ว กรณีนี้จะแต่งตั้งให้     ข้าราชการครูฯ รายนี้มีวิทยฐานะชำนาญการในตำแหน่งใด </vt:lpstr>
      <vt:lpstr> ๕.  ข้าราชการครูฯ ได้รับอนุญาตให้ลาไปฝึกอบรม       ณ ต่างประเทศ เป็นเวลา ๑ ปี ๖ เดือน ต่อมากลับเข้า      ปฏิบัติราชการเป็นเวลา ๑ ปี ๓ เดือน ซึ่งมีคุณสมบัติ      ด้านผลการปฏิบัติงานฯ ย้อนหลังไม่ครบ ๒ ปี       จะสามารถนำระยะเวลาที่ได้รับอนุญาตให้ฝึกอบรม       เป็นการปฏิบัติงานตามหน้าที่ความรับผิดชอบฯ       ได้หรือไม่ </vt:lpstr>
      <vt:lpstr>  ๖. ปัจจุบันดำรงตำแหน่งครู สังกัดสำนักงาน     คณะกรรมการการอาชีวศึกษา เป็นระยะเวลา ๔ ปี      ๑๑ เดือน ๒๘ วัน และเคยดำรงตำแหน่งอาจารย์ ๑     สังกัดกรุงเทพมหานคร เป็นเวลา ๓ ปี ๗ เดือน      ๑๑ วัน จะสามารถนำประสบการณ์การดำรง     ตำแหน่งอาจารย์ ๑ สังกัดกรุงเทพมหานคร     มานับรวมได้หรือไม่ เพื่อประโยชน์ในการขอยื่น     รับการประเมินเพื่อขอมีวิทยฐานะครูชำนาญการ   </vt:lpstr>
      <vt:lpstr>  ๗. คุณสมบัติของผู้ยื่นขอรับการประเมินเพื่อเลื่อน      เป็นวิทยฐานะเชี่ยวชาญ ที่กำหนดว่าดำรง      ตำแหน่งครูที่มีวิทยฐานะครูชำนาญการพิเศษ      หรือดำรงตำแหน่งอื่นที่ ก.ค.ศ. เทียบเท่าอย่างใด      อย่างหนึ่งหรือรวมกันมาแล้วไม่น้อยกว่า 3 ปี หรือ      ดำรงตำแหน่งครูที่มีวิทยฐานะครูชำนาญการ      มาแล้วไม่น้อยกว่า 5 ปี นับถึงวันที่ส่วนราชการ      ต้นสังกัดยื่นคำขอ”นับคุณสมบัติอย่างไร   </vt:lpstr>
      <vt:lpstr>      ๘. การส่งผลงานทางวิชาการที่ปรับปรุงแล้ว     เกินระยะเวลาที่ ก.ค.ศ. กำหนด ได้หรือไม่ อย่างไร    </vt:lpstr>
      <vt:lpstr>        ๙. ข้าราชการครูและบุคลากรทางการศึกษา     สังกัดส่วนราชการอื่นที่โอนมาสังกัดสำนักงาน     คณะกรรมการการศึกษาขั้นพื้นฐานจะขอ     มีวิทยฐานะได้เลยหรือไม่       </vt:lpstr>
      <vt:lpstr>          ๑๐. ข้าราชการครูและบุคลากรทางการศึกษาที่ยื่น        คำขอรับการประเมินวิทยฐานะชำนาญการพิเศษ        หรือเชี่ยวชาญไว้และยังไม่ได้ทำการประเมิน         ทั้ง 3 ด้าน หรือด้านที่ 1 และด้านที่ 2 ไว้ก่อน        เปลี่ยนตำแหน่ง จะสามารถดำเนินการประเมิน        ต่อไปได้หรือไม่        </vt:lpstr>
      <vt:lpstr>              ๑๑. การนับเวลาการดำรงตำแหน่งครู ๖ ปี สำหรับ        ผู้มีคุณวุฒิปริญญาตรี และดำรงตำแหน่ง ๔ ปี        สำหรับผู้มีคุณวุฒิปริญญาโท นับตำแหน่ง        ครูผู้ช่วยด้วยหรือไม่ อย่างไร            </vt:lpstr>
      <vt:lpstr>                 ๑๒. ข้าราชการครูและบุคลากรทางการศึกษา        ที่ถูกไล่ออกจากราชการระหว่างที่ปรับปรุงผลงาน        ทางวิชาการ หากต่อมาได้รับการลดโทษและ        ให้กลับเข้ารับราชการ จะสามารถปรับปรุง        ผลงานต่อได้หรือไม่ และถ้าได้จะให้เวลา        ในการปรับปรุงผลงานทางวิชาการอย่างไร               </vt:lpstr>
      <vt:lpstr>                    ๑๓. ข้าราชการครูและบุคลากรทางการศึกษา        ที่ไปช่วยปฏิบัติราชการที่อื่น จะสามารถนับ        ระยะเวลาด้านการปฏิบัติงานเต็มเวลา         เพื่อขอมีวิทยฐานะได้หรือไม่                  </vt:lpstr>
      <vt:lpstr>หนังสือสำนักงาน ก.ค.ศ. ที่ ศธ ๐๒๐๖.๔/ว ๑๐  ลงวันที่ ๒๙ กรกฎาคม ๒๕๕๔  (ยะลา ปัตตานี นราธิวาส และสงขลา เฉพาะพื้นที่ อำเภอเทพา สะบ้าย้อย  นาทวี และจะนะ)</vt:lpstr>
      <vt:lpstr>ประเด็น</vt:lpstr>
      <vt:lpstr>ประเด็น</vt:lpstr>
      <vt:lpstr>ภาพนิ่ง 18</vt:lpstr>
      <vt:lpstr>ภาพนิ่ง 19</vt:lpstr>
      <vt:lpstr>ภาพนิ่ง 20</vt:lpstr>
      <vt:lpstr>ภาพนิ่ง 21</vt:lpstr>
      <vt:lpstr>การดำเนินการ</vt:lpstr>
      <vt:lpstr>ภาพนิ่ง 23</vt:lpstr>
      <vt:lpstr>ภาพนิ่ง 24</vt:lpstr>
      <vt:lpstr>ภาพนิ่ง 25</vt:lpstr>
      <vt:lpstr>ภาพนิ่ง 26</vt:lpstr>
      <vt:lpstr>การประเมินวิทยฐานะ  ผู้มีผลงานดีเด่น ที่ประสพผลสำเร็จเป็นที่ประจักษ์ (ว ๑๓/๒๕๕๖)</vt:lpstr>
      <vt:lpstr>คุณสมบัติในการยื่นขอรับการประเมิน</vt:lpstr>
      <vt:lpstr>ภาพนิ่ง 29</vt:lpstr>
      <vt:lpstr>ข้อตกลงในการพัฒนางาน </vt:lpstr>
      <vt:lpstr>การตั้งคณะกรรมการพิจารณากลั่นกรองและคัดเลือก </vt:lpstr>
      <vt:lpstr>ภาพนิ่ง 32</vt:lpstr>
      <vt:lpstr>ภาพนิ่ง 33</vt:lpstr>
      <vt:lpstr>ภาพนิ่ง 34</vt:lpstr>
      <vt:lpstr> ก.ค.ศ. ตั้ง อ.ก.ค.ศ. วิสามัญเฉพาะกิจ</vt:lpstr>
      <vt:lpstr> การตั้งกรรมการประเมินและการดำเนินการประเมิน</vt:lpstr>
      <vt:lpstr>การดำเนินการ  หลังจากส่วนราชการต่าง ๆ เสนอรายชื่อ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หลักเกณฑ์และวิธีการให้ข้าราชการครู และบุคลากรทางการศึกษามีวิทยฐานะ และเลื่อนวิทยฐานะ (ว ๑๗/๒๕๕๒)</dc:title>
  <dc:creator>ใส่ชื่อเป็นภาษาอังกฤษตรงนี้ครับ </dc:creator>
  <cp:lastModifiedBy>admin</cp:lastModifiedBy>
  <cp:revision>22</cp:revision>
  <dcterms:created xsi:type="dcterms:W3CDTF">2013-09-10T01:57:27Z</dcterms:created>
  <dcterms:modified xsi:type="dcterms:W3CDTF">1979-12-31T21:25:00Z</dcterms:modified>
</cp:coreProperties>
</file>