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1264" r:id="rId2"/>
    <p:sldId id="1263" r:id="rId3"/>
    <p:sldId id="1262" r:id="rId4"/>
    <p:sldId id="1261" r:id="rId5"/>
    <p:sldId id="1260" r:id="rId6"/>
    <p:sldId id="1259" r:id="rId7"/>
    <p:sldId id="1258" r:id="rId8"/>
    <p:sldId id="1257" r:id="rId9"/>
    <p:sldId id="1256" r:id="rId10"/>
    <p:sldId id="1255" r:id="rId11"/>
    <p:sldId id="1265" r:id="rId12"/>
    <p:sldId id="1254" r:id="rId13"/>
    <p:sldId id="1253" r:id="rId14"/>
    <p:sldId id="1227" r:id="rId15"/>
    <p:sldId id="1197" r:id="rId16"/>
    <p:sldId id="1199" r:id="rId17"/>
    <p:sldId id="1229" r:id="rId18"/>
    <p:sldId id="1201" r:id="rId19"/>
    <p:sldId id="1223" r:id="rId20"/>
    <p:sldId id="1203" r:id="rId21"/>
    <p:sldId id="1228" r:id="rId22"/>
    <p:sldId id="1196" r:id="rId23"/>
    <p:sldId id="1232" r:id="rId24"/>
    <p:sldId id="1233" r:id="rId25"/>
    <p:sldId id="1234" r:id="rId26"/>
    <p:sldId id="1235" r:id="rId27"/>
    <p:sldId id="1237" r:id="rId28"/>
    <p:sldId id="1238" r:id="rId29"/>
    <p:sldId id="1239" r:id="rId30"/>
    <p:sldId id="1240" r:id="rId31"/>
    <p:sldId id="1241" r:id="rId32"/>
    <p:sldId id="1242" r:id="rId33"/>
    <p:sldId id="1243" r:id="rId34"/>
    <p:sldId id="1244" r:id="rId35"/>
    <p:sldId id="1246" r:id="rId36"/>
    <p:sldId id="1247" r:id="rId37"/>
    <p:sldId id="1248" r:id="rId38"/>
    <p:sldId id="1249" r:id="rId39"/>
    <p:sldId id="1250" r:id="rId40"/>
    <p:sldId id="1251" r:id="rId41"/>
    <p:sldId id="1252" r:id="rId42"/>
    <p:sldId id="1266" r:id="rId43"/>
  </p:sldIdLst>
  <p:sldSz cx="9144000" cy="6858000" type="screen4x3"/>
  <p:notesSz cx="6797675" cy="9926638"/>
  <p:embeddedFontLst>
    <p:embeddedFont>
      <p:font typeface="Angsana New" pitchFamily="18" charset="-34"/>
      <p:regular r:id="rId46"/>
      <p:bold r:id="rId47"/>
      <p:italic r:id="rId48"/>
      <p:boldItalic r:id="rId49"/>
    </p:embeddedFont>
    <p:embeddedFont>
      <p:font typeface="Wingdings 2" pitchFamily="18" charset="2"/>
      <p:regular r:id="rId50"/>
    </p:embeddedFont>
    <p:embeddedFont>
      <p:font typeface="Constantia" pitchFamily="18" charset="0"/>
      <p:regular r:id="rId51"/>
      <p:bold r:id="rId52"/>
      <p:italic r:id="rId53"/>
      <p:boldItalic r:id="rId54"/>
    </p:embeddedFont>
    <p:embeddedFont>
      <p:font typeface="Cordia New" pitchFamily="34" charset="-34"/>
      <p:regular r:id="rId55"/>
      <p:bold r:id="rId56"/>
      <p:italic r:id="rId57"/>
      <p:boldItalic r:id="rId58"/>
    </p:embeddedFont>
    <p:embeddedFont>
      <p:font typeface="TH SarabunIT๙" pitchFamily="34" charset="-34"/>
      <p:regular r:id="rId59"/>
      <p:bold r:id="rId60"/>
      <p:italic r:id="rId61"/>
      <p:boldItalic r:id="rId62"/>
    </p:embeddedFont>
    <p:embeddedFont>
      <p:font typeface="Calibri" pitchFamily="34" charset="0"/>
      <p:regular r:id="rId63"/>
      <p:bold r:id="rId64"/>
      <p:italic r:id="rId65"/>
      <p:boldItalic r:id="rId66"/>
    </p:embeddedFont>
    <p:embeddedFont>
      <p:font typeface="Browallia New" pitchFamily="34" charset="-34"/>
      <p:regular r:id="rId67"/>
      <p:bold r:id="rId68"/>
      <p:italic r:id="rId69"/>
      <p:boldItalic r:id="rId70"/>
    </p:embeddedFont>
    <p:embeddedFont>
      <p:font typeface="TH SarabunPSK" pitchFamily="34" charset="-34"/>
      <p:regular r:id="rId71"/>
      <p:bold r:id="rId72"/>
      <p:italic r:id="rId73"/>
      <p:boldItalic r:id="rId7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1BB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4660"/>
  </p:normalViewPr>
  <p:slideViewPr>
    <p:cSldViewPr>
      <p:cViewPr>
        <p:scale>
          <a:sx n="90" d="100"/>
          <a:sy n="90" d="100"/>
        </p:scale>
        <p:origin x="-2550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font" Target="fonts/font2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60" cy="496332"/>
          </a:xfrm>
          <a:prstGeom prst="rect">
            <a:avLst/>
          </a:prstGeom>
        </p:spPr>
        <p:txBody>
          <a:bodyPr vert="horz" lIns="91125" tIns="45564" rIns="91125" bIns="4556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8" y="3"/>
            <a:ext cx="2945660" cy="496332"/>
          </a:xfrm>
          <a:prstGeom prst="rect">
            <a:avLst/>
          </a:prstGeom>
        </p:spPr>
        <p:txBody>
          <a:bodyPr vert="horz" lIns="91125" tIns="45564" rIns="91125" bIns="45564" rtlCol="0"/>
          <a:lstStyle>
            <a:lvl1pPr algn="r">
              <a:defRPr sz="1200"/>
            </a:lvl1pPr>
          </a:lstStyle>
          <a:p>
            <a:fld id="{CA78F2A3-DBBF-4FB8-84EB-924302DDD686}" type="datetimeFigureOut">
              <a:rPr lang="th-TH" smtClean="0"/>
              <a:pPr/>
              <a:t>04/05/60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3" y="9428589"/>
            <a:ext cx="2945660" cy="496332"/>
          </a:xfrm>
          <a:prstGeom prst="rect">
            <a:avLst/>
          </a:prstGeom>
        </p:spPr>
        <p:txBody>
          <a:bodyPr vert="horz" lIns="91125" tIns="45564" rIns="91125" bIns="4556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8" y="9428589"/>
            <a:ext cx="2945660" cy="496332"/>
          </a:xfrm>
          <a:prstGeom prst="rect">
            <a:avLst/>
          </a:prstGeom>
        </p:spPr>
        <p:txBody>
          <a:bodyPr vert="horz" lIns="91125" tIns="45564" rIns="91125" bIns="45564" rtlCol="0" anchor="b"/>
          <a:lstStyle>
            <a:lvl1pPr algn="r">
              <a:defRPr sz="1200"/>
            </a:lvl1pPr>
          </a:lstStyle>
          <a:p>
            <a:fld id="{5CD67A72-D74F-44F2-8ADF-F6F43ADD9AF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25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084" cy="496332"/>
          </a:xfrm>
          <a:prstGeom prst="rect">
            <a:avLst/>
          </a:prstGeom>
        </p:spPr>
        <p:txBody>
          <a:bodyPr vert="horz" lIns="91402" tIns="45699" rIns="91402" bIns="456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997" y="3"/>
            <a:ext cx="2946084" cy="496332"/>
          </a:xfrm>
          <a:prstGeom prst="rect">
            <a:avLst/>
          </a:prstGeom>
        </p:spPr>
        <p:txBody>
          <a:bodyPr vert="horz" lIns="91402" tIns="45699" rIns="91402" bIns="45699" rtlCol="0"/>
          <a:lstStyle>
            <a:lvl1pPr algn="r">
              <a:defRPr sz="1200"/>
            </a:lvl1pPr>
          </a:lstStyle>
          <a:p>
            <a:fld id="{891DE6EC-50B1-4313-81FF-3985DE0440EC}" type="datetimeFigureOut">
              <a:rPr lang="th-TH" smtClean="0"/>
              <a:pPr/>
              <a:t>04/05/60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699" rIns="91402" bIns="4569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134" y="4715158"/>
            <a:ext cx="5439416" cy="4466987"/>
          </a:xfrm>
          <a:prstGeom prst="rect">
            <a:avLst/>
          </a:prstGeom>
        </p:spPr>
        <p:txBody>
          <a:bodyPr vert="horz" lIns="91402" tIns="45699" rIns="91402" bIns="45699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428719"/>
            <a:ext cx="2946084" cy="496332"/>
          </a:xfrm>
          <a:prstGeom prst="rect">
            <a:avLst/>
          </a:prstGeom>
        </p:spPr>
        <p:txBody>
          <a:bodyPr vert="horz" lIns="91402" tIns="45699" rIns="91402" bIns="456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997" y="9428719"/>
            <a:ext cx="2946084" cy="496332"/>
          </a:xfrm>
          <a:prstGeom prst="rect">
            <a:avLst/>
          </a:prstGeom>
        </p:spPr>
        <p:txBody>
          <a:bodyPr vert="horz" lIns="91402" tIns="45699" rIns="91402" bIns="45699" rtlCol="0" anchor="b"/>
          <a:lstStyle>
            <a:lvl1pPr algn="r">
              <a:defRPr sz="1200"/>
            </a:lvl1pPr>
          </a:lstStyle>
          <a:p>
            <a:fld id="{FBEECED4-580F-4FC6-BA8D-C6C4F374FB0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22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04/05/60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04/05/60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04/05/60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04/05/60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04/05/60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04/05/60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04/05/60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04/05/60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04/05/60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04/05/60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04/05/60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04/05/60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196752"/>
            <a:ext cx="8821644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    </a:t>
            </a:r>
          </a:p>
          <a:p>
            <a:pPr algn="ctr">
              <a:buNone/>
            </a:pPr>
            <a:r>
              <a:rPr lang="th-TH" sz="4000" b="1" dirty="0" smtClean="0">
                <a:ln w="18415" cmpd="sng">
                  <a:noFill/>
                  <a:prstDash val="solid"/>
                </a:ln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อำนาจหน้าที่ของศึกษาธิการจังหวัด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buNone/>
              <a:defRPr/>
            </a:pPr>
            <a:r>
              <a:rPr lang="th-TH" sz="4000" b="1" dirty="0" smtClean="0">
                <a:ln w="18415" cmpd="sng">
                  <a:noFill/>
                  <a:prstDash val="solid"/>
                </a:ln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ตามพระราชบัญญัติระเบียบข้าราชการครูและบุคลากร</a:t>
            </a:r>
          </a:p>
          <a:p>
            <a:pPr algn="ctr">
              <a:buNone/>
              <a:defRPr/>
            </a:pPr>
            <a:r>
              <a:rPr lang="th-TH" sz="4000" b="1" dirty="0" smtClean="0">
                <a:ln w="18415" cmpd="sng">
                  <a:noFill/>
                  <a:prstDash val="solid"/>
                </a:ln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ทางการศึกษา พ.ศ. ๒๕๔๗ และที่แก้ไขเพิ่มเติม ที่กำหนดไว้</a:t>
            </a:r>
          </a:p>
          <a:p>
            <a:pPr algn="ctr">
              <a:buNone/>
              <a:defRPr/>
            </a:pPr>
            <a:r>
              <a:rPr lang="th-TH" sz="4000" b="1" dirty="0" smtClean="0">
                <a:ln w="18415" cmpd="sng">
                  <a:noFill/>
                  <a:prstDash val="solid"/>
                </a:ln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ตามคำสั่งหัวหน้าคณะรักษาความสงบแห่งชาติ ที่ ๑๙/๒๕๖๐</a:t>
            </a:r>
            <a:r>
              <a:rPr lang="th-TH" sz="4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sz="42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048672" cy="1152128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อำนาจหน้าที่ของศึกษาธิการจังหวัด</a:t>
            </a:r>
            <a:endParaRPr lang="en-US" sz="4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268760"/>
            <a:ext cx="8821644" cy="475252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/>
              <a:t>๓.๑)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มีอำนาจ</a:t>
            </a:r>
            <a:r>
              <a:rPr lang="th-TH" sz="3200" b="1" u="sng" dirty="0" smtClean="0">
                <a:latin typeface="TH SarabunIT๙" pitchFamily="34" charset="-34"/>
                <a:cs typeface="TH SarabunIT๙" pitchFamily="34" charset="-34"/>
              </a:rPr>
              <a:t>ตามมาตรา ๕๓ (๓)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สั่งบรรจุและแต่งตั้งข้าราชการครูและบุคลากรทางการศึกษาในสังกัดเขตพื้นที่การศึกษา ให้ดำรง	        	 	 ตำแหน่งรองผู้อำนวยการสถานศึกษา </a:t>
            </a:r>
          </a:p>
          <a:p>
            <a:pPr lvl="2">
              <a:buNone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  ตำแหน่งผู้อำนวยการสถานศึกษา                    	          	     ตำแหน่งผู้บริหารที่เรียกชื่ออย่างอื่นตามมาตรา ๓๘ ข.(๕) </a:t>
            </a:r>
          </a:p>
          <a:p>
            <a:pPr lvl="2">
              <a:buNone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	ตำแหน่งศึกษานิเทศก์ </a:t>
            </a:r>
          </a:p>
          <a:p>
            <a:pPr lvl="2">
              <a:buNone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	ตำแหน่งบุคลากรทางการศึกษาอื่นตามาตรา ๓๘ ค.(๒)                  </a:t>
            </a:r>
            <a:r>
              <a:rPr lang="th-TH" sz="3200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ในสำนักงานเขตพื้นที่การศึกษา </a:t>
            </a:r>
          </a:p>
          <a:p>
            <a:pPr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840760" cy="720080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412776"/>
            <a:ext cx="882164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ตำแหน่งซึ่งมีวิทยฐานะชำนาญการ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                                	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ตำแหน่งซึ่งมีวิทยฐานะชำนาญการพิเศษ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                                	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ตำแหน่งซึ่งมีวิทยฐานะเชี่ยวชาญ </a:t>
            </a:r>
          </a:p>
          <a:p>
            <a:pPr marL="667512" lvl="2" indent="0">
              <a:buNone/>
            </a:pPr>
            <a:r>
              <a:rPr lang="th-TH" sz="38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๓.๒) </a:t>
            </a:r>
            <a:r>
              <a:rPr lang="th-TH" sz="3200" b="1" u="sng" dirty="0" smtClean="0">
                <a:latin typeface="TH SarabunIT๙" pitchFamily="34" charset="-34"/>
                <a:cs typeface="TH SarabunIT๙" pitchFamily="34" charset="-34"/>
              </a:rPr>
              <a:t>มีอำนาจตามมาตรา ๕๓ (๔)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สั่งบรรจุและแต่งตั้งข้าราชการครูและบุคลากรทางการศึกษา ให้ดำรงตำแหน่งในสถานศึกษา </a:t>
            </a:r>
          </a:p>
          <a:p>
            <a:pPr lvl="2"/>
            <a:r>
              <a:rPr lang="th-TH" sz="3100" b="1" dirty="0" smtClean="0">
                <a:latin typeface="TH SarabunIT๙" pitchFamily="34" charset="-34"/>
                <a:cs typeface="TH SarabunIT๙" pitchFamily="34" charset="-34"/>
              </a:rPr>
              <a:t>ตำแหน่งครูผู้ช่วย </a:t>
            </a:r>
          </a:p>
          <a:p>
            <a:pPr lvl="2"/>
            <a:r>
              <a:rPr lang="th-TH" sz="3100" b="1" dirty="0" smtClean="0">
                <a:latin typeface="TH SarabunIT๙" pitchFamily="34" charset="-34"/>
                <a:cs typeface="TH SarabunIT๙" pitchFamily="34" charset="-34"/>
              </a:rPr>
              <a:t>ตำแหน่งครู</a:t>
            </a:r>
          </a:p>
          <a:p>
            <a:pPr lvl="2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ตำแหน่งบุคลากรทางการศึกษาอื่นตามาตรา ๓๘ ค.(๒) 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8407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844824"/>
            <a:ext cx="8821644" cy="3600400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๓.๒) พิจารณาดำเนินการในส่วนที่เกี่ยวข้องกับข้าราชการครูและบุคลากรทางการศึกษา ในสังกัดสำนักงานเขตพื้นที่ ตามที่กฎหมายว่าด้วยระเบียบข้าราชการครูและบุคลากรทางการศึกษากำหนด       ในฐานะผู้มีอำนาจตามมาตรา ๕๓</a:t>
            </a: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6696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844824"/>
            <a:ext cx="8136904" cy="3024336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ข้อ 13 คำสั่ง หน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4400" b="1" dirty="0" err="1" smtClean="0">
                <a:latin typeface="TH SarabunIT๙" pitchFamily="34" charset="-34"/>
                <a:cs typeface="TH SarabunIT๙" pitchFamily="34" charset="-34"/>
              </a:rPr>
              <a:t>คสช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ที่ ๑๙/๒๕๖๐</a:t>
            </a: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056784" cy="1584176"/>
          </a:xfrm>
        </p:spPr>
        <p:txBody>
          <a:bodyPr>
            <a:normAutofit/>
          </a:bodyPr>
          <a:lstStyle/>
          <a:p>
            <a:pPr marL="0" indent="857250" algn="ctr"/>
            <a:r>
              <a:rPr lang="th-TH" sz="4000" b="1" u="sng" dirty="0" smtClean="0">
                <a:solidFill>
                  <a:srgbClr val="7030A0"/>
                </a:solidFill>
              </a:rPr>
              <a:t>อำนาจหน้าที่ของศึกษาธิการจังหวัด      ในฐานะผู้มีอำนาจตามมาตรา ๕๓</a:t>
            </a:r>
            <a:endParaRPr lang="th-TH" sz="4000" b="1" u="sng" dirty="0" smtClean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71600" y="2564904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    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การบรรจุและแต่งตั้งข้าราชการครูและบุคลากรทางการศึกษาในจังหวัด หรือกรุงเทพมหานคร           ตามมาตรา ๕๓ (๓) และ (๔) แห่ง พ</a:t>
            </a:r>
            <a:r>
              <a:rPr lang="en-US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ร</a:t>
            </a:r>
            <a:r>
              <a:rPr lang="en-US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บ</a:t>
            </a:r>
            <a:r>
              <a:rPr lang="en-US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ระเบียบข้าราชการครูและบุคลากรทางการศึกษา พ.ศ. ๒๕๔๗    ให้ศึกษาธิการจังหวัด โดยความเห็นชอบของ </a:t>
            </a:r>
            <a:r>
              <a:rPr lang="th-TH" sz="3600" b="1" dirty="0" err="1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กศจ.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     เป็นผู้มีอำนาจสั่งบรรจุและแต่งตั้ง</a:t>
            </a:r>
            <a:endParaRPr lang="th-TH" sz="36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54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204864"/>
            <a:ext cx="9001156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600" b="1" dirty="0" smtClean="0">
                <a:solidFill>
                  <a:schemeClr val="accent5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ศึกษาธิการจังหวัดในฐานะผู้มีอำนาจตามมาตรา ๕๓ แห่ง  พ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chemeClr val="accent5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chemeClr val="accent5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บ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chemeClr val="accent5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ระเบียบข้าราชการครูและบุคลากรทางการศึกษา พ.ศ. ๒๕๔๗        มีอำนาจหน้าที่ ดังนี้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604867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ในฐานะผู้มีอำนาจตามมาตรา ๕๓ 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700808"/>
            <a:ext cx="8554870" cy="4392488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๑</a:t>
            </a:r>
            <a:r>
              <a:rPr lang="en-US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สั่งให้ผู้ได้รับการบรรจุและแต่งตั้งตามมาตรา ๔๕ วรรคหนึ่ง มาตรา ๕๐ มาตรา ๕๑ มาตรา ๕๘ มาตรา ๖๔ มาตรา ๖๕ มาตรา ๖๖ และมาตรา ๖๗ ซึ่งภายหลังปรากฏว่าขาดคุณสมบัติทั่วไป หรือขาดคุณสมบัติตามมาตรฐานตำแหน่งตามมาตรา ๔๒ หรือขาดคุณสมบัติพิเศษตามมาตรา ๔๘ อยู่ก่อน หรือมีกรณีต้องหาอยู่ก่อนและภายหลังปรากฏว่าเป็นผู้ขาดคุณสมบัติเนื่องจากกรณีต้องหานั้น ออกจากราชการโดยพลัน </a:t>
            </a:r>
            <a:r>
              <a:rPr lang="en-US" sz="3200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3200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มาตรา ๔๙)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marL="0" indent="857250" algn="thaiDist">
              <a:buNone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๒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สั่งบรรจุและแต่งตั้งบุคคลซึ่งมีความรู้ความสามารถ มีความชำนาญหรือเชี่ยวชาญระดับสูงเข้ารับราชการเป็นข้าราชการครูและบุคลากรทางการศึกษา (มาตรา ๕๑)</a:t>
            </a:r>
            <a:endParaRPr lang="en-US" sz="3200" dirty="0" smtClean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857250" algn="thaiDist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chemeClr val="accent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629816"/>
            <a:ext cx="5832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ในฐานะผู้มีอำนาจตามมาตรา ๕๓ (ต่อ)</a:t>
            </a:r>
            <a:endParaRPr lang="en-US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solidFill>
                  <a:srgbClr val="0070C0"/>
                </a:solidFill>
              </a:rPr>
              <a:t>         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๓</a:t>
            </a:r>
            <a:r>
              <a:rPr lang="en-US" sz="3600" dirty="0" smtClean="0">
                <a:solidFill>
                  <a:srgbClr val="0070C0"/>
                </a:solidFill>
                <a:cs typeface="+mj-cs"/>
              </a:rPr>
              <a:t>.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สั่งบรรจุและแต่งตั้งให้ดำรงตำแหน่ง                      รอง </a:t>
            </a:r>
            <a:r>
              <a:rPr lang="th-TH" sz="3600" b="1" dirty="0" err="1" smtClean="0">
                <a:solidFill>
                  <a:srgbClr val="0070C0"/>
                </a:solidFill>
                <a:cs typeface="+mj-cs"/>
              </a:rPr>
              <a:t>ผอ</a:t>
            </a: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.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สถานศึกษา ตำแหน่ง </a:t>
            </a:r>
            <a:r>
              <a:rPr lang="th-TH" sz="3600" b="1" dirty="0" err="1" smtClean="0">
                <a:solidFill>
                  <a:srgbClr val="0070C0"/>
                </a:solidFill>
                <a:cs typeface="+mj-cs"/>
              </a:rPr>
              <a:t>ผอ</a:t>
            </a: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. 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สถานศึกษา      ตำแหน่งผู้บริหารที่เรียกชื่ออย่างอื่นตามมาตรา ๓๘ ข. (๕)     ตำแหน่งศึกษานิเทศก์ ตำแหน่งบุคลากรทางการศึกษาอื่นตามมาตรา ๓๘ ค. (๒) ในสำนักงานเขตพื้นที่การศึกษา ตำแหน่งซึ่งมี</a:t>
            </a:r>
            <a:r>
              <a:rPr lang="th-TH" sz="3600" b="1" dirty="0" err="1" smtClean="0">
                <a:solidFill>
                  <a:srgbClr val="0070C0"/>
                </a:solidFill>
                <a:cs typeface="+mj-cs"/>
              </a:rPr>
              <a:t>วิทย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ฐานะชำนาญการ ตำแหน่งซึ่งมี</a:t>
            </a:r>
            <a:r>
              <a:rPr lang="th-TH" sz="3600" b="1" dirty="0" err="1" smtClean="0">
                <a:solidFill>
                  <a:srgbClr val="0070C0"/>
                </a:solidFill>
                <a:cs typeface="+mj-cs"/>
              </a:rPr>
              <a:t>วิทย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ฐานะชำนาญการพิเศษ และตำแหน่งซึ่งมี</a:t>
            </a:r>
            <a:r>
              <a:rPr lang="th-TH" sz="3600" b="1" dirty="0" err="1" smtClean="0">
                <a:solidFill>
                  <a:srgbClr val="0070C0"/>
                </a:solidFill>
                <a:cs typeface="+mj-cs"/>
              </a:rPr>
              <a:t>วิทย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ฐานะเชี่ยวชาญ          โดยอนุมัติ </a:t>
            </a:r>
            <a:r>
              <a:rPr lang="th-TH" sz="3600" b="1" dirty="0" err="1" smtClean="0">
                <a:solidFill>
                  <a:srgbClr val="0070C0"/>
                </a:solidFill>
                <a:cs typeface="+mj-cs"/>
              </a:rPr>
              <a:t>กศจ</a:t>
            </a: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.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 (มาตรา ๕๓ (๓))</a:t>
            </a:r>
            <a:endParaRPr lang="en-US" sz="3600" b="1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chemeClr val="accent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557808"/>
            <a:ext cx="5832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ในฐานะผู้มีอำนาจตามมาตรา ๕๓ (ต่อ)</a:t>
            </a:r>
            <a:endParaRPr lang="en-US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       ๔</a:t>
            </a: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. 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สั่งบรรจุและแต่งตั้งให้ดำรงตำแหน่งครูผู้ช่วย     ตำแหน่งครู และตำแหน่งบุคลากรทางการศึกษาอื่น       ตามมาตรา ๓๘ ค. (๒)ในสถานศึกษา (มาตรา ๕๓ (๔))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      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๕</a:t>
            </a:r>
            <a:r>
              <a:rPr lang="en-US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สั่งให้ผู้ที่ไม่สามารถปฏิบัติราชการให้มีประสิทธิภาพและเกิดประสิทธิผลในระดับที่กำหนดออกจากราชการ   ตามมาตรา ๑๑๐ (๖) (มาตรา 55 (3))</a:t>
            </a:r>
            <a:endParaRPr lang="en-US" sz="3600" b="1" dirty="0" smtClean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  <a:p>
            <a:endParaRPr lang="en-US" sz="3200" dirty="0"/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chemeClr val="accent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629816"/>
            <a:ext cx="5832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ในฐานะผู้มีอำนาจตามมาตรา ๕๓ (ต่อ)</a:t>
            </a:r>
            <a:endParaRPr lang="en-US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1772816"/>
            <a:ext cx="8589640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dirty="0" smtClean="0">
                <a:solidFill>
                  <a:schemeClr val="accent6"/>
                </a:solidFill>
              </a:rPr>
              <a:t>     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๖</a:t>
            </a:r>
            <a:r>
              <a:rPr lang="en-US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สั่งให้ผู้ที่อยู่ในระหว่างทดลองปฏิบัติหน้าที่ราชการ หรือ  เตรียมความพร้อมฯ ที่มีความประพฤติไม่ดี หรือไม่มีความรู้   หรือไม่มีความเหมาะสม หรือมีผลการประเมินทดลองปฏิบัติหน้าที่ราชการหรือเตรียมความพร้อมฯอยู่ต่ำกว่าเกณฑ์ที่ ก.ค.ศ. กำหนด โดยไม่ควรให้รับราชการต่อไปออกจากราชการได้ไม่ว่าจะครบกำหนดเวลาทดลองปฏิบัติหน้าที่ราชการ หรือเตรียมความพร้อมและพัฒนาอย่างเข้มหรือไม่ก็ตาม </a:t>
            </a:r>
            <a:r>
              <a:rPr lang="th-TH" sz="3600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(มาตรา 56 วรรคสอง)</a:t>
            </a:r>
            <a:endParaRPr lang="en-US" sz="3600" dirty="0" smtClean="0">
              <a:solidFill>
                <a:schemeClr val="accent6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1081088">
              <a:buNone/>
            </a:pP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857250" algn="thaiDist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chemeClr val="accent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629816"/>
            <a:ext cx="5832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ในฐานะผู้มีอำนาจตามมาตรา ๕๓ (ต่อ)</a:t>
            </a:r>
            <a:endParaRPr lang="en-US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2060848"/>
            <a:ext cx="8677628" cy="4176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       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๗</a:t>
            </a:r>
            <a:r>
              <a:rPr lang="en-US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 สั่งให้ข้าราชการครูและบุคลากรทางการศึกษาที่พ้นกำหนดเวลาทดลองปฏิบัติหน้าที่ราชการหรือเตรียมความพร้อม ฯ แล้ว และควรให้รับราชการต่อไป ปฏิบัติหน้าที่ในตำแหน่ง       หรือ</a:t>
            </a:r>
            <a:r>
              <a:rPr lang="th-TH" sz="3600" b="1" dirty="0" err="1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ฐานะที่จะได้รับแต่งตั้งต่อไป และรายงาน </a:t>
            </a:r>
            <a:r>
              <a:rPr lang="th-TH" sz="3600" b="1" dirty="0" err="1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กศจ</a:t>
            </a:r>
            <a:r>
              <a:rPr lang="en-US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        </a:t>
            </a:r>
            <a:r>
              <a:rPr lang="th-TH" sz="32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(มาตรา 56 วรรคสอง)</a:t>
            </a:r>
            <a:endParaRPr lang="en-US" sz="3200" b="1" dirty="0">
              <a:solidFill>
                <a:schemeClr val="accent6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845840"/>
            <a:ext cx="5832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ในฐานะผู้มีอำนาจตามมาตรา ๕๓ (ต่อ</a:t>
            </a:r>
            <a:endParaRPr lang="en-US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15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484784"/>
            <a:ext cx="8821644" cy="3600400"/>
          </a:xfrm>
        </p:spPr>
        <p:txBody>
          <a:bodyPr>
            <a:noAutofit/>
          </a:bodyPr>
          <a:lstStyle/>
          <a:p>
            <a:pPr marL="0" indent="893763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๑. 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ตามคำสั่งหัวหน้า </a:t>
            </a:r>
            <a:r>
              <a:rPr lang="th-TH" sz="3600" b="1" u="sng" dirty="0" err="1" smtClean="0">
                <a:latin typeface="TH SarabunPSK" pitchFamily="34" charset="-34"/>
                <a:cs typeface="TH SarabunPSK" pitchFamily="34" charset="-34"/>
              </a:rPr>
              <a:t>คสช</a:t>
            </a:r>
            <a:r>
              <a:rPr lang="en-US" sz="3600" b="1" u="sng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ที่ ๑๙/๒๕๖๐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ลงวันที่ ๓ เมษายน ๒๕๖๐ เรื่อง การปฏิรูปการศึกษาในภูมิภาคของกระทรวงศึกษาธิการ           </a:t>
            </a:r>
            <a:r>
              <a:rPr lang="th-TH" sz="3200" b="1" spc="-70" dirty="0" smtClean="0">
                <a:latin typeface="TH SarabunPSK" pitchFamily="34" charset="-34"/>
                <a:cs typeface="TH SarabunPSK" pitchFamily="34" charset="-34"/>
              </a:rPr>
              <a:t>ได้กำหนดให้ศึกษาธิการจังหวัด มีอำนาจหน้าที่ตาม พ.ร.บ.ระเบียบข้าราชการครู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และบุคลากรทางการศึกษา พ.ศ. ๒๕๔๗ และที่แก้ไขเพิ่มเติม โดยสรุป ดังนี้</a:t>
            </a:r>
          </a:p>
          <a:p>
            <a:pPr marL="0" indent="893763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๑.๑) เป็นกรรมการและเลขานุการของ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กศจ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(ข้อ ๗)</a:t>
            </a:r>
          </a:p>
          <a:p>
            <a:pPr marL="0" indent="893763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๑.๒) เป็นอนุกรรมการและเลขานุการ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อกศจ.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(ข้อ ๙)</a:t>
            </a:r>
          </a:p>
          <a:p>
            <a:pPr marL="0" indent="893763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๑.๓) เป็นผู้บังคับบัญชาข้าราชการครูและบุคลากรทางการศึกษา        ในสังกัดสำนักงานศึกษาธิการจังหวัด (ข้อ ๑๒)</a:t>
            </a:r>
          </a:p>
          <a:p>
            <a:pPr marL="0" indent="857250" algn="thaiDist">
              <a:buNone/>
            </a:pP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475656" y="-216024"/>
            <a:ext cx="7524328" cy="1700808"/>
          </a:xfrm>
        </p:spPr>
        <p:txBody>
          <a:bodyPr>
            <a:normAutofit/>
          </a:bodyPr>
          <a:lstStyle/>
          <a:p>
            <a:pPr algn="ctr"/>
            <a:r>
              <a:rPr lang="th-TH" sz="4900" b="1" dirty="0" smtClean="0">
                <a:solidFill>
                  <a:srgbClr val="7030A0"/>
                </a:solidFill>
              </a:rPr>
              <a:t>อำนาจหน้าที่ของศึกษาธิการจังหวัด </a:t>
            </a:r>
            <a:r>
              <a:rPr lang="th-TH" sz="4400" b="1" dirty="0" smtClean="0">
                <a:solidFill>
                  <a:srgbClr val="7030A0"/>
                </a:solidFill>
              </a:rPr>
              <a:t>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736718"/>
            <a:ext cx="8892480" cy="4500594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32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๘</a:t>
            </a:r>
            <a:r>
              <a:rPr lang="en-US" sz="32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200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เปลี่ยนแปลงคำสั่งที่สั่งให้ผู้ซึ่งอยู่ในระหว่างทดลองปฏิบัติหน้าที่ราชการหรือเตรียมความพร้อม ฯ ออกจากราชการเพื่อไปรับราชการทหารตามมาตรา ๖๖ และต่อมาปรากฏว่าผู้นั้นมีกรณีจะต้องถูกสั่งให้ออกจากราชการตามวรรคสอง (มีผลการประเมินทดลองปฏิบัติหน้าที่ราชการหรือเตรียมความพร้อมฯ ต่ำกว่าเกณฑ์ที่ ก.ค.ศ.กำหนด)หรือตามมาตราอื่น เป็นให้ออกจากราชการ ตามวรรคสอง หรือมาตราอื่นนั้น 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(มาตรา 56 วรรคสาม)</a:t>
            </a:r>
            <a:endParaRPr lang="en-US" sz="3600" b="1" dirty="0" smtClean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857250" algn="thaiDist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chemeClr val="accent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629816"/>
            <a:ext cx="61206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ในฐานะผู้มีอำนาจตามมาตรา ๕๓ 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1143008" cy="161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1700808"/>
            <a:ext cx="8445624" cy="44285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   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๙</a:t>
            </a:r>
            <a:r>
              <a:rPr lang="en-US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สั่งลงโทษผู้อยู่ในระหว่างทดลองปฏิบัติหน้าที่ราชการหรือเตรียมความพร้อม ฯ ที่มีกรณีถูกกล่าวหาว่ากระทำความผิดอาญา หรือกระทำผิดวินัย หรือสั่งให้ออกจากราชการเมื่อมีกรณีที่บุคคลดังกล่าวจะต้องออกจากราชการตามวรรคสอง (มีผลการประเมินทดลองปฏิบัติหน้าที่ราชการหรือเตรียมความพร้อมฯ   ต่ำกว่าเกณฑ์ที่ ก.ค.ศ. กำหนด) หรือวรรคสามหรือตามมาตราอื่น แล้วแต่กรณี 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32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มาตรา 56 วรรคห้า)</a:t>
            </a:r>
            <a:endParaRPr lang="en-US" sz="32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chemeClr val="accent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557808"/>
            <a:ext cx="5832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ในฐานะผู้มีอำนาจตามมาตรา ๕๓ (ต่อ</a:t>
            </a:r>
            <a:r>
              <a:rPr lang="th-TH" sz="44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4400" dirty="0">
              <a:solidFill>
                <a:schemeClr val="bg1">
                  <a:lumMod val="6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36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56084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ในฐานะผู้มีอำนาจตามมาตรา ๕๓ (ต่อ)</a:t>
            </a:r>
            <a:endParaRPr lang="th-TH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2420888"/>
            <a:ext cx="8280920" cy="3600400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3200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๑๐</a:t>
            </a:r>
            <a:r>
              <a:rPr lang="en-US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 สั่งบรรจุและแต่งตั้งข้าราชการครูและบุคลากรทางการศึกษาที่ </a:t>
            </a:r>
            <a:r>
              <a:rPr lang="th-TH" sz="3600" b="1" dirty="0" err="1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กศจ.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 พิจารณาอนุมัติย้ายแล้วไปดำรงตำแหน่งในหน่วยงานการศึกษาภายในเขตพื้นที่การศึกษาหรือต่างเขตพื้นที่การศึกษาในจังหวัด (มาตรา 59 วรรคหนึ่ง)</a:t>
            </a:r>
            <a:endParaRPr lang="en-US" sz="3600" b="1" dirty="0" smtClean="0">
              <a:solidFill>
                <a:schemeClr val="accent6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60840" cy="1512168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ในฐานะผู้มีอำนาจตามมาตรา ๕๓ (ต่อ)</a:t>
            </a:r>
            <a:endParaRPr lang="th-TH" sz="44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2420888"/>
            <a:ext cx="8280920" cy="3600400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115616" y="1906954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6"/>
                </a:solidFill>
              </a:rPr>
              <a:t>    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๑๑</a:t>
            </a:r>
            <a:r>
              <a:rPr lang="en-US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สั่งให้ผู้ที่ได้รับการแต่งตั้งให้เลื่อนตำแหน่ง หรือเลื่อน</a:t>
            </a:r>
            <a:r>
              <a:rPr lang="th-TH" sz="3600" b="1" dirty="0" err="1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ฐานะ โดยไม่เข้าเกณฑ์มาตรฐานตำแหน่ง หรือมาตรฐาน</a:t>
            </a:r>
            <a:r>
              <a:rPr lang="th-TH" sz="3600" b="1" dirty="0" err="1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ฐานะ หรือไม่ผ่านกระบวนการเลื่อนตำแหน่งหรือเลื่อน</a:t>
            </a:r>
            <a:r>
              <a:rPr lang="th-TH" sz="3600" b="1" dirty="0" err="1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ฐานะ ตามกฎหมาย หลักเกณฑ์และวิธีการ    ที่ ก.ค.ศ. กำหนด หรือผู้สั่งสั่งไม่ถูกต้องหรือไม่มีอำนาจ    สั่งกลับไปดำรงตำแหน่งหรือ</a:t>
            </a:r>
            <a:r>
              <a:rPr lang="th-TH" sz="3600" b="1" dirty="0" err="1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ฐานะเดิมโดยพลัน      (มาตรา 63 วรรคหนึ่ง และวรรคสาม</a:t>
            </a:r>
            <a:r>
              <a:rPr lang="th-TH" sz="20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dirty="0">
              <a:solidFill>
                <a:schemeClr val="accent6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6084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ในฐานะผู้มีอำนาจตามมาตรา ๕๓ (ต่อ)</a:t>
            </a:r>
            <a:endParaRPr lang="th-TH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2204864"/>
            <a:ext cx="8280920" cy="3960440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3200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๑๒</a:t>
            </a:r>
            <a:r>
              <a:rPr lang="en-US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 สั่งบรรจุและแต่งตั้งข้าราชการครู ฯ ที่ออกจากราชการไปแล้ว และมิใช่เป็นการออกจากราชการในระหว่างทดลองปฏิบัติหน้าที่ราชการ ซึ่งสมัครเข้ารับราชการเป็นข้าราชการครู ฯ และทางราชการประสงค์จะรับผู้นั้นโดยให้มีตำแหน่ง </a:t>
            </a:r>
            <a:r>
              <a:rPr lang="th-TH" sz="3600" b="1" dirty="0" err="1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ฐานะ และรับเงินเดือน ตามหลักเกณฑ์ และวิธีการ  ที่ ก.ค.ศ. กำหนด </a:t>
            </a:r>
            <a:r>
              <a:rPr lang="th-TH" sz="32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(มาตรา 64)</a:t>
            </a:r>
            <a:endParaRPr lang="en-US" sz="3200" b="1" dirty="0" smtClean="0">
              <a:solidFill>
                <a:schemeClr val="accent6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857250" algn="thaiDist">
              <a:buNone/>
            </a:pPr>
            <a:endParaRPr lang="en-US" sz="3600" b="1" dirty="0" smtClean="0"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60840" cy="1512168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ในฐานะผู้มีอำนาจตามมาตรา ๕๓ (ต่อ)</a:t>
            </a:r>
            <a:endParaRPr lang="th-TH" sz="4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844824"/>
            <a:ext cx="8280920" cy="4320480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๑๓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สั่งบรรจุและแต่งตั้งผู้ที่ได้รับอนุมัติจาก 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ครม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ให้ออกจากราชการไปปฏิบัติงานและให้นับเวลาระหว่างนั้นสำหรับคำนวณบำเหน็จบำนาญเหมือนเป็นเวลาราชการตามกฎหมาย   ว่าด้วยบำเหน็จบำนาญข้าราชการ กลับเข้ารับราชการเป็นข้าราชการครู ฯ ภายในกำหนดเวลา ที่ 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ครม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อนุมัติแต่ไม่เกินสี่ปีนับแต่วันไปปฏิบัติหน้าที่ดังกล่าว โดยให้มีตำแหน่ง 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ฐานะ และรับเงินเดือนตามหลักเกณฑ์และวิธีการที่ ก.ค.ศ.กำหนด    </a:t>
            </a:r>
            <a:r>
              <a:rPr lang="th-TH" sz="32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(มาตรา ๖๕)</a:t>
            </a:r>
            <a:endParaRPr lang="en-US" sz="3200" b="1" dirty="0" smtClean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88032"/>
            <a:ext cx="756084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20480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467544" y="1519039"/>
            <a:ext cx="8388424" cy="5222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/>
              <a:t>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๑๔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สั่งบรรจุและแต่งตั้งผู้ถูกสั่งให้ออกจากราชการไป           รับราชการทหาร เมื่อผู้นั้นพ้นจากราชการทหารโดยมิได้กระทำการในระหว่างรับราชการทหารอันเสียหายแก่ราชการอย่างร้ายแรง หรือได้ชื่อว่าเป็นผู้ประพฤติชั่วอย่างร้ายแรง และไม่เป็นผู้ขาดคุณสมบัติตาม ม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๓๐ไม่ได้ถูกสั่งเปลี่ยนแปลงคำสั่งเป็นให้ออกฯ ตามมาตราอื่น ที่ประสงค์จะกลับเข้ารับราชการในหน่วยงานการศึกษาเดิมและยื่นขอ ฯ ภายในกำหนด ๑๘๐ วันนับแต่วัน     พ้นจากราชการทหาร โดยให้มีตำแหน่ง 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ฐานะ และรับเงินเดือนตามหลักเกณฑ์และวิธีการที่ ก.ค.ศ. กำหนด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(มาตรา 66)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340768"/>
            <a:ext cx="8280920" cy="5040560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๑๕ เสนอให้ ก.ค.ศ. หรือผู้ที่ ก.ค.ศ. มอบหมาย พิจารณาอนุมัติรับพนักงานส่วนท้องถิ่นที่ไม่ใช่พนักงานวิสามัญ หรือไม่ใช่ข้าราชการหรือพนักงานซึ่งออกจากงานในระหว่างทดลองปฏิบัติงานหรือข้าราชการที่ไม่ใช่ข้าราชการครูและบุคลากรทางการศึกษาและไม่ใช่ข้าราชการการเมือง ข้าราชการวิสามัญ หรือข้าราชการซึ่งออกจากราชการในระหว่างทดลองปฏิบัติหน้าที่ราชการ ที่ออกจากงานหรือออกจากราชการไปแล้ว เข้ารับราชการเป็นข้าราชการครูและบุคลากรทางการศึกษา (มาตรา 67 วรรคหนึ่ง)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857250" algn="thaiDist">
              <a:buNone/>
            </a:pPr>
            <a:r>
              <a:rPr lang="th-TH" sz="3600" b="1" dirty="0" smtClean="0">
                <a:solidFill>
                  <a:schemeClr val="accent6"/>
                </a:solidFill>
              </a:rPr>
              <a:t> </a:t>
            </a: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56084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4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844824"/>
            <a:ext cx="8280920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dirty="0" smtClean="0"/>
              <a:t>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๑๖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สั่งให้ข้าราชการครูและบุคลากรทางการศึกษารักษาการในตำแหน่งข้าราชการครูและบุคลากรทางการศึกษาที่ว่างลง หรือผู้ดำรงตำแหน่งไม่สามารถปฏิบัติหน้าที่ราชการได้     (มาตรา 68 วรรคหนึ่ง)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	   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๑๗</a:t>
            </a:r>
            <a:r>
              <a:rPr lang="en-US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สั่งเลื่อนเงินเดือนข้าราชการครูและบุคลากร         </a:t>
            </a:r>
            <a:r>
              <a:rPr lang="en-US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ทางการศึกษา ตามมติ </a:t>
            </a:r>
            <a:r>
              <a:rPr lang="th-TH" sz="3600" b="1" dirty="0" err="1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กศจ</a:t>
            </a:r>
            <a:r>
              <a:rPr lang="en-US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(มาตรา 73  วรรคห้า)</a:t>
            </a:r>
            <a:endParaRPr lang="en-US" sz="3600" b="1" dirty="0" smtClean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857250" algn="thaiDist">
              <a:buNone/>
            </a:pP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844824"/>
            <a:ext cx="8280920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   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๑๘</a:t>
            </a:r>
            <a:r>
              <a:rPr lang="en-US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เป็นผู้มีอำนาจสั่งแต่งตั้งคณะกรรมการสอบสวนข้าราชการครูและบุคลากรทางการศึกษาในสังกัดเขตพื้นที่การศึกษาที่มีกรณีถูกกล่าวหาว่ากระทำผิดวินัยอย่างร้ายแรง (มาตรา 98 วรรคสอง)</a:t>
            </a:r>
            <a:endParaRPr lang="en-US" sz="3600" b="1" dirty="0" smtClean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3600" b="1" dirty="0" smtClean="0">
                <a:cs typeface="+mj-cs"/>
              </a:rPr>
              <a:t> 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๑๙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เป็นผู้มีอำนาจสั่งลงโทษวินัยร้ายแรงตามมติ 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กศจ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หรือ ก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ศ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(มาตรา ๑๐๔)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857250" algn="thaiDist">
              <a:buNone/>
            </a:pP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412776"/>
            <a:ext cx="8821644" cy="4392488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๑.๔)รับผิดชอบการดำเนินงานของ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สนง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ศึกษาธิการจังหวัด (ข้อ ๑๒)</a:t>
            </a:r>
          </a:p>
          <a:p>
            <a:pPr marL="0" indent="85725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๑.๕) มีอำนาจหน้าที่ตามที่กฎหมายว่าด้วยระเบียบข้าราชการครูและบุคลากรทางการศึกษากำหนดให้เป็นอำนาจหน้าที่ของ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ผอ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สำนักงานเขตพื้นที่การศึกษา เฉพาะงานที่เกี่ยวกับ อ.ก.ค.ศ. เขตพื้นที่การศึกษา (ข้อ ๑๒)            </a:t>
            </a:r>
          </a:p>
          <a:p>
            <a:pPr marL="0" indent="85725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๑.๖) เป็นผู้มีอำนาจสั่งบรรจุและแต่งตั้งข้าราชการครูและบุคลากรทางการศึกษาในจังหวัดหรือกรุงเทพมหานคร ตามมาตรา ๕๓ (๓) และ (๔) แห่ง พ.ร.บ.ระเบียบข้าราชการครูและบุคลากรทางการศึกษา พ.ศ. ๒๕๔๗ โดยความเห็นชอบของ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กศจ.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(ข้อ ๑๓)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56784" cy="1080120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3789040"/>
            <a:ext cx="8496944" cy="2016224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</a:t>
            </a: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1325081"/>
            <a:ext cx="89289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730875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	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๒๐</a:t>
            </a:r>
            <a:r>
              <a:rPr lang="en-US" sz="3600" b="1" dirty="0" smtClean="0">
                <a:solidFill>
                  <a:schemeClr val="accent6"/>
                </a:solidFill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.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ดำเนินการสืบสวน หรือพิจารณาตาม ม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.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๙๕ และดำเนินการทางวินัยแก่ข้าราชการครู ฯ ผู้มีกรณีถูกกล่าวหาว่ากระทำหรือละเว้นกระทำการที่พึงเห็นได้ว่าเป็นความผิดวินัยอย่างร้ายแรง</a:t>
            </a:r>
            <a:r>
              <a:rPr kumimoji="0" lang="th-TH" sz="36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และเป็นการกล่าวหาเป็นหนังสือต่อผู้บังคับบัญชาของผู้นั้น หรือต่อผู้มีหน้าที่สืบสวน สอบสวนหรือตรวจสอบตามกฎหมายหรือระเบียบของทางราชการ หรือเป็นการกล่าวหาเป็นหนังสือโดยผู้บังคับบัญชาของผู้นั้นหรือมีกรณี    ถูกฟ้องคดีอาญาหรือต้องหาว่ากระทำความผิดอาญา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เว้นแต่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ความผิด   ที่ได้กระทำโดยประมาทที่ไม่เกี่ยวกับราชการ หรือความผิดลหุโทษ          แม้ภายหลังผู้นั้นจะออกจากราชการไปแล้ว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เว้นแต่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ออกจากราชการ   เพราะตาย</a:t>
            </a:r>
            <a:r>
              <a:rPr kumimoji="0" lang="th-TH" sz="36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ต่อไปได้เสมือนว่าผู้นั้นยังมิได้ออกจากราชการ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(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Times New Roman" pitchFamily="18" charset="0"/>
                <a:cs typeface="TH SarabunIT๙" pitchFamily="34" charset="-34"/>
              </a:rPr>
              <a:t>มาตรา ๑๐๒)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432048"/>
            <a:ext cx="7560840" cy="1412776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844824"/>
            <a:ext cx="8280920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>
                <a:solidFill>
                  <a:schemeClr val="accent6"/>
                </a:solidFill>
              </a:rPr>
              <a:t>         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๒๑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สั่งพักราชการหรือสั่งให้ออกจากราชการไว้ก่อนแก่       ผู้ถูกสั่งตั้งแต่งคณะกรรมการสอบสวนวินัยอย่างร้ายแรง หรือ   ถูกฟ้องคดีอาญา หรือต้องหาว่ากระทำความผิดอาญา เว้นแต่เป็นความผิดที่ได้กระทำโดยประมาทหรือความผิดลหุโทษ     เพื่อรอฟังผลการสอบสวนพิจารณาได้</a:t>
            </a:r>
            <a:endParaRPr lang="en-US" sz="3600" b="1" dirty="0" smtClean="0">
              <a:solidFill>
                <a:schemeClr val="accent6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0" indent="857250" algn="thaiDist">
              <a:buNone/>
            </a:pPr>
            <a:endParaRPr lang="en-US" sz="3200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</a:t>
            </a:r>
          </a:p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</a:t>
            </a:r>
            <a:endParaRPr lang="en-US" sz="3600" b="1" dirty="0" smtClean="0">
              <a:cs typeface="+mj-cs"/>
            </a:endParaRPr>
          </a:p>
          <a:p>
            <a:pPr marL="0" indent="857250" algn="thaiDist">
              <a:buNone/>
            </a:pP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83568" y="1484784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th-TH" dirty="0" smtClean="0"/>
          </a:p>
          <a:p>
            <a:pPr>
              <a:buNone/>
            </a:pPr>
            <a:r>
              <a:rPr lang="th-TH" sz="3600" b="1" dirty="0" smtClean="0"/>
              <a:t> 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แต่ถ้าภายหลังปรากฏผลการสอบสวนพิจารณาว่า         ผู้นั้นมิได้กระทำผิดหรือกระทำผิดไม่ถึงกับจะถูกลงโทษ     ปลดออก หรือไล่ออกจากราชการ และไม่มีกรณีที่จะต้อง   ออกจากราชการด้วยเหตุอื่น ก็มีอำนาจสั่งให้ผู้นั้นกลับเข้า   รับราชการในตำแหน่งและ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ฐานะเดิม หรือตำแหน่งเดียวกับที่ผู้นั้นมีคุณสมบัติตรงตามคุณสมบัติเฉพาะสำหรับตำแหน่งและ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ฐานะนั้น</a:t>
            </a:r>
            <a:r>
              <a:rPr lang="en-US" sz="3600" b="1" dirty="0" smtClean="0"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988840"/>
            <a:ext cx="8280920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๒๒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ดำเนินการสืบสวน หรือพิจารณาตามมาตรา ๙๕   และแต่งตั้งคณะกรรมการสอบสวนตามมาตรา ๙๘ วรรคสอง ตลอดจนดำเนินการทางวินัยแก่ผู้ถูกสั่งพักราชการหรือออก   จากราชการไว้ก่อนตามวรรคหนึ่งแล้ว ภายหลังปรากฏว่า       ผู้นั้นมีกรณีถูกกล่าวหาว่ากระทำผิดวินัยอย่างร้ายแรงในกรณีอื่นอีกต่อไปได้ (มาตรา ๑๐๓)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628800"/>
            <a:ext cx="8280920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๒๓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พิจารณาอนุญาตการลาออกจากราชการของข้าราชการครูและบุคลากรทางการศึกษาผู้ประสงค์จะลาออกจากราชการ   ที่ได้ยื่นหนังสือขอลาออกต่อผู้บังคับบัญชา และพิจารณายับยั้งการอนุญาตให้ลาออกไว้เป็นเวลาไม่เกินเก้าสิบวันนับตั้งแต่วันขอลาออกก็ได้ ในกรณีที่เห็นว่าจำเป็นเพื่อประโยชน์แก่ราชการ แต่ต้องแจ้งการยับยั้งการอนุญาตให้ลาออกพร้อมทั้งเหตุผลให้   ผู้ขอลาออกทราบ (มาตรา ๑๐๘)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</a:t>
            </a: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628800"/>
            <a:ext cx="8280920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๒๔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เป็นผู้มีอำนาจสั่งให้ข้าราชการครูและบุคลากรทางการศึกษาผู้ถูกสั่งเพิกถอนใบอนุญาตประกอบวิชาชีพ แล้วภายในกำหนดเวลาสามสิบวันตามวรรคหนึ่งและวรรคสอง หน่วยงานการศึกษาไม่มีตำแหน่งที่ไม่ต้องมีใบอนุญาตประกอบวิชาชีพว่างหรือตำแหน่งที่สามารถย้ายไปแต่งตั้งให้ดำรงตำแหน่งได้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หรือ 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กศจ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หรือ ก.ค.ศ. แล้วแต่กรณี ไม่อนุมัติให้ออกจากราชการโดยพลัน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 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ทั้งนี้ ตามระเบียบว่าด้วยการออกจากราชการ (มาตรา ๑๐๙)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</a:t>
            </a: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628800"/>
            <a:ext cx="8280920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๒๕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เป็นผู้มีอำนาจสั่งแต่งตั้งคณะกรรมการสอบสวนข้าราชการครูและบุคลากรทางการศึกษาผู้มีกรณีถูกกล่าวหา หรือมีเหตุอันควรสงสัยว่าหย่อนความสามารถในอันที่จะปฏิบัติหน้าที่ราชการ บกพร่องในหน้าที่ราชการ หรือประพฤติตนไม่เหมาะสมกับตำแหน่งหน้าที่ราชการ ที่เห็นว่ากรณีมีมูล ถ้าให้ผู้นั้นรับราชการต่อไปจะเป็นการเสียหายแก่ราชการ และเป็นผู้มีอำนาจสั่งให้ผู้นั้นออกจากราชการเพื่อรับบำเหน็จบำนาญเหตุทดแทนตามกฎหมายว่าด้วยบำเหน็จบำนาญข้าราชการในกรณี     ที่ ก.ค.ศ. หรือ 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กศจ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มีมติให้ผู้นั้นออกจากราชการ (มาตรา ๑๑๑)</a:t>
            </a:r>
            <a:endParaRPr lang="en-US" sz="32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</a:t>
            </a: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340768"/>
            <a:ext cx="828092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๒๖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ั่งให้ข้าราชการครูและบุคลากรทางการศึกษาออกจากราชการเพื่อรับบำเหน็จบำนาญเหตุทดแทนตามกฎหมายว่าด้วยบำเหน็จบำนาญในกรณีถูกตั้งกรรมการสอบสวนตามมาตรา ๙๘ วรรคสอง และกรรมการสอบสวนหรือผู้มีอำนาจตามมาตรา ๙๘ วรรคสอง วรรคสี่หรือวรรคห้า หรือมาตรา ๑๐๔ (๑) แล้วแต่กรณี เห็นว่ากรณีมีเหตุอันควรสงสัยอย่างยิ่งว่าผู้นั้นได้กระทำผิดวินัยอย่างร้ายแรง แต่การสอบสวนไม่ได้ความแน่ชัดพอที่จะสั่งให้ลงโทษวินัยอย่างร้ายแรง ถ้าให้รับราชการต่อไปจะเป็นการเสียหายแก่ราชการ และ ก.ค.ศ. หรือ 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กศจ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 แล้วแต่กรณี พิจารณาแล้วมีมติให้ผู้นั้นออกจากราชการเพราะมีมลทินหรือมัวหมองในกรณีที่ถูกสอบสวน (มาตรา ๑๑๒)</a:t>
            </a:r>
            <a:endParaRPr lang="en-US" sz="32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</a:t>
            </a: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628800"/>
            <a:ext cx="8280920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๒๗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เป็นผู้มีอำนาจสั่งให้ข้าราชการครูและบุคลากรทางการศึกษาผู้ต้องรับโทษจำคุกโดยคำสั่งของศาลหรือต้องรับโทษจำคุก โดยคำพิพากษาถึงที่สุดให้จำคุกในความผิดที่ได้กระทำโดยประมาทหรือความผิด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ลหุโทษ ซึ่งยังไม่ถึงกับจะต้องถูกลงโทษปลดออก หรือไล่ออก ออกจากราชการเพื่อรับบำเหน็จบำนาญเหตุทดแทนตามกฎหมายว่าด้วยบำเหน็จบำนาญข้าราชการ (มาตรา ๑๑๓ )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</a:t>
            </a: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772816"/>
            <a:ext cx="8280920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  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๒๘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เป็นผู้มีอำนาจสั่งให้ข้าราชการครูและบุคลากรทางการศึกษาผู้ไปรับราชการทหาร ตามกฎหมายว่าด้วยการรับราชการทหารออกจากราชการ แล้วต่อมาปรากฏว่าผู้นั้นมีกรณีที่จะต้องถูกสั่งให้ออกจากราชการตามมาตราอื่นอยู่ก่อนไปรับราชการทหาร ก็มีอำนาจเปลี่ยนแปลงคำสั่งให้ออกจากราชการ        ตามวรรคหนึ่ง เป็นให้ออกจากราชการตามมาตราอื่นนั้นได้ (มาตรา ๑๑๗)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</a:t>
            </a: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340768"/>
            <a:ext cx="8821644" cy="4464496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๑.๗) เป็นผู้ปฏิบัติราชการตามที่เลขาธิการ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กพฐ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เลขาธิการ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กอศ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เลขาธิการ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กกอ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เลขาธิการ ก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ศ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เลขาธิการ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และเลขาธิการคณะกรรมการส่งเสริมการศึกษาเอกชนการมอบอำนาจเกี่ยวกับการบริหารงานบุคคล เพื่อประโยชน์ในการบริหารงาน กำกับดูแล และ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การการศึกษา  ของกระทรวงศึกษาธิการ ในจังหวัดหรือกรุงเทพมหานคร (ข้อ ๑๔) (ถ้าหากมี)</a:t>
            </a:r>
          </a:p>
          <a:p>
            <a:pPr marL="0" indent="85725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๑.๘) เป็นผู้ปฏิบัติราชการตามที่เลขาธิการคณะกรรมการส่งเสริมการศึกษาเอกชนมอบอำนาจในการปฏิบัติราชการตามกฎหมาย ว่าด้วย  โรงเรียนเอกชนให้ศึกษาธิการจังหวัดเป็นผู้ดำเนินการแทน (ข้อ ๑๔) (ถ้าหากมี)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69674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844824"/>
            <a:ext cx="8280920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๒๙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เป็นผู้มีอำนาจสั่งให้ข้าราชการครูและบุคลากรทางการศึกษาซึ่งโอนมาจากพนักงานส่วนท้องถิ่น หรือข้าราชการตามมาตรา ๕๘ ผู้มีกรณีที่สมควรให้ออกจากงานหรือออกจากราชการตามกฎหมายว่าด้วยระเบียบบริหารงานบุคคล        ส่วนท้องถิ่น หรือกฎหมายเกี่ยวกับการบริหารงานบุคคล       ของข้าราชการนั้นอยู่ก่อนวันโอนมาบรรจุ (มาตรา ๑๑๘)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</a:t>
            </a: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อำนาจหน้าที่ของศึกษาธิการจังหวัด                 ในฐานะผู้มีอำนาจตามมาตรา ๕๓ (ต่อ)</a:t>
            </a:r>
            <a:endParaRPr lang="th-TH" sz="4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772816"/>
            <a:ext cx="828092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๓๐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เป็นผู้มีอำนาจสั่งหรือปฏิบัติตามมติในการพิจารณาอุทธรณ์หรือร้องทุกข์ ของ </a:t>
            </a:r>
            <a:r>
              <a:rPr lang="th-TH" sz="3600" b="1" dirty="0" err="1" smtClean="0">
                <a:latin typeface="TH SarabunIT๙" pitchFamily="34" charset="-34"/>
                <a:cs typeface="TH SarabunIT๙" pitchFamily="34" charset="-34"/>
              </a:rPr>
              <a:t>กศจ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หรือ ก.ค.ศ.แล้วแต่กรณี           (มาตรา ๑๒๔ วรรคสอง)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  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๓๑</a:t>
            </a:r>
            <a:r>
              <a:rPr lang="en-US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เป็นผู้มีหน้าที่ดำเนินการแก้ไขคำสั่งให้เป็นไปตาม          คำพิพากษาหรือคำสั่งศาลปกครอง ในกรณีที่ข้าราชการครูและบุคลากรทางการศึกษาฟ้องร้อง คำวินิจฉัยอุทธรณ์ หรือร้องทุกข์ตามมาตรา ๑๒๑ หรือมาตรา ๑๒๒ ของ </a:t>
            </a:r>
            <a:r>
              <a:rPr lang="th-TH" sz="3600" b="1" dirty="0" err="1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กศจ</a:t>
            </a:r>
            <a:r>
              <a:rPr lang="en-US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b="1" dirty="0" smtClean="0">
                <a:solidFill>
                  <a:schemeClr val="accent6"/>
                </a:solidFill>
                <a:latin typeface="TH SarabunIT๙" pitchFamily="34" charset="-34"/>
                <a:cs typeface="TH SarabunIT๙" pitchFamily="34" charset="-34"/>
              </a:rPr>
              <a:t> ต่อศาลปกครอง (มาตรา ๑๒๕)</a:t>
            </a:r>
            <a:endParaRPr lang="en-US" sz="3600" b="1" dirty="0" smtClean="0">
              <a:solidFill>
                <a:schemeClr val="accent6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th-TH" sz="3200" dirty="0" smtClean="0">
                <a:solidFill>
                  <a:schemeClr val="accent6"/>
                </a:solidFill>
              </a:rPr>
              <a:t>    </a:t>
            </a:r>
            <a:endParaRPr lang="en-US" sz="3600" b="1" dirty="0" smtClean="0">
              <a:solidFill>
                <a:schemeClr val="accent6"/>
              </a:solidFill>
              <a:cs typeface="+mj-cs"/>
            </a:endParaRPr>
          </a:p>
          <a:p>
            <a:pPr marL="0" indent="857250" algn="thaiDist">
              <a:buNone/>
            </a:pPr>
            <a:endParaRPr lang="en-US" sz="3200" dirty="0" smtClean="0"/>
          </a:p>
          <a:p>
            <a:pPr marL="0" indent="857250" algn="thaiDist">
              <a:buNone/>
            </a:pPr>
            <a: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sz="3200" b="1" spc="-40" dirty="0" smtClean="0">
                <a:solidFill>
                  <a:schemeClr val="accent6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spc="-80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45191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46" y="587727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bg2">
                    <a:lumMod val="50000"/>
                  </a:schemeClr>
                </a:solidFill>
              </a:rPr>
              <a:t>     อำนาจ</a:t>
            </a:r>
            <a:r>
              <a:rPr lang="th-TH" b="1" dirty="0">
                <a:solidFill>
                  <a:schemeClr val="bg2">
                    <a:lumMod val="50000"/>
                  </a:schemeClr>
                </a:solidFill>
              </a:rPr>
              <a:t>หน้าที่ของศึกษาธิการจังหวัด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pPr marL="0" indent="0">
              <a:buNone/>
            </a:pPr>
            <a:r>
              <a:rPr lang="th-TH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th-TH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สวัสดี ค่ะ</a:t>
            </a:r>
            <a:endParaRPr lang="en-US" sz="8000" b="1" dirty="0">
              <a:solidFill>
                <a:schemeClr val="accent6">
                  <a:lumMod val="60000"/>
                  <a:lumOff val="4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335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124744"/>
            <a:ext cx="8821644" cy="4824536"/>
          </a:xfrm>
        </p:spPr>
        <p:txBody>
          <a:bodyPr>
            <a:noAutofit/>
          </a:bodyPr>
          <a:lstStyle/>
          <a:p>
            <a:pPr marL="0" indent="1081088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๒</a:t>
            </a:r>
            <a:r>
              <a:rPr lang="en-US" sz="3600" b="1" u="sng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ตามข้อ ๑๒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ของคำสั่งหัวหน้า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คสช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ที่ ๑๙/๒๕๖๐ มีผลให้ศึกษาธิการจังหวัดมีอำนาจหน้าที่ในการบริหารงานบุคคลตาม พ.ร.บ.ระเบียบข้าราชการครูและบุคลากรทางการศึกษา พ.ศ. ๒๕๔๗ ดังนี้                    	 	๒.๑) มีอำนาจหน้าที่ในฐานะผู้บังคับบัญชาข้าราชการครู ฯ ในสังกัดสำนักงานศึกษาธิการจังหวัด เช่น </a:t>
            </a:r>
          </a:p>
          <a:p>
            <a:pPr marL="0" indent="1081088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๒.๑.๑) มีอำนาจในการประเมินผลการปฏิบัติงาน (ตามมาตรา ๗๓)      </a:t>
            </a:r>
          </a:p>
          <a:p>
            <a:pPr marL="0" indent="1081088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๒.๑.๒) เป็นผู้มีอำนาจหน้าที่มีหน้าที่ในการส่งเสริมสนับสนุนผู้อยู่ใต้บังคับบัญชาโดยการให้ไปศึกษา ฝึกอบรม ดูงาน หรือปฏิบัติงานวิจัยและพัฒนาตามระเบียบที่ ก.ค.ศ. กำหนด (มาตรา ๘๑) </a:t>
            </a: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62473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412776"/>
            <a:ext cx="8821644" cy="3888432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๒.๑.๓) เป็นผู้มีอำนาจสั่งแต่งตั้งคณะกรรมการสอบสวนวินัย          ไม่ร้ายแรง แก่ข้าราชการครูและบุคลากรทางการศึกษาในสังกัดสำนักงานศึกษาธิการจังหวัด (ตามมาตรา ๙๘ วรรคหนึ่ง)</a:t>
            </a:r>
          </a:p>
          <a:p>
            <a:pPr marL="0" indent="85725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๒.๒) ศึกษาธิการจังหวัด เป็นผู้บังคับบัญชาข้าราชการครูและบุคลากรทางการศึกษา ในสังกัดสำนักงานศึกษาธิการจังหวัด แต่มิใช่เป็นผู้มีอำนาจ     สั่งบรรจุและแต่งตั้งข้าราชการครูและบุคลากรทางการศึกษาสังกัดสำนักงานศึกษาธิการจังหวัด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76875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268760"/>
            <a:ext cx="8821644" cy="4176464"/>
          </a:xfrm>
        </p:spPr>
        <p:txBody>
          <a:bodyPr>
            <a:noAutofit/>
          </a:bodyPr>
          <a:lstStyle/>
          <a:p>
            <a:pPr marL="0" indent="1404000" algn="thaiDist">
              <a:spcBef>
                <a:spcPts val="1800"/>
              </a:spcBef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๒.๓) มีอำนาจหน้าที่ ตามที่กฎหมายว่าด้วยระเบียบข้าราชการครูและบุคลากรทางการศึกษากำหนดให้เป็นอำนาจหน้าที่ของผู้อำนวยการสำนักงานเขตพื้นที่การศึกษา เฉพาะงานที่เกี่ยวกับ อ.ก.ค.ศ. เขตพื้นที่การศึกษา 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เช่น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       ๒.๓.๑) เสนอแนะการบรรจุและแต่งตั้ง และการบริหารงานบุคคลในเรื่องอื่นที่อยู่ในอำนาจและหน้าที่ของ อ.ก.ค.ศ. เขตพื้นที่การศึกษา (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กศจ.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(มาตรา ๒๔(๒))</a:t>
            </a:r>
          </a:p>
          <a:p>
            <a:pPr marL="0" indent="1404000" algn="thaiDist">
              <a:spcBef>
                <a:spcPts val="1800"/>
              </a:spcBef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๒.๓.๒) ประเมินคุณภาพการบริหารงานบุคคลและจัดทำรายงานการบริหารงานบุคคลเสนอ อ.ก.ค.ศ. เขตพื้นที่การศึกษาเพื่อเสนอ   ก.ค.ศ. ต่อไป (มาตรา ๒๔(๒))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12768" cy="1152128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700808"/>
            <a:ext cx="8821644" cy="3600400"/>
          </a:xfrm>
        </p:spPr>
        <p:txBody>
          <a:bodyPr>
            <a:noAutofit/>
          </a:bodyPr>
          <a:lstStyle/>
          <a:p>
            <a:pPr marL="0" indent="85725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๒.๔) มีอำนาจสั่งการตามมติ กศจ. แก่ข้าราชการครูและบุคลากร      ทางการศึกษาในสังกัดเขตพื้นที่การศึกษา เช่น</a:t>
            </a:r>
          </a:p>
          <a:p>
            <a:pPr marL="0" indent="85725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- ออกคำสั่งย้ายข้าราชกาครูและบุคลากรทางการศึกษา                    (ตามมาตรา ๕๙ วรรคหนึ่ง)</a:t>
            </a:r>
          </a:p>
          <a:p>
            <a:pPr marL="0" indent="85725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- ออกคำสั่งเลื่อนขั้นเงินเดือน (ตามมาตรา ๗๓ วรรคห้า)</a:t>
            </a:r>
          </a:p>
          <a:p>
            <a:pPr marL="0" indent="85725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- ออกคำสั่งลงโทษปลดออก ไล่ออกจากราชการ (ตามมาตรา ๑๐๔ วรรคสาม)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6840760" cy="792088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700808"/>
            <a:ext cx="8821644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4000" b="1" u="sng" dirty="0" smtClean="0"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en-US" sz="4000" b="1" u="sng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000" b="1" u="sng" dirty="0" smtClean="0">
                <a:latin typeface="TH SarabunPSK" pitchFamily="34" charset="-34"/>
                <a:cs typeface="TH SarabunPSK" pitchFamily="34" charset="-34"/>
              </a:rPr>
              <a:t>ตามข้อ ๑๓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ของคำสั่งหัวหน้า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คสช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ที่ ๑๙/๒๕๖๐ กำหนดให้ศึกษาธิการจังหวัดเป็นผู้มีอำนาจสั่งบรรจุและแต่งตั้งข้าราชการครูและบุคลากรทางการศึกษาในจังหวัดหรือกรุงเทพมหานคร ตามมาตรา ๕๓ (๓) และ (๔) โดยความเห็นชอบของ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กศจ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มีผลให้ศึกษามีอำนาจหน้าที่ ดังนี้</a:t>
            </a:r>
          </a:p>
          <a:p>
            <a:pPr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 descr="logo โปร่งใส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"/>
            <a:ext cx="1143008" cy="1616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สำนักงานคณะกรรมการข้าราชการครูและบุคลากรทางการศึกษา</a:t>
            </a:r>
          </a:p>
          <a:p>
            <a:pPr algn="r"/>
            <a:r>
              <a:rPr lang="en-US" sz="1800" b="1" dirty="0" smtClean="0">
                <a:solidFill>
                  <a:srgbClr val="005BD3"/>
                </a:solidFill>
                <a:latin typeface="TH SarabunPSK" pitchFamily="34" charset="-34"/>
                <a:cs typeface="TH SarabunPSK" pitchFamily="34" charset="-34"/>
              </a:rPr>
              <a:t>www.otepc.go.th</a:t>
            </a:r>
            <a:endParaRPr lang="th-TH" sz="1800" b="1" dirty="0">
              <a:solidFill>
                <a:srgbClr val="005BD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984776" cy="864096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</a:rPr>
              <a:t>อำนาจหน้าที่ของศึกษาธิการจังหวัด (ต่อ)</a:t>
            </a:r>
            <a:endParaRPr lang="en-US" sz="440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กำหนดเอง 2">
      <a:dk1>
        <a:sysClr val="windowText" lastClr="000000"/>
      </a:dk1>
      <a:lt1>
        <a:sysClr val="window" lastClr="FFFFFF"/>
      </a:lt1>
      <a:dk2>
        <a:srgbClr val="A2E3FE"/>
      </a:dk2>
      <a:lt2>
        <a:srgbClr val="A2E3FE"/>
      </a:lt2>
      <a:accent1>
        <a:srgbClr val="17BBFD"/>
      </a:accent1>
      <a:accent2>
        <a:srgbClr val="17BBFD"/>
      </a:accent2>
      <a:accent3>
        <a:srgbClr val="72A0FF"/>
      </a:accent3>
      <a:accent4>
        <a:srgbClr val="17BBFD"/>
      </a:accent4>
      <a:accent5>
        <a:srgbClr val="005BD3"/>
      </a:accent5>
      <a:accent6>
        <a:srgbClr val="00349E"/>
      </a:accent6>
      <a:hlink>
        <a:srgbClr val="17BBFD"/>
      </a:hlink>
      <a:folHlink>
        <a:srgbClr val="17BBFD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7695</TotalTime>
  <Words>3900</Words>
  <Application>Microsoft Office PowerPoint</Application>
  <PresentationFormat>นำเสนอทางหน้าจอ (4:3)</PresentationFormat>
  <Paragraphs>301</Paragraphs>
  <Slides>42</Slides>
  <Notes>20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10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42</vt:i4>
      </vt:variant>
    </vt:vector>
  </HeadingPairs>
  <TitlesOfParts>
    <vt:vector size="53" baseType="lpstr">
      <vt:lpstr>Arial</vt:lpstr>
      <vt:lpstr>Angsana New</vt:lpstr>
      <vt:lpstr>Wingdings 2</vt:lpstr>
      <vt:lpstr>Constantia</vt:lpstr>
      <vt:lpstr>Cordia New</vt:lpstr>
      <vt:lpstr>TH SarabunIT๙</vt:lpstr>
      <vt:lpstr>Calibri</vt:lpstr>
      <vt:lpstr>Times New Roman</vt:lpstr>
      <vt:lpstr>Browallia New</vt:lpstr>
      <vt:lpstr>TH SarabunPSK</vt:lpstr>
      <vt:lpstr>ไหลเวียน</vt:lpstr>
      <vt:lpstr>อำนาจหน้าที่ของศึกษาธิการจังหวัด</vt:lpstr>
      <vt:lpstr>อำนาจหน้าที่ของศึกษาธิการจังหวัด (ต่อ)</vt:lpstr>
      <vt:lpstr>อำนาจหน้าที่ของศึกษาธิการจังหวัด (ต่อ)</vt:lpstr>
      <vt:lpstr>อำนาจหน้าที่ของศึกษาธิการจังหวัด (ต่อ)</vt:lpstr>
      <vt:lpstr>อำนาจหน้าที่ของศึกษาธิการจังหวัด (ต่อ)</vt:lpstr>
      <vt:lpstr>อำนาจหน้าที่ของศึกษาธิการจังหวัด (ต่อ)</vt:lpstr>
      <vt:lpstr>อำนาจหน้าที่ของศึกษาธิการจังหวัด (ต่อ)</vt:lpstr>
      <vt:lpstr>อำนาจหน้าที่ของศึกษาธิการจังหวัด (ต่อ)</vt:lpstr>
      <vt:lpstr>อำนาจหน้าที่ของศึกษาธิการจังหวัด (ต่อ)</vt:lpstr>
      <vt:lpstr>อำนาจหน้าที่ของศึกษาธิการจังหวัด (ต่อ)</vt:lpstr>
      <vt:lpstr>อำนาจหน้าที่ของศึกษาธิการจังหวัด (ต่อ)</vt:lpstr>
      <vt:lpstr>อำนาจหน้าที่ของศึกษาธิการจังหวัด (ต่อ)</vt:lpstr>
      <vt:lpstr>อำนาจหน้าที่ของศึกษาธิการจังหวัด      ในฐานะผู้มีอำนาจตามมาตรา ๕๓</vt:lpstr>
      <vt:lpstr>อำนาจหน้าที่ของศึกษาธิการจังหวัด      ในฐานะผู้มีอำนาจตามมาตรา ๕๓ (ต่อ)</vt:lpstr>
      <vt:lpstr>อำนาจหน้าที่ของศึกษาธิการจังหวัด      ในฐานะผู้มีอำนาจตามมาตรา ๕๓ (ต่อ)</vt:lpstr>
      <vt:lpstr>อำนาจหน้าที่ของศึกษาธิการจังหวัด      ในฐานะผู้มีอำนาจตามมาตรา ๕๓ (ต่อ)</vt:lpstr>
      <vt:lpstr>อำนาจหน้าที่ของศึกษาธิการจังหวัด      ในฐานะผู้มีอำนาจตามมาตรา ๕๓ (ต่อ)</vt:lpstr>
      <vt:lpstr>อำนาจหน้าที่ของศึกษาธิการจังหวัด      ในฐานะผู้มีอำนาจตามมาตรา ๕๓ (ต่อ)</vt:lpstr>
      <vt:lpstr>อำนาจหน้าที่ของศึกษาธิการจังหวัด      ในฐานะผู้มีอำนาจตามมาตรา ๕๓ (ต่อ</vt:lpstr>
      <vt:lpstr>อำนาจหน้าที่ของศึกษาธิการจังหวัด      ในฐานะผู้มีอำนาจตามมาตรา ๕๓ (ต่อ)</vt:lpstr>
      <vt:lpstr>อำนาจหน้าที่ของศึกษาธิการจังหวัด      ในฐานะผู้มีอำนาจตามมาตรา ๕๓ (ต่อ)</vt:lpstr>
      <vt:lpstr>อำนาจหน้าที่ของศึกษาธิการจังหวัด          ในฐานะผู้มีอำนาจตามมาตรา ๕๓ (ต่อ)</vt:lpstr>
      <vt:lpstr>อำนาจหน้าที่ของศึกษาธิการจังหวัด            ในฐานะผู้มีอำนาจตามมาตรา ๕๓ (ต่อ)</vt:lpstr>
      <vt:lpstr>อำนาจหน้าที่ของศึกษาธิการจังหวัด          ในฐานะผู้มีอำนาจตามมาตรา ๕๓ (ต่อ)</vt:lpstr>
      <vt:lpstr>อำนาจหน้าที่ของศึกษาธิการจังหวัด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อำนาจหน้าที่ของศึกษาธิการจังหวัด      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อำนาจหน้าที่ของศึกษาธิการจังหวัด                        ในฐานะผู้มีอำนาจตามมาตรา ๕๓ (ต่อ)</vt:lpstr>
      <vt:lpstr>อำนาจหน้าที่ของศึกษาธิการจังหวัด            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อำนาจหน้าที่ของศึกษาธิการจังหวัด                 ในฐานะผู้มีอำนาจตามมาตรา ๕๓ (ต่อ)</vt:lpstr>
      <vt:lpstr>     อำนาจหน้าที่ของศึกษาธิการจังหวัด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เรื่องที่ 4.1</dc:title>
  <dc:creator>Microsoft Windows</dc:creator>
  <cp:lastModifiedBy>admin</cp:lastModifiedBy>
  <cp:revision>724</cp:revision>
  <cp:lastPrinted>2017-05-04T00:09:38Z</cp:lastPrinted>
  <dcterms:created xsi:type="dcterms:W3CDTF">2015-05-21T06:06:02Z</dcterms:created>
  <dcterms:modified xsi:type="dcterms:W3CDTF">2017-05-04T07:00:38Z</dcterms:modified>
</cp:coreProperties>
</file>